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8" r:id="rId3"/>
    <p:sldId id="281" r:id="rId4"/>
    <p:sldId id="279" r:id="rId5"/>
    <p:sldId id="280" r:id="rId6"/>
    <p:sldId id="257" r:id="rId7"/>
    <p:sldId id="258" r:id="rId8"/>
    <p:sldId id="259" r:id="rId9"/>
    <p:sldId id="260" r:id="rId10"/>
    <p:sldId id="261" r:id="rId11"/>
    <p:sldId id="274" r:id="rId12"/>
    <p:sldId id="262" r:id="rId13"/>
    <p:sldId id="263" r:id="rId14"/>
    <p:sldId id="264" r:id="rId15"/>
    <p:sldId id="265" r:id="rId16"/>
    <p:sldId id="266" r:id="rId17"/>
    <p:sldId id="267" r:id="rId18"/>
    <p:sldId id="268" r:id="rId19"/>
    <p:sldId id="269" r:id="rId20"/>
    <p:sldId id="270" r:id="rId21"/>
    <p:sldId id="275" r:id="rId22"/>
    <p:sldId id="271" r:id="rId23"/>
    <p:sldId id="282" r:id="rId24"/>
    <p:sldId id="272"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8" d="100"/>
          <a:sy n="88" d="100"/>
        </p:scale>
        <p:origin x="32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3B94137-4439-4CDA-998F-BFFC5EDDEEBF}"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BB226-E0EC-4CBB-9B6D-7DB5B91D6B54}" type="slidenum">
              <a:rPr lang="en-IN" smtClean="0"/>
              <a:t>‹#›</a:t>
            </a:fld>
            <a:endParaRPr lang="en-IN"/>
          </a:p>
        </p:txBody>
      </p:sp>
    </p:spTree>
    <p:extLst>
      <p:ext uri="{BB962C8B-B14F-4D97-AF65-F5344CB8AC3E}">
        <p14:creationId xmlns:p14="http://schemas.microsoft.com/office/powerpoint/2010/main" val="1170768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B94137-4439-4CDA-998F-BFFC5EDDEEBF}"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BB226-E0EC-4CBB-9B6D-7DB5B91D6B54}" type="slidenum">
              <a:rPr lang="en-IN" smtClean="0"/>
              <a:t>‹#›</a:t>
            </a:fld>
            <a:endParaRPr lang="en-IN"/>
          </a:p>
        </p:txBody>
      </p:sp>
    </p:spTree>
    <p:extLst>
      <p:ext uri="{BB962C8B-B14F-4D97-AF65-F5344CB8AC3E}">
        <p14:creationId xmlns:p14="http://schemas.microsoft.com/office/powerpoint/2010/main" val="4240204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B94137-4439-4CDA-998F-BFFC5EDDEEBF}"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BB226-E0EC-4CBB-9B6D-7DB5B91D6B54}" type="slidenum">
              <a:rPr lang="en-IN" smtClean="0"/>
              <a:t>‹#›</a:t>
            </a:fld>
            <a:endParaRPr lang="en-IN"/>
          </a:p>
        </p:txBody>
      </p:sp>
    </p:spTree>
    <p:extLst>
      <p:ext uri="{BB962C8B-B14F-4D97-AF65-F5344CB8AC3E}">
        <p14:creationId xmlns:p14="http://schemas.microsoft.com/office/powerpoint/2010/main" val="282621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B94137-4439-4CDA-998F-BFFC5EDDEEBF}"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BB226-E0EC-4CBB-9B6D-7DB5B91D6B54}" type="slidenum">
              <a:rPr lang="en-IN" smtClean="0"/>
              <a:t>‹#›</a:t>
            </a:fld>
            <a:endParaRPr lang="en-IN"/>
          </a:p>
        </p:txBody>
      </p:sp>
    </p:spTree>
    <p:extLst>
      <p:ext uri="{BB962C8B-B14F-4D97-AF65-F5344CB8AC3E}">
        <p14:creationId xmlns:p14="http://schemas.microsoft.com/office/powerpoint/2010/main" val="10774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B94137-4439-4CDA-998F-BFFC5EDDEEBF}"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BB226-E0EC-4CBB-9B6D-7DB5B91D6B54}" type="slidenum">
              <a:rPr lang="en-IN" smtClean="0"/>
              <a:t>‹#›</a:t>
            </a:fld>
            <a:endParaRPr lang="en-IN"/>
          </a:p>
        </p:txBody>
      </p:sp>
    </p:spTree>
    <p:extLst>
      <p:ext uri="{BB962C8B-B14F-4D97-AF65-F5344CB8AC3E}">
        <p14:creationId xmlns:p14="http://schemas.microsoft.com/office/powerpoint/2010/main" val="1514582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3B94137-4439-4CDA-998F-BFFC5EDDEEBF}"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BB226-E0EC-4CBB-9B6D-7DB5B91D6B54}" type="slidenum">
              <a:rPr lang="en-IN" smtClean="0"/>
              <a:t>‹#›</a:t>
            </a:fld>
            <a:endParaRPr lang="en-IN"/>
          </a:p>
        </p:txBody>
      </p:sp>
    </p:spTree>
    <p:extLst>
      <p:ext uri="{BB962C8B-B14F-4D97-AF65-F5344CB8AC3E}">
        <p14:creationId xmlns:p14="http://schemas.microsoft.com/office/powerpoint/2010/main" val="688691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3B94137-4439-4CDA-998F-BFFC5EDDEEBF}" type="datetimeFigureOut">
              <a:rPr lang="en-IN" smtClean="0"/>
              <a:t>29-05-2022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CBB226-E0EC-4CBB-9B6D-7DB5B91D6B54}" type="slidenum">
              <a:rPr lang="en-IN" smtClean="0"/>
              <a:t>‹#›</a:t>
            </a:fld>
            <a:endParaRPr lang="en-IN"/>
          </a:p>
        </p:txBody>
      </p:sp>
    </p:spTree>
    <p:extLst>
      <p:ext uri="{BB962C8B-B14F-4D97-AF65-F5344CB8AC3E}">
        <p14:creationId xmlns:p14="http://schemas.microsoft.com/office/powerpoint/2010/main" val="384325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3B94137-4439-4CDA-998F-BFFC5EDDEEBF}" type="datetimeFigureOut">
              <a:rPr lang="en-IN" smtClean="0"/>
              <a:t>29-05-2022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BB226-E0EC-4CBB-9B6D-7DB5B91D6B54}" type="slidenum">
              <a:rPr lang="en-IN" smtClean="0"/>
              <a:t>‹#›</a:t>
            </a:fld>
            <a:endParaRPr lang="en-IN"/>
          </a:p>
        </p:txBody>
      </p:sp>
    </p:spTree>
    <p:extLst>
      <p:ext uri="{BB962C8B-B14F-4D97-AF65-F5344CB8AC3E}">
        <p14:creationId xmlns:p14="http://schemas.microsoft.com/office/powerpoint/2010/main" val="1858310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94137-4439-4CDA-998F-BFFC5EDDEEBF}" type="datetimeFigureOut">
              <a:rPr lang="en-IN" smtClean="0"/>
              <a:t>29-05-2022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CBB226-E0EC-4CBB-9B6D-7DB5B91D6B54}" type="slidenum">
              <a:rPr lang="en-IN" smtClean="0"/>
              <a:t>‹#›</a:t>
            </a:fld>
            <a:endParaRPr lang="en-IN"/>
          </a:p>
        </p:txBody>
      </p:sp>
    </p:spTree>
    <p:extLst>
      <p:ext uri="{BB962C8B-B14F-4D97-AF65-F5344CB8AC3E}">
        <p14:creationId xmlns:p14="http://schemas.microsoft.com/office/powerpoint/2010/main" val="475262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B94137-4439-4CDA-998F-BFFC5EDDEEBF}"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BB226-E0EC-4CBB-9B6D-7DB5B91D6B54}" type="slidenum">
              <a:rPr lang="en-IN" smtClean="0"/>
              <a:t>‹#›</a:t>
            </a:fld>
            <a:endParaRPr lang="en-IN"/>
          </a:p>
        </p:txBody>
      </p:sp>
    </p:spTree>
    <p:extLst>
      <p:ext uri="{BB962C8B-B14F-4D97-AF65-F5344CB8AC3E}">
        <p14:creationId xmlns:p14="http://schemas.microsoft.com/office/powerpoint/2010/main" val="4123748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B94137-4439-4CDA-998F-BFFC5EDDEEBF}"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BB226-E0EC-4CBB-9B6D-7DB5B91D6B54}" type="slidenum">
              <a:rPr lang="en-IN" smtClean="0"/>
              <a:t>‹#›</a:t>
            </a:fld>
            <a:endParaRPr lang="en-IN"/>
          </a:p>
        </p:txBody>
      </p:sp>
    </p:spTree>
    <p:extLst>
      <p:ext uri="{BB962C8B-B14F-4D97-AF65-F5344CB8AC3E}">
        <p14:creationId xmlns:p14="http://schemas.microsoft.com/office/powerpoint/2010/main" val="175471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94137-4439-4CDA-998F-BFFC5EDDEEBF}" type="datetimeFigureOut">
              <a:rPr lang="en-IN" smtClean="0"/>
              <a:t>29-05-2022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BB226-E0EC-4CBB-9B6D-7DB5B91D6B54}" type="slidenum">
              <a:rPr lang="en-IN" smtClean="0"/>
              <a:t>‹#›</a:t>
            </a:fld>
            <a:endParaRPr lang="en-IN"/>
          </a:p>
        </p:txBody>
      </p:sp>
    </p:spTree>
    <p:extLst>
      <p:ext uri="{BB962C8B-B14F-4D97-AF65-F5344CB8AC3E}">
        <p14:creationId xmlns:p14="http://schemas.microsoft.com/office/powerpoint/2010/main" val="2344055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2430" y="1440611"/>
            <a:ext cx="6814868" cy="2308324"/>
          </a:xfrm>
          <a:prstGeom prst="rect">
            <a:avLst/>
          </a:prstGeom>
          <a:noFill/>
        </p:spPr>
        <p:txBody>
          <a:bodyPr wrap="square" rtlCol="0">
            <a:spAutoFit/>
          </a:bodyPr>
          <a:lstStyle/>
          <a:p>
            <a:pPr algn="ctr"/>
            <a:r>
              <a:rPr lang="en-US" sz="5400" b="1" dirty="0" smtClean="0">
                <a:solidFill>
                  <a:srgbClr val="FF0000"/>
                </a:solidFill>
              </a:rPr>
              <a:t>CAPSTONE PROJECT</a:t>
            </a:r>
            <a:r>
              <a:rPr lang="en-US" dirty="0" smtClean="0"/>
              <a:t/>
            </a:r>
            <a:br>
              <a:rPr lang="en-US" dirty="0" smtClean="0"/>
            </a:br>
            <a:r>
              <a:rPr lang="en-US" sz="3600" b="1" dirty="0" smtClean="0"/>
              <a:t>BANK MARKETING EFFECTIVENESS PREDICTION</a:t>
            </a:r>
          </a:p>
          <a:p>
            <a:pPr algn="ctr"/>
            <a:r>
              <a:rPr lang="en-US" b="1" dirty="0" smtClean="0"/>
              <a:t>(SUPERVIED MACHINE LEARNING CLASSIFICATION)</a:t>
            </a:r>
            <a:endParaRPr lang="en-IN" dirty="0"/>
          </a:p>
        </p:txBody>
      </p:sp>
      <p:sp>
        <p:nvSpPr>
          <p:cNvPr id="4" name="AutoShape 4" descr="1,266,921 Banking Stock Photos, Pictures &amp; Royalty-Free Images - i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p:cNvSpPr txBox="1"/>
          <p:nvPr/>
        </p:nvSpPr>
        <p:spPr>
          <a:xfrm>
            <a:off x="526211" y="4218317"/>
            <a:ext cx="3674853" cy="2862322"/>
          </a:xfrm>
          <a:prstGeom prst="rect">
            <a:avLst/>
          </a:prstGeom>
          <a:noFill/>
        </p:spPr>
        <p:txBody>
          <a:bodyPr wrap="square" rtlCol="0">
            <a:spAutoFit/>
          </a:bodyPr>
          <a:lstStyle/>
          <a:p>
            <a:r>
              <a:rPr lang="en-US" sz="3600" b="1" u="sng" dirty="0" smtClean="0"/>
              <a:t>TEAM MEMBERS</a:t>
            </a:r>
          </a:p>
          <a:p>
            <a:r>
              <a:rPr lang="en-US" sz="2400" b="1" dirty="0" smtClean="0"/>
              <a:t>Aditya Tadas</a:t>
            </a:r>
          </a:p>
          <a:p>
            <a:r>
              <a:rPr lang="en-US" sz="2400" b="1" dirty="0" smtClean="0"/>
              <a:t>Nikhil </a:t>
            </a:r>
            <a:r>
              <a:rPr lang="en-US" sz="2400" b="1" dirty="0" err="1" smtClean="0"/>
              <a:t>Machave</a:t>
            </a:r>
            <a:endParaRPr lang="en-US" sz="2400" b="1" dirty="0" smtClean="0"/>
          </a:p>
          <a:p>
            <a:r>
              <a:rPr lang="en-US" sz="2400" b="1" dirty="0" err="1" smtClean="0"/>
              <a:t>Aishwarya</a:t>
            </a:r>
            <a:r>
              <a:rPr lang="en-US" sz="2400" b="1" dirty="0" smtClean="0"/>
              <a:t> </a:t>
            </a:r>
            <a:r>
              <a:rPr lang="en-US" sz="2400" b="1" dirty="0" err="1" smtClean="0"/>
              <a:t>Methe</a:t>
            </a:r>
            <a:endParaRPr lang="en-US" sz="2400" b="1" dirty="0" smtClean="0"/>
          </a:p>
          <a:p>
            <a:endParaRPr lang="en-US" sz="3600" b="1" u="sng" dirty="0" smtClean="0"/>
          </a:p>
          <a:p>
            <a:endParaRPr lang="en-US" b="1" u="sng" dirty="0" smtClean="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211" y="3748936"/>
            <a:ext cx="4649638" cy="2911876"/>
          </a:xfrm>
          <a:prstGeom prst="rect">
            <a:avLst/>
          </a:prstGeom>
        </p:spPr>
      </p:pic>
    </p:spTree>
    <p:extLst>
      <p:ext uri="{BB962C8B-B14F-4D97-AF65-F5344CB8AC3E}">
        <p14:creationId xmlns:p14="http://schemas.microsoft.com/office/powerpoint/2010/main" val="871264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791914" y="1490002"/>
            <a:ext cx="4944879" cy="2831831"/>
          </a:xfrm>
          <a:prstGeom prst="rect">
            <a:avLst/>
          </a:prstGeom>
        </p:spPr>
      </p:pic>
      <p:pic>
        <p:nvPicPr>
          <p:cNvPr id="4" name="Picture 3"/>
          <p:cNvPicPr>
            <a:picLocks noChangeAspect="1"/>
          </p:cNvPicPr>
          <p:nvPr/>
        </p:nvPicPr>
        <p:blipFill>
          <a:blip r:embed="rId3"/>
          <a:stretch>
            <a:fillRect/>
          </a:stretch>
        </p:blipFill>
        <p:spPr>
          <a:xfrm>
            <a:off x="204018" y="1040014"/>
            <a:ext cx="5388667" cy="3540612"/>
          </a:xfrm>
          <a:prstGeom prst="rect">
            <a:avLst/>
          </a:prstGeom>
        </p:spPr>
      </p:pic>
      <p:sp>
        <p:nvSpPr>
          <p:cNvPr id="5" name="TextBox 4"/>
          <p:cNvSpPr txBox="1"/>
          <p:nvPr/>
        </p:nvSpPr>
        <p:spPr>
          <a:xfrm>
            <a:off x="204018" y="4848045"/>
            <a:ext cx="11829831"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have done some feature engineering for job columns we have created 4 categories according to their attributes</a:t>
            </a:r>
          </a:p>
          <a:p>
            <a:pPr marL="285750" indent="-285750">
              <a:buFont typeface="Arial" panose="020B0604020202020204" pitchFamily="34" charset="0"/>
              <a:buChar char="•"/>
            </a:pPr>
            <a:r>
              <a:rPr lang="en-US" dirty="0" smtClean="0"/>
              <a:t>Job name blue collar , management , technician , admin and services are grouped as category 1.</a:t>
            </a:r>
          </a:p>
          <a:p>
            <a:pPr marL="285750" indent="-285750">
              <a:buFont typeface="Arial" panose="020B0604020202020204" pitchFamily="34" charset="0"/>
              <a:buChar char="•"/>
            </a:pPr>
            <a:r>
              <a:rPr lang="en-US" dirty="0" smtClean="0"/>
              <a:t>Retired client are named as category 2.</a:t>
            </a:r>
          </a:p>
          <a:p>
            <a:pPr marL="285750" indent="-285750">
              <a:buFont typeface="Arial" panose="020B0604020202020204" pitchFamily="34" charset="0"/>
              <a:buChar char="•"/>
            </a:pPr>
            <a:r>
              <a:rPr lang="en-US" dirty="0" smtClean="0"/>
              <a:t>Self employed and entrepreneur grouped as category 3.</a:t>
            </a:r>
          </a:p>
          <a:p>
            <a:pPr marL="285750" indent="-285750">
              <a:buFont typeface="Arial" panose="020B0604020202020204" pitchFamily="34" charset="0"/>
              <a:buChar char="•"/>
            </a:pPr>
            <a:r>
              <a:rPr lang="en-US" dirty="0" smtClean="0"/>
              <a:t>Unemployed , housemaid , student and unknown are grouped as category 4.</a:t>
            </a:r>
          </a:p>
          <a:p>
            <a:pPr marL="285750" indent="-285750">
              <a:buFont typeface="Arial" panose="020B0604020202020204" pitchFamily="34" charset="0"/>
              <a:buChar char="•"/>
            </a:pPr>
            <a:r>
              <a:rPr lang="en-US" dirty="0" err="1" smtClean="0"/>
              <a:t>Soo</a:t>
            </a:r>
            <a:r>
              <a:rPr lang="en-US" dirty="0" smtClean="0"/>
              <a:t> from the above categories we have seen that when the client subscribed for term deposit mostly belonging to category 1.</a:t>
            </a:r>
            <a:endParaRPr lang="en-IN" dirty="0"/>
          </a:p>
        </p:txBody>
      </p:sp>
      <p:sp>
        <p:nvSpPr>
          <p:cNvPr id="6" name="TextBox 5"/>
          <p:cNvSpPr txBox="1"/>
          <p:nvPr/>
        </p:nvSpPr>
        <p:spPr>
          <a:xfrm>
            <a:off x="2363638" y="129396"/>
            <a:ext cx="6996022" cy="646331"/>
          </a:xfrm>
          <a:prstGeom prst="rect">
            <a:avLst/>
          </a:prstGeom>
          <a:noFill/>
        </p:spPr>
        <p:txBody>
          <a:bodyPr wrap="square" rtlCol="0">
            <a:spAutoFit/>
          </a:bodyPr>
          <a:lstStyle/>
          <a:p>
            <a:pPr algn="ctr"/>
            <a:r>
              <a:rPr lang="en-US" sz="3600" b="1" dirty="0" smtClean="0">
                <a:solidFill>
                  <a:srgbClr val="FF0000"/>
                </a:solidFill>
              </a:rPr>
              <a:t>FEATURE ENGINEERING</a:t>
            </a:r>
            <a:endParaRPr lang="en-IN" sz="3600" b="1" dirty="0">
              <a:solidFill>
                <a:srgbClr val="FF0000"/>
              </a:solidFill>
            </a:endParaRPr>
          </a:p>
        </p:txBody>
      </p:sp>
    </p:spTree>
    <p:extLst>
      <p:ext uri="{BB962C8B-B14F-4D97-AF65-F5344CB8AC3E}">
        <p14:creationId xmlns:p14="http://schemas.microsoft.com/office/powerpoint/2010/main" val="399204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2207" y="940372"/>
            <a:ext cx="5628617" cy="3657416"/>
          </a:xfrm>
          <a:prstGeom prst="rect">
            <a:avLst/>
          </a:prstGeom>
        </p:spPr>
      </p:pic>
      <p:pic>
        <p:nvPicPr>
          <p:cNvPr id="3" name="Picture 2"/>
          <p:cNvPicPr>
            <a:picLocks noChangeAspect="1"/>
          </p:cNvPicPr>
          <p:nvPr/>
        </p:nvPicPr>
        <p:blipFill>
          <a:blip r:embed="rId3"/>
          <a:stretch>
            <a:fillRect/>
          </a:stretch>
        </p:blipFill>
        <p:spPr>
          <a:xfrm>
            <a:off x="6659592" y="940373"/>
            <a:ext cx="5308291" cy="3657416"/>
          </a:xfrm>
          <a:prstGeom prst="rect">
            <a:avLst/>
          </a:prstGeom>
        </p:spPr>
      </p:pic>
      <p:sp>
        <p:nvSpPr>
          <p:cNvPr id="4" name="TextBox 3"/>
          <p:cNvSpPr txBox="1"/>
          <p:nvPr/>
        </p:nvSpPr>
        <p:spPr>
          <a:xfrm>
            <a:off x="327804" y="4917057"/>
            <a:ext cx="1155077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the month may, </a:t>
            </a:r>
            <a:r>
              <a:rPr lang="en-US" dirty="0" err="1" smtClean="0"/>
              <a:t>jul</a:t>
            </a:r>
            <a:r>
              <a:rPr lang="en-US" dirty="0" smtClean="0"/>
              <a:t>, </a:t>
            </a:r>
            <a:r>
              <a:rPr lang="en-US" dirty="0" err="1" smtClean="0"/>
              <a:t>aug</a:t>
            </a:r>
            <a:r>
              <a:rPr lang="en-US" dirty="0" smtClean="0"/>
              <a:t>, </a:t>
            </a:r>
            <a:r>
              <a:rPr lang="en-US" dirty="0" err="1" smtClean="0"/>
              <a:t>jan</a:t>
            </a:r>
            <a:r>
              <a:rPr lang="en-US" dirty="0" smtClean="0"/>
              <a:t> most of the clients subscribed for term deposit but in the month </a:t>
            </a:r>
            <a:r>
              <a:rPr lang="en-US" dirty="0" err="1" smtClean="0"/>
              <a:t>dec</a:t>
            </a:r>
            <a:r>
              <a:rPr lang="en-US" dirty="0" smtClean="0"/>
              <a:t> , mar , </a:t>
            </a:r>
            <a:r>
              <a:rPr lang="en-US" dirty="0" err="1" smtClean="0"/>
              <a:t>sep</a:t>
            </a:r>
            <a:r>
              <a:rPr lang="en-US" dirty="0" smtClean="0"/>
              <a:t> very less clients  subscribed for term deposit.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When client not done any default those clients are more likely to subscribe for term deposit.   </a:t>
            </a:r>
            <a:endParaRPr lang="en-IN" dirty="0"/>
          </a:p>
        </p:txBody>
      </p:sp>
    </p:spTree>
    <p:extLst>
      <p:ext uri="{BB962C8B-B14F-4D97-AF65-F5344CB8AC3E}">
        <p14:creationId xmlns:p14="http://schemas.microsoft.com/office/powerpoint/2010/main" val="3974007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94511" y="1527336"/>
            <a:ext cx="5071625" cy="2302791"/>
          </a:xfrm>
          <a:prstGeom prst="rect">
            <a:avLst/>
          </a:prstGeom>
        </p:spPr>
      </p:pic>
      <p:pic>
        <p:nvPicPr>
          <p:cNvPr id="4" name="Picture 3"/>
          <p:cNvPicPr>
            <a:picLocks noChangeAspect="1"/>
          </p:cNvPicPr>
          <p:nvPr/>
        </p:nvPicPr>
        <p:blipFill>
          <a:blip r:embed="rId3"/>
          <a:stretch>
            <a:fillRect/>
          </a:stretch>
        </p:blipFill>
        <p:spPr>
          <a:xfrm>
            <a:off x="442094" y="926928"/>
            <a:ext cx="5589537" cy="3662324"/>
          </a:xfrm>
          <a:prstGeom prst="rect">
            <a:avLst/>
          </a:prstGeom>
        </p:spPr>
      </p:pic>
      <p:sp>
        <p:nvSpPr>
          <p:cNvPr id="5" name="TextBox 4"/>
          <p:cNvSpPr txBox="1"/>
          <p:nvPr/>
        </p:nvSpPr>
        <p:spPr>
          <a:xfrm>
            <a:off x="284672" y="4701396"/>
            <a:ext cx="11809562"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According to the age we have categories age column into 5 categories .</a:t>
            </a:r>
          </a:p>
          <a:p>
            <a:pPr marL="285750" indent="-285750">
              <a:buFont typeface="Arial" panose="020B0604020202020204" pitchFamily="34" charset="0"/>
              <a:buChar char="•"/>
            </a:pPr>
            <a:r>
              <a:rPr lang="en-US" dirty="0" smtClean="0"/>
              <a:t>When age of the clients is below 25 they belong to struggling  category , when the age of clients is  25-47 and  48-57 they belong to category stable and about to retire respectively.</a:t>
            </a:r>
          </a:p>
          <a:p>
            <a:pPr marL="285750" indent="-285750">
              <a:buFont typeface="Arial" panose="020B0604020202020204" pitchFamily="34" charset="0"/>
              <a:buChar char="•"/>
            </a:pPr>
            <a:r>
              <a:rPr lang="en-US" dirty="0" smtClean="0"/>
              <a:t>When the age of the client is 57-72 they belong to old age category after that all are greater than 72 age they belong to counting last breathe category.</a:t>
            </a:r>
          </a:p>
          <a:p>
            <a:pPr marL="285750" indent="-285750">
              <a:buFont typeface="Arial" panose="020B0604020202020204" pitchFamily="34" charset="0"/>
              <a:buChar char="•"/>
            </a:pPr>
            <a:r>
              <a:rPr lang="en-US" dirty="0" smtClean="0"/>
              <a:t>So from the above categories we have seen that when the category of client is stable then there is high possibility that those client agree to subscribe for term deposit after that about to retire and old age categories have more possibility.</a:t>
            </a:r>
            <a:endParaRPr lang="en-IN" dirty="0"/>
          </a:p>
        </p:txBody>
      </p:sp>
    </p:spTree>
    <p:extLst>
      <p:ext uri="{BB962C8B-B14F-4D97-AF65-F5344CB8AC3E}">
        <p14:creationId xmlns:p14="http://schemas.microsoft.com/office/powerpoint/2010/main" val="530840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00800" y="723251"/>
            <a:ext cx="5243320" cy="3641715"/>
          </a:xfrm>
          <a:prstGeom prst="rect">
            <a:avLst/>
          </a:prstGeom>
        </p:spPr>
      </p:pic>
      <p:pic>
        <p:nvPicPr>
          <p:cNvPr id="4" name="Picture 3"/>
          <p:cNvPicPr>
            <a:picLocks noChangeAspect="1"/>
          </p:cNvPicPr>
          <p:nvPr/>
        </p:nvPicPr>
        <p:blipFill>
          <a:blip r:embed="rId3"/>
          <a:stretch>
            <a:fillRect/>
          </a:stretch>
        </p:blipFill>
        <p:spPr>
          <a:xfrm>
            <a:off x="163900" y="753734"/>
            <a:ext cx="5055079" cy="3611232"/>
          </a:xfrm>
          <a:prstGeom prst="rect">
            <a:avLst/>
          </a:prstGeom>
        </p:spPr>
      </p:pic>
      <p:sp>
        <p:nvSpPr>
          <p:cNvPr id="5" name="TextBox 4"/>
          <p:cNvSpPr txBox="1"/>
          <p:nvPr/>
        </p:nvSpPr>
        <p:spPr>
          <a:xfrm>
            <a:off x="163900" y="4528868"/>
            <a:ext cx="11947587" cy="17113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Client who has not having personal loan have high possibility that they agree to subscribe for term deposit but when clients</a:t>
            </a:r>
          </a:p>
          <a:p>
            <a:pPr>
              <a:lnSpc>
                <a:spcPct val="150000"/>
              </a:lnSpc>
            </a:pPr>
            <a:r>
              <a:rPr lang="en-US" dirty="0"/>
              <a:t> </a:t>
            </a:r>
            <a:r>
              <a:rPr lang="en-US" dirty="0" smtClean="0"/>
              <a:t>     having personal loan they rarely agree to subscribe for term deposit.</a:t>
            </a:r>
          </a:p>
          <a:p>
            <a:pPr marL="285750" indent="-285750">
              <a:lnSpc>
                <a:spcPct val="150000"/>
              </a:lnSpc>
              <a:buFont typeface="Arial" panose="020B0604020202020204" pitchFamily="34" charset="0"/>
              <a:buChar char="•"/>
            </a:pPr>
            <a:r>
              <a:rPr lang="en-US" dirty="0" smtClean="0"/>
              <a:t> </a:t>
            </a:r>
            <a:r>
              <a:rPr lang="en-US" dirty="0"/>
              <a:t>T</a:t>
            </a:r>
            <a:r>
              <a:rPr lang="en-US" dirty="0" smtClean="0"/>
              <a:t>here are somewhat equal possibility  that when the client having housing loan or  do not having personal loan agree to subscribe for term deposit so we can say that housing loan does not affect much to predict .</a:t>
            </a:r>
            <a:endParaRPr lang="en-IN" dirty="0"/>
          </a:p>
        </p:txBody>
      </p:sp>
    </p:spTree>
    <p:extLst>
      <p:ext uri="{BB962C8B-B14F-4D97-AF65-F5344CB8AC3E}">
        <p14:creationId xmlns:p14="http://schemas.microsoft.com/office/powerpoint/2010/main" val="2574682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2310" y="715993"/>
            <a:ext cx="10679502" cy="4465707"/>
          </a:xfrm>
          <a:prstGeom prst="rect">
            <a:avLst/>
          </a:prstGeom>
        </p:spPr>
      </p:pic>
      <p:sp>
        <p:nvSpPr>
          <p:cNvPr id="4" name="TextBox 3"/>
          <p:cNvSpPr txBox="1"/>
          <p:nvPr/>
        </p:nvSpPr>
        <p:spPr>
          <a:xfrm>
            <a:off x="293298" y="5181700"/>
            <a:ext cx="11792310"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When the age category is old age and stable then communication duration with these age category are higher that’s why </a:t>
            </a:r>
            <a:endParaRPr lang="en-US" dirty="0"/>
          </a:p>
          <a:p>
            <a:pPr>
              <a:lnSpc>
                <a:spcPct val="150000"/>
              </a:lnSpc>
            </a:pPr>
            <a:r>
              <a:rPr lang="en-US" dirty="0" smtClean="0"/>
              <a:t>      there is high possibility that old age and stable category clients having high possibility to subscribe for term deposit.</a:t>
            </a:r>
          </a:p>
          <a:p>
            <a:pPr marL="285750" indent="-285750">
              <a:lnSpc>
                <a:spcPct val="150000"/>
              </a:lnSpc>
              <a:buFont typeface="Arial" panose="020B0604020202020204" pitchFamily="34" charset="0"/>
              <a:buChar char="•"/>
            </a:pPr>
            <a:r>
              <a:rPr lang="en-US" dirty="0" smtClean="0"/>
              <a:t>When the age categories are struggling and counting last breathe then communication with those clients are less that’s why there is very less </a:t>
            </a:r>
            <a:r>
              <a:rPr lang="en-US" dirty="0" err="1" smtClean="0"/>
              <a:t>possibilty</a:t>
            </a:r>
            <a:r>
              <a:rPr lang="en-US" dirty="0" smtClean="0"/>
              <a:t> that those categories agree to subscribe for term deposit.</a:t>
            </a:r>
            <a:endParaRPr lang="en-IN" dirty="0" smtClean="0"/>
          </a:p>
        </p:txBody>
      </p:sp>
    </p:spTree>
    <p:extLst>
      <p:ext uri="{BB962C8B-B14F-4D97-AF65-F5344CB8AC3E}">
        <p14:creationId xmlns:p14="http://schemas.microsoft.com/office/powerpoint/2010/main" val="106753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211682" y="4459269"/>
            <a:ext cx="4321147" cy="664822"/>
          </a:xfrm>
          <a:prstGeom prst="rect">
            <a:avLst/>
          </a:prstGeom>
        </p:spPr>
      </p:pic>
      <p:pic>
        <p:nvPicPr>
          <p:cNvPr id="4" name="Picture 3"/>
          <p:cNvPicPr>
            <a:picLocks noChangeAspect="1"/>
          </p:cNvPicPr>
          <p:nvPr/>
        </p:nvPicPr>
        <p:blipFill>
          <a:blip r:embed="rId3"/>
          <a:stretch>
            <a:fillRect/>
          </a:stretch>
        </p:blipFill>
        <p:spPr>
          <a:xfrm>
            <a:off x="457200" y="1150820"/>
            <a:ext cx="5555413" cy="3155125"/>
          </a:xfrm>
          <a:prstGeom prst="rect">
            <a:avLst/>
          </a:prstGeom>
        </p:spPr>
      </p:pic>
      <p:pic>
        <p:nvPicPr>
          <p:cNvPr id="5" name="Picture 4"/>
          <p:cNvPicPr>
            <a:picLocks noChangeAspect="1"/>
          </p:cNvPicPr>
          <p:nvPr/>
        </p:nvPicPr>
        <p:blipFill>
          <a:blip r:embed="rId4"/>
          <a:stretch>
            <a:fillRect/>
          </a:stretch>
        </p:blipFill>
        <p:spPr>
          <a:xfrm>
            <a:off x="6759260" y="1150820"/>
            <a:ext cx="4971379" cy="3155125"/>
          </a:xfrm>
          <a:prstGeom prst="rect">
            <a:avLst/>
          </a:prstGeom>
        </p:spPr>
      </p:pic>
      <p:sp>
        <p:nvSpPr>
          <p:cNvPr id="6" name="TextBox 5"/>
          <p:cNvSpPr txBox="1"/>
          <p:nvPr/>
        </p:nvSpPr>
        <p:spPr>
          <a:xfrm>
            <a:off x="232913" y="5124091"/>
            <a:ext cx="11628408"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In </a:t>
            </a:r>
            <a:r>
              <a:rPr lang="en-US" sz="1600" dirty="0" err="1" smtClean="0"/>
              <a:t>pdays</a:t>
            </a:r>
            <a:r>
              <a:rPr lang="en-US" sz="1600" dirty="0" smtClean="0"/>
              <a:t> columns most the values are zero or below than 0 there are very less value who are above zero and these column contains very big outliers that effects the accuracy of our model also </a:t>
            </a:r>
            <a:r>
              <a:rPr lang="en-US" sz="1600" dirty="0" err="1" smtClean="0"/>
              <a:t>pdays</a:t>
            </a:r>
            <a:r>
              <a:rPr lang="en-US" sz="1600" dirty="0" smtClean="0"/>
              <a:t> does not affects on prediction of our model </a:t>
            </a:r>
            <a:r>
              <a:rPr lang="en-US" sz="1600" dirty="0" err="1" smtClean="0"/>
              <a:t>Soo</a:t>
            </a:r>
            <a:r>
              <a:rPr lang="en-US" sz="1600" dirty="0" smtClean="0"/>
              <a:t> we have dropped these column from our dataset.</a:t>
            </a:r>
          </a:p>
          <a:p>
            <a:pPr marL="285750" indent="-285750">
              <a:buFont typeface="Arial" panose="020B0604020202020204" pitchFamily="34" charset="0"/>
              <a:buChar char="•"/>
            </a:pPr>
            <a:r>
              <a:rPr lang="en-US" sz="1600" dirty="0" smtClean="0"/>
              <a:t>In the distribution plot of duration </a:t>
            </a:r>
            <a:r>
              <a:rPr lang="en-US" sz="1600" dirty="0" err="1"/>
              <a:t>C</a:t>
            </a:r>
            <a:r>
              <a:rPr lang="en-US" sz="1600" dirty="0" err="1" smtClean="0"/>
              <a:t>onfidance</a:t>
            </a:r>
            <a:r>
              <a:rPr lang="en-US" sz="1600" dirty="0" smtClean="0"/>
              <a:t> interval tents to zero most of the values are 0 in that columns also in problem statement it is given that we have to drop that column to train our model hence we dropped that columns from our dataset.</a:t>
            </a:r>
          </a:p>
          <a:p>
            <a:pPr marL="285750" indent="-285750">
              <a:buFont typeface="Arial" panose="020B0604020202020204" pitchFamily="34" charset="0"/>
              <a:buChar char="•"/>
            </a:pPr>
            <a:r>
              <a:rPr lang="en-US" sz="1600" dirty="0" smtClean="0"/>
              <a:t>Also age and job columns have been also dropped because we extracted other feature by using that columns.</a:t>
            </a:r>
            <a:endParaRPr lang="en-IN" sz="1600" dirty="0"/>
          </a:p>
        </p:txBody>
      </p:sp>
      <p:sp>
        <p:nvSpPr>
          <p:cNvPr id="7" name="TextBox 6"/>
          <p:cNvSpPr txBox="1"/>
          <p:nvPr/>
        </p:nvSpPr>
        <p:spPr>
          <a:xfrm>
            <a:off x="2932981" y="4237682"/>
            <a:ext cx="3312543" cy="369332"/>
          </a:xfrm>
          <a:prstGeom prst="rect">
            <a:avLst/>
          </a:prstGeom>
          <a:noFill/>
        </p:spPr>
        <p:txBody>
          <a:bodyPr wrap="square" rtlCol="0">
            <a:spAutoFit/>
          </a:bodyPr>
          <a:lstStyle/>
          <a:p>
            <a:r>
              <a:rPr lang="en-US" dirty="0" err="1" smtClean="0"/>
              <a:t>pdays</a:t>
            </a:r>
            <a:endParaRPr lang="en-IN" dirty="0"/>
          </a:p>
        </p:txBody>
      </p:sp>
      <p:sp>
        <p:nvSpPr>
          <p:cNvPr id="8" name="TextBox 7"/>
          <p:cNvSpPr txBox="1"/>
          <p:nvPr/>
        </p:nvSpPr>
        <p:spPr>
          <a:xfrm>
            <a:off x="8712679" y="4305945"/>
            <a:ext cx="1043796" cy="369332"/>
          </a:xfrm>
          <a:prstGeom prst="rect">
            <a:avLst/>
          </a:prstGeom>
          <a:noFill/>
        </p:spPr>
        <p:txBody>
          <a:bodyPr wrap="square" rtlCol="0">
            <a:spAutoFit/>
          </a:bodyPr>
          <a:lstStyle/>
          <a:p>
            <a:r>
              <a:rPr lang="en-US" dirty="0" smtClean="0"/>
              <a:t>duration</a:t>
            </a:r>
            <a:endParaRPr lang="en-IN" dirty="0"/>
          </a:p>
        </p:txBody>
      </p:sp>
    </p:spTree>
    <p:extLst>
      <p:ext uri="{BB962C8B-B14F-4D97-AF65-F5344CB8AC3E}">
        <p14:creationId xmlns:p14="http://schemas.microsoft.com/office/powerpoint/2010/main" val="2817499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16725" y="1545662"/>
            <a:ext cx="7677509" cy="4706956"/>
          </a:xfrm>
          <a:prstGeom prst="rect">
            <a:avLst/>
          </a:prstGeom>
        </p:spPr>
      </p:pic>
      <p:sp>
        <p:nvSpPr>
          <p:cNvPr id="4" name="TextBox 3"/>
          <p:cNvSpPr txBox="1"/>
          <p:nvPr/>
        </p:nvSpPr>
        <p:spPr>
          <a:xfrm>
            <a:off x="2484408" y="129396"/>
            <a:ext cx="6435305" cy="646331"/>
          </a:xfrm>
          <a:prstGeom prst="rect">
            <a:avLst/>
          </a:prstGeom>
          <a:noFill/>
        </p:spPr>
        <p:txBody>
          <a:bodyPr wrap="square" rtlCol="0">
            <a:spAutoFit/>
          </a:bodyPr>
          <a:lstStyle/>
          <a:p>
            <a:pPr algn="ctr"/>
            <a:r>
              <a:rPr lang="en-US" sz="3600" b="1" dirty="0" smtClean="0">
                <a:solidFill>
                  <a:srgbClr val="FF0000"/>
                </a:solidFill>
              </a:rPr>
              <a:t>CORRELATION HEATMAP</a:t>
            </a:r>
            <a:endParaRPr lang="en-IN" sz="3600" b="1" dirty="0">
              <a:solidFill>
                <a:srgbClr val="FF0000"/>
              </a:solidFill>
            </a:endParaRPr>
          </a:p>
        </p:txBody>
      </p:sp>
    </p:spTree>
    <p:extLst>
      <p:ext uri="{BB962C8B-B14F-4D97-AF65-F5344CB8AC3E}">
        <p14:creationId xmlns:p14="http://schemas.microsoft.com/office/powerpoint/2010/main" val="207859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62184" y="1403696"/>
            <a:ext cx="5676775" cy="1912786"/>
          </a:xfrm>
          <a:prstGeom prst="rect">
            <a:avLst/>
          </a:prstGeom>
        </p:spPr>
      </p:pic>
      <p:pic>
        <p:nvPicPr>
          <p:cNvPr id="3" name="Picture 2"/>
          <p:cNvPicPr>
            <a:picLocks noChangeAspect="1"/>
          </p:cNvPicPr>
          <p:nvPr/>
        </p:nvPicPr>
        <p:blipFill>
          <a:blip r:embed="rId3"/>
          <a:stretch>
            <a:fillRect/>
          </a:stretch>
        </p:blipFill>
        <p:spPr>
          <a:xfrm>
            <a:off x="6262184" y="3594848"/>
            <a:ext cx="5676775" cy="664280"/>
          </a:xfrm>
          <a:prstGeom prst="rect">
            <a:avLst/>
          </a:prstGeom>
        </p:spPr>
      </p:pic>
      <p:pic>
        <p:nvPicPr>
          <p:cNvPr id="4" name="Picture 3"/>
          <p:cNvPicPr>
            <a:picLocks noChangeAspect="1"/>
          </p:cNvPicPr>
          <p:nvPr/>
        </p:nvPicPr>
        <p:blipFill>
          <a:blip r:embed="rId4"/>
          <a:stretch>
            <a:fillRect/>
          </a:stretch>
        </p:blipFill>
        <p:spPr>
          <a:xfrm>
            <a:off x="581735" y="814590"/>
            <a:ext cx="5334462" cy="3444538"/>
          </a:xfrm>
          <a:prstGeom prst="rect">
            <a:avLst/>
          </a:prstGeom>
        </p:spPr>
      </p:pic>
      <p:sp>
        <p:nvSpPr>
          <p:cNvPr id="5" name="TextBox 4"/>
          <p:cNvSpPr txBox="1"/>
          <p:nvPr/>
        </p:nvSpPr>
        <p:spPr>
          <a:xfrm>
            <a:off x="310551" y="4839419"/>
            <a:ext cx="11749177" cy="175432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smtClean="0"/>
              <a:t>We use frequency count encoding for month variable </a:t>
            </a:r>
            <a:r>
              <a:rPr lang="en-US" dirty="0" err="1" smtClean="0"/>
              <a:t>i.e</a:t>
            </a:r>
            <a:r>
              <a:rPr lang="en-US" dirty="0" smtClean="0"/>
              <a:t> we assign number to each month according to there counts.</a:t>
            </a:r>
          </a:p>
          <a:p>
            <a:pPr marL="285750" indent="-285750">
              <a:lnSpc>
                <a:spcPct val="200000"/>
              </a:lnSpc>
              <a:buFont typeface="Arial" panose="020B0604020202020204" pitchFamily="34" charset="0"/>
              <a:buChar char="•"/>
            </a:pPr>
            <a:r>
              <a:rPr lang="en-US" dirty="0" smtClean="0"/>
              <a:t>For other variable we have used on hot encoding method are create dummy variable</a:t>
            </a:r>
          </a:p>
          <a:p>
            <a:pPr marL="285750" indent="-285750">
              <a:lnSpc>
                <a:spcPct val="200000"/>
              </a:lnSpc>
              <a:buFont typeface="Arial" panose="020B0604020202020204" pitchFamily="34" charset="0"/>
              <a:buChar char="•"/>
            </a:pPr>
            <a:r>
              <a:rPr lang="en-US" dirty="0" smtClean="0"/>
              <a:t>After that we </a:t>
            </a:r>
            <a:r>
              <a:rPr lang="en-US" dirty="0" err="1"/>
              <a:t>S</a:t>
            </a:r>
            <a:r>
              <a:rPr lang="en-US" dirty="0" err="1" smtClean="0"/>
              <a:t>eperating</a:t>
            </a:r>
            <a:r>
              <a:rPr lang="en-US" dirty="0" smtClean="0"/>
              <a:t> our dependent variable and independent variables to train model.</a:t>
            </a:r>
            <a:endParaRPr lang="en-IN" dirty="0"/>
          </a:p>
        </p:txBody>
      </p:sp>
    </p:spTree>
    <p:extLst>
      <p:ext uri="{BB962C8B-B14F-4D97-AF65-F5344CB8AC3E}">
        <p14:creationId xmlns:p14="http://schemas.microsoft.com/office/powerpoint/2010/main" val="2948463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1054" y="1271687"/>
            <a:ext cx="5128704" cy="2644369"/>
          </a:xfrm>
          <a:prstGeom prst="rect">
            <a:avLst/>
          </a:prstGeom>
        </p:spPr>
      </p:pic>
      <p:pic>
        <p:nvPicPr>
          <p:cNvPr id="3" name="Picture 2"/>
          <p:cNvPicPr>
            <a:picLocks noChangeAspect="1"/>
          </p:cNvPicPr>
          <p:nvPr/>
        </p:nvPicPr>
        <p:blipFill>
          <a:blip r:embed="rId3"/>
          <a:stretch>
            <a:fillRect/>
          </a:stretch>
        </p:blipFill>
        <p:spPr>
          <a:xfrm>
            <a:off x="6118642" y="1385214"/>
            <a:ext cx="6683319" cy="2690093"/>
          </a:xfrm>
          <a:prstGeom prst="rect">
            <a:avLst/>
          </a:prstGeom>
        </p:spPr>
      </p:pic>
      <p:sp>
        <p:nvSpPr>
          <p:cNvPr id="4" name="TextBox 3"/>
          <p:cNvSpPr txBox="1"/>
          <p:nvPr/>
        </p:nvSpPr>
        <p:spPr>
          <a:xfrm>
            <a:off x="341054" y="4502989"/>
            <a:ext cx="11718674"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Applying SMOTE  sampling to handle class imbalance.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Fit it to our dependent and independent features.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Then applying train test split and split the 75% of data to train and 25% of data to test.</a:t>
            </a:r>
            <a:endParaRPr lang="en-IN" dirty="0"/>
          </a:p>
        </p:txBody>
      </p:sp>
    </p:spTree>
    <p:extLst>
      <p:ext uri="{BB962C8B-B14F-4D97-AF65-F5344CB8AC3E}">
        <p14:creationId xmlns:p14="http://schemas.microsoft.com/office/powerpoint/2010/main" val="4003781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1431" y="1664316"/>
            <a:ext cx="4930567" cy="2303835"/>
          </a:xfrm>
          <a:prstGeom prst="rect">
            <a:avLst/>
          </a:prstGeom>
        </p:spPr>
      </p:pic>
      <p:pic>
        <p:nvPicPr>
          <p:cNvPr id="3" name="Picture 2"/>
          <p:cNvPicPr>
            <a:picLocks noChangeAspect="1"/>
          </p:cNvPicPr>
          <p:nvPr/>
        </p:nvPicPr>
        <p:blipFill>
          <a:blip r:embed="rId3"/>
          <a:stretch>
            <a:fillRect/>
          </a:stretch>
        </p:blipFill>
        <p:spPr>
          <a:xfrm>
            <a:off x="6599208" y="1532168"/>
            <a:ext cx="4770407" cy="3635055"/>
          </a:xfrm>
          <a:prstGeom prst="rect">
            <a:avLst/>
          </a:prstGeom>
        </p:spPr>
      </p:pic>
      <p:sp>
        <p:nvSpPr>
          <p:cNvPr id="4" name="TextBox 3"/>
          <p:cNvSpPr txBox="1"/>
          <p:nvPr/>
        </p:nvSpPr>
        <p:spPr>
          <a:xfrm>
            <a:off x="595223" y="172528"/>
            <a:ext cx="10774392" cy="584775"/>
          </a:xfrm>
          <a:prstGeom prst="rect">
            <a:avLst/>
          </a:prstGeom>
          <a:noFill/>
        </p:spPr>
        <p:txBody>
          <a:bodyPr wrap="square" rtlCol="0">
            <a:spAutoFit/>
          </a:bodyPr>
          <a:lstStyle/>
          <a:p>
            <a:pPr algn="ctr"/>
            <a:r>
              <a:rPr lang="en-US" sz="3200" b="1" dirty="0" smtClean="0">
                <a:solidFill>
                  <a:srgbClr val="FF0000"/>
                </a:solidFill>
              </a:rPr>
              <a:t>K – NEAREST NEIGHBOUR CLASSIFIER</a:t>
            </a:r>
            <a:endParaRPr lang="en-IN" sz="3200" b="1" dirty="0">
              <a:solidFill>
                <a:srgbClr val="FF0000"/>
              </a:solidFill>
            </a:endParaRPr>
          </a:p>
        </p:txBody>
      </p:sp>
    </p:spTree>
    <p:extLst>
      <p:ext uri="{BB962C8B-B14F-4D97-AF65-F5344CB8AC3E}">
        <p14:creationId xmlns:p14="http://schemas.microsoft.com/office/powerpoint/2010/main" val="200300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0860" y="2002676"/>
            <a:ext cx="4123427" cy="3561362"/>
          </a:xfrm>
          <a:prstGeom prst="rect">
            <a:avLst/>
          </a:prstGeom>
        </p:spPr>
      </p:pic>
      <p:sp>
        <p:nvSpPr>
          <p:cNvPr id="6" name="TextBox 5"/>
          <p:cNvSpPr txBox="1"/>
          <p:nvPr/>
        </p:nvSpPr>
        <p:spPr>
          <a:xfrm>
            <a:off x="396814" y="327803"/>
            <a:ext cx="11386869" cy="830997"/>
          </a:xfrm>
          <a:prstGeom prst="rect">
            <a:avLst/>
          </a:prstGeom>
          <a:noFill/>
        </p:spPr>
        <p:txBody>
          <a:bodyPr wrap="square" rtlCol="0">
            <a:spAutoFit/>
          </a:bodyPr>
          <a:lstStyle/>
          <a:p>
            <a:pPr algn="ctr"/>
            <a:r>
              <a:rPr lang="en-US" sz="4800" b="1" dirty="0" smtClean="0">
                <a:solidFill>
                  <a:srgbClr val="FF0000"/>
                </a:solidFill>
              </a:rPr>
              <a:t>AGENDA</a:t>
            </a:r>
            <a:endParaRPr lang="en-IN" sz="4800" b="1" dirty="0">
              <a:solidFill>
                <a:srgbClr val="FF0000"/>
              </a:solidFill>
            </a:endParaRPr>
          </a:p>
        </p:txBody>
      </p:sp>
      <p:sp>
        <p:nvSpPr>
          <p:cNvPr id="7" name="TextBox 6"/>
          <p:cNvSpPr txBox="1"/>
          <p:nvPr/>
        </p:nvSpPr>
        <p:spPr>
          <a:xfrm>
            <a:off x="138023" y="1158800"/>
            <a:ext cx="6952890" cy="7017306"/>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PROBLEM STATEMENT</a:t>
            </a:r>
          </a:p>
          <a:p>
            <a:pPr marL="285750" indent="-285750">
              <a:buFont typeface="Wingdings" panose="05000000000000000000" pitchFamily="2" charset="2"/>
              <a:buChar char="v"/>
            </a:pPr>
            <a:r>
              <a:rPr lang="en-US" dirty="0" smtClean="0"/>
              <a:t>BUSINESS UNDERSTANDING</a:t>
            </a:r>
          </a:p>
          <a:p>
            <a:pPr marL="285750" indent="-285750">
              <a:buFont typeface="Wingdings" panose="05000000000000000000" pitchFamily="2" charset="2"/>
              <a:buChar char="v"/>
            </a:pPr>
            <a:r>
              <a:rPr lang="en-US" dirty="0" smtClean="0"/>
              <a:t>FEATURE ANALYSIS</a:t>
            </a:r>
          </a:p>
          <a:p>
            <a:pPr marL="285750" indent="-285750">
              <a:buFont typeface="Wingdings" panose="05000000000000000000" pitchFamily="2" charset="2"/>
              <a:buChar char="v"/>
            </a:pPr>
            <a:r>
              <a:rPr lang="en-US" dirty="0" smtClean="0"/>
              <a:t>DATA SUMMARY</a:t>
            </a:r>
          </a:p>
          <a:p>
            <a:pPr marL="285750" indent="-285750">
              <a:buFont typeface="Wingdings" panose="05000000000000000000" pitchFamily="2" charset="2"/>
              <a:buChar char="v"/>
            </a:pPr>
            <a:r>
              <a:rPr lang="en-US" dirty="0" smtClean="0"/>
              <a:t>HANDLING MISSING AND DUPLICATE VALUES</a:t>
            </a:r>
          </a:p>
          <a:p>
            <a:pPr marL="285750" indent="-285750">
              <a:buFont typeface="Wingdings" panose="05000000000000000000" pitchFamily="2" charset="2"/>
              <a:buChar char="v"/>
            </a:pPr>
            <a:r>
              <a:rPr lang="en-US" dirty="0" smtClean="0"/>
              <a:t>UNIVARIENT ANALYSIS</a:t>
            </a:r>
          </a:p>
          <a:p>
            <a:pPr marL="285750" indent="-285750">
              <a:buFont typeface="Wingdings" panose="05000000000000000000" pitchFamily="2" charset="2"/>
              <a:buChar char="v"/>
            </a:pPr>
            <a:r>
              <a:rPr lang="en-US" dirty="0" smtClean="0"/>
              <a:t>BIVARIENT AND MULTIVARIENT ANALYSIS</a:t>
            </a:r>
          </a:p>
          <a:p>
            <a:pPr marL="285750" indent="-285750">
              <a:buFont typeface="Wingdings" panose="05000000000000000000" pitchFamily="2" charset="2"/>
              <a:buChar char="v"/>
            </a:pPr>
            <a:r>
              <a:rPr lang="en-US" dirty="0" smtClean="0"/>
              <a:t>FEATURE ENGINEERING</a:t>
            </a:r>
          </a:p>
          <a:p>
            <a:pPr marL="285750" indent="-285750">
              <a:buFont typeface="Wingdings" panose="05000000000000000000" pitchFamily="2" charset="2"/>
              <a:buChar char="v"/>
            </a:pPr>
            <a:r>
              <a:rPr lang="en-US" dirty="0" smtClean="0"/>
              <a:t>FEATURE SELECTION</a:t>
            </a:r>
          </a:p>
          <a:p>
            <a:pPr marL="285750" indent="-285750">
              <a:buFont typeface="Wingdings" panose="05000000000000000000" pitchFamily="2" charset="2"/>
              <a:buChar char="v"/>
            </a:pPr>
            <a:r>
              <a:rPr lang="en-US" dirty="0" smtClean="0"/>
              <a:t>FREQUENCY COUNT ENCODING AND ONE HOT ENCODING</a:t>
            </a:r>
          </a:p>
          <a:p>
            <a:pPr marL="285750" indent="-285750">
              <a:buFont typeface="Wingdings" panose="05000000000000000000" pitchFamily="2" charset="2"/>
              <a:buChar char="v"/>
            </a:pPr>
            <a:r>
              <a:rPr lang="en-US" dirty="0" smtClean="0"/>
              <a:t>FINDING COVARIENCE OF VARIABLES</a:t>
            </a:r>
          </a:p>
          <a:p>
            <a:pPr marL="285750" indent="-285750">
              <a:buFont typeface="Wingdings" panose="05000000000000000000" pitchFamily="2" charset="2"/>
              <a:buChar char="v"/>
            </a:pPr>
            <a:r>
              <a:rPr lang="en-US" dirty="0" smtClean="0"/>
              <a:t>HANDLING CLASS IMBALANCE USING SMOTE</a:t>
            </a:r>
          </a:p>
          <a:p>
            <a:pPr marL="285750" indent="-285750">
              <a:buFont typeface="Wingdings" panose="05000000000000000000" pitchFamily="2" charset="2"/>
              <a:buChar char="v"/>
            </a:pPr>
            <a:r>
              <a:rPr lang="en-US" dirty="0" smtClean="0"/>
              <a:t>SPLITTING DATA INTO TRAIN AND TEST</a:t>
            </a:r>
          </a:p>
          <a:p>
            <a:pPr marL="285750" indent="-285750">
              <a:buFont typeface="Wingdings" panose="05000000000000000000" pitchFamily="2" charset="2"/>
              <a:buChar char="v"/>
            </a:pPr>
            <a:r>
              <a:rPr lang="en-US" dirty="0" smtClean="0"/>
              <a:t>FITTING CLASSIFICATION MODEL</a:t>
            </a:r>
          </a:p>
          <a:p>
            <a:pPr marL="285750" indent="-285750">
              <a:buFont typeface="Wingdings" panose="05000000000000000000" pitchFamily="2" charset="2"/>
              <a:buChar char="v"/>
            </a:pPr>
            <a:r>
              <a:rPr lang="en-US" dirty="0" smtClean="0"/>
              <a:t>HYPERTUNING OF BEST FIT MODEL</a:t>
            </a:r>
          </a:p>
          <a:p>
            <a:pPr marL="285750" indent="-285750">
              <a:buFont typeface="Wingdings" panose="05000000000000000000" pitchFamily="2" charset="2"/>
              <a:buChar char="v"/>
            </a:pPr>
            <a:r>
              <a:rPr lang="en-US" dirty="0" smtClean="0"/>
              <a:t>EXPLAIN FEATURE IMPORTANCE USING SHAPASH MODEL EXPLANATORY</a:t>
            </a:r>
          </a:p>
          <a:p>
            <a:pPr marL="285750" indent="-285750">
              <a:buFont typeface="Wingdings" panose="05000000000000000000" pitchFamily="2" charset="2"/>
              <a:buChar char="v"/>
            </a:pPr>
            <a:r>
              <a:rPr lang="en-US" dirty="0" smtClean="0"/>
              <a:t>CONCLUSION</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2770620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8300" y="1385929"/>
            <a:ext cx="4915326" cy="2426945"/>
          </a:xfrm>
          <a:prstGeom prst="rect">
            <a:avLst/>
          </a:prstGeom>
        </p:spPr>
      </p:pic>
      <p:pic>
        <p:nvPicPr>
          <p:cNvPr id="3" name="Picture 2"/>
          <p:cNvPicPr>
            <a:picLocks noChangeAspect="1"/>
          </p:cNvPicPr>
          <p:nvPr/>
        </p:nvPicPr>
        <p:blipFill>
          <a:blip r:embed="rId3"/>
          <a:stretch>
            <a:fillRect/>
          </a:stretch>
        </p:blipFill>
        <p:spPr>
          <a:xfrm>
            <a:off x="6483226" y="1162318"/>
            <a:ext cx="4480948" cy="3756986"/>
          </a:xfrm>
          <a:prstGeom prst="rect">
            <a:avLst/>
          </a:prstGeom>
        </p:spPr>
      </p:pic>
      <p:sp>
        <p:nvSpPr>
          <p:cNvPr id="4" name="TextBox 3"/>
          <p:cNvSpPr txBox="1"/>
          <p:nvPr/>
        </p:nvSpPr>
        <p:spPr>
          <a:xfrm>
            <a:off x="483079" y="103517"/>
            <a:ext cx="10481095" cy="584775"/>
          </a:xfrm>
          <a:prstGeom prst="rect">
            <a:avLst/>
          </a:prstGeom>
          <a:noFill/>
        </p:spPr>
        <p:txBody>
          <a:bodyPr wrap="square" rtlCol="0">
            <a:spAutoFit/>
          </a:bodyPr>
          <a:lstStyle/>
          <a:p>
            <a:pPr algn="ctr"/>
            <a:r>
              <a:rPr lang="en-US" sz="3200" b="1" dirty="0" smtClean="0">
                <a:solidFill>
                  <a:srgbClr val="FF0000"/>
                </a:solidFill>
              </a:rPr>
              <a:t>RANDOM FOREST CLASSIFIER</a:t>
            </a:r>
            <a:endParaRPr lang="en-IN" sz="3200" b="1" dirty="0">
              <a:solidFill>
                <a:srgbClr val="FF0000"/>
              </a:solidFill>
            </a:endParaRPr>
          </a:p>
        </p:txBody>
      </p:sp>
    </p:spTree>
    <p:extLst>
      <p:ext uri="{BB962C8B-B14F-4D97-AF65-F5344CB8AC3E}">
        <p14:creationId xmlns:p14="http://schemas.microsoft.com/office/powerpoint/2010/main" val="1257026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2844" y="1481574"/>
            <a:ext cx="4930567" cy="1928027"/>
          </a:xfrm>
          <a:prstGeom prst="rect">
            <a:avLst/>
          </a:prstGeom>
        </p:spPr>
      </p:pic>
      <p:pic>
        <p:nvPicPr>
          <p:cNvPr id="3" name="Picture 2"/>
          <p:cNvPicPr>
            <a:picLocks noChangeAspect="1"/>
          </p:cNvPicPr>
          <p:nvPr/>
        </p:nvPicPr>
        <p:blipFill>
          <a:blip r:embed="rId3"/>
          <a:stretch>
            <a:fillRect/>
          </a:stretch>
        </p:blipFill>
        <p:spPr>
          <a:xfrm>
            <a:off x="6548341" y="1336008"/>
            <a:ext cx="4305673" cy="3513124"/>
          </a:xfrm>
          <a:prstGeom prst="rect">
            <a:avLst/>
          </a:prstGeom>
        </p:spPr>
      </p:pic>
      <p:sp>
        <p:nvSpPr>
          <p:cNvPr id="4" name="TextBox 3"/>
          <p:cNvSpPr txBox="1"/>
          <p:nvPr/>
        </p:nvSpPr>
        <p:spPr>
          <a:xfrm>
            <a:off x="1889185" y="129396"/>
            <a:ext cx="8358996" cy="584775"/>
          </a:xfrm>
          <a:prstGeom prst="rect">
            <a:avLst/>
          </a:prstGeom>
          <a:noFill/>
        </p:spPr>
        <p:txBody>
          <a:bodyPr wrap="square" rtlCol="0">
            <a:spAutoFit/>
          </a:bodyPr>
          <a:lstStyle/>
          <a:p>
            <a:pPr algn="ctr"/>
            <a:r>
              <a:rPr lang="en-US" sz="3200" b="1" dirty="0" smtClean="0">
                <a:solidFill>
                  <a:srgbClr val="FF0000"/>
                </a:solidFill>
              </a:rPr>
              <a:t>XG BOOST CLASSIFIER</a:t>
            </a:r>
            <a:endParaRPr lang="en-IN" sz="3200" b="1" dirty="0">
              <a:solidFill>
                <a:srgbClr val="FF0000"/>
              </a:solidFill>
            </a:endParaRPr>
          </a:p>
        </p:txBody>
      </p:sp>
    </p:spTree>
    <p:extLst>
      <p:ext uri="{BB962C8B-B14F-4D97-AF65-F5344CB8AC3E}">
        <p14:creationId xmlns:p14="http://schemas.microsoft.com/office/powerpoint/2010/main" val="3273401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0482" y="1676964"/>
            <a:ext cx="4930567" cy="1882303"/>
          </a:xfrm>
          <a:prstGeom prst="rect">
            <a:avLst/>
          </a:prstGeom>
        </p:spPr>
      </p:pic>
      <p:pic>
        <p:nvPicPr>
          <p:cNvPr id="3" name="Picture 2"/>
          <p:cNvPicPr>
            <a:picLocks noChangeAspect="1"/>
          </p:cNvPicPr>
          <p:nvPr/>
        </p:nvPicPr>
        <p:blipFill>
          <a:blip r:embed="rId3"/>
          <a:stretch>
            <a:fillRect/>
          </a:stretch>
        </p:blipFill>
        <p:spPr>
          <a:xfrm>
            <a:off x="6490398" y="1455453"/>
            <a:ext cx="4480948" cy="3596952"/>
          </a:xfrm>
          <a:prstGeom prst="rect">
            <a:avLst/>
          </a:prstGeom>
        </p:spPr>
      </p:pic>
      <p:sp>
        <p:nvSpPr>
          <p:cNvPr id="4" name="TextBox 3"/>
          <p:cNvSpPr txBox="1"/>
          <p:nvPr/>
        </p:nvSpPr>
        <p:spPr>
          <a:xfrm>
            <a:off x="1578634" y="534838"/>
            <a:ext cx="10127411" cy="461665"/>
          </a:xfrm>
          <a:prstGeom prst="rect">
            <a:avLst/>
          </a:prstGeom>
          <a:noFill/>
        </p:spPr>
        <p:txBody>
          <a:bodyPr wrap="square" rtlCol="0">
            <a:spAutoFit/>
          </a:bodyPr>
          <a:lstStyle/>
          <a:p>
            <a:pPr algn="ctr"/>
            <a:r>
              <a:rPr lang="en-US" sz="2400" b="1" dirty="0" smtClean="0">
                <a:solidFill>
                  <a:srgbClr val="FF0000"/>
                </a:solidFill>
              </a:rPr>
              <a:t>HYPERPARAMETER TUNING OF XG BOOST CLASSIFIER</a:t>
            </a:r>
            <a:endParaRPr lang="en-IN" sz="2400" b="1" dirty="0">
              <a:solidFill>
                <a:srgbClr val="FF0000"/>
              </a:solidFill>
            </a:endParaRPr>
          </a:p>
        </p:txBody>
      </p:sp>
    </p:spTree>
    <p:extLst>
      <p:ext uri="{BB962C8B-B14F-4D97-AF65-F5344CB8AC3E}">
        <p14:creationId xmlns:p14="http://schemas.microsoft.com/office/powerpoint/2010/main" val="12011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4183466657"/>
              </p:ext>
            </p:extLst>
          </p:nvPr>
        </p:nvGraphicFramePr>
        <p:xfrm>
          <a:off x="767751" y="2337757"/>
          <a:ext cx="10817523" cy="2605179"/>
        </p:xfrm>
        <a:graphic>
          <a:graphicData uri="http://schemas.openxmlformats.org/drawingml/2006/table">
            <a:tbl>
              <a:tblPr firstRow="1" bandRow="1">
                <a:tableStyleId>{93296810-A885-4BE3-A3E7-6D5BEEA58F35}</a:tableStyleId>
              </a:tblPr>
              <a:tblGrid>
                <a:gridCol w="3605841"/>
                <a:gridCol w="3605841"/>
                <a:gridCol w="3605841"/>
              </a:tblGrid>
              <a:tr h="403775">
                <a:tc>
                  <a:txBody>
                    <a:bodyPr/>
                    <a:lstStyle/>
                    <a:p>
                      <a:r>
                        <a:rPr lang="en-US" dirty="0" smtClean="0"/>
                        <a:t>SERIAL NO.</a:t>
                      </a:r>
                      <a:endParaRPr lang="en-IN" dirty="0"/>
                    </a:p>
                  </a:txBody>
                  <a:tcPr/>
                </a:tc>
                <a:tc>
                  <a:txBody>
                    <a:bodyPr/>
                    <a:lstStyle/>
                    <a:p>
                      <a:r>
                        <a:rPr lang="en-US" dirty="0" smtClean="0"/>
                        <a:t>MODEL</a:t>
                      </a:r>
                      <a:endParaRPr lang="en-IN" dirty="0"/>
                    </a:p>
                  </a:txBody>
                  <a:tcPr/>
                </a:tc>
                <a:tc>
                  <a:txBody>
                    <a:bodyPr/>
                    <a:lstStyle/>
                    <a:p>
                      <a:r>
                        <a:rPr lang="en-US" dirty="0" smtClean="0"/>
                        <a:t>ACCURACY</a:t>
                      </a:r>
                      <a:endParaRPr lang="en-IN" dirty="0"/>
                    </a:p>
                  </a:txBody>
                  <a:tcPr/>
                </a:tc>
              </a:tr>
              <a:tr h="403775">
                <a:tc>
                  <a:txBody>
                    <a:bodyPr/>
                    <a:lstStyle/>
                    <a:p>
                      <a:r>
                        <a:rPr lang="en-US" dirty="0" smtClean="0"/>
                        <a:t>1.</a:t>
                      </a:r>
                      <a:endParaRPr lang="en-IN" dirty="0"/>
                    </a:p>
                  </a:txBody>
                  <a:tcPr/>
                </a:tc>
                <a:tc>
                  <a:txBody>
                    <a:bodyPr/>
                    <a:lstStyle/>
                    <a:p>
                      <a:r>
                        <a:rPr lang="en-US" dirty="0" smtClean="0"/>
                        <a:t>K-NEAREST NEIGHBOUR</a:t>
                      </a:r>
                      <a:endParaRPr lang="en-IN" dirty="0"/>
                    </a:p>
                  </a:txBody>
                  <a:tcPr/>
                </a:tc>
                <a:tc>
                  <a:txBody>
                    <a:bodyPr/>
                    <a:lstStyle/>
                    <a:p>
                      <a:r>
                        <a:rPr lang="en-US" dirty="0" smtClean="0"/>
                        <a:t>0.79</a:t>
                      </a:r>
                      <a:endParaRPr lang="en-IN" dirty="0"/>
                    </a:p>
                  </a:txBody>
                  <a:tcPr/>
                </a:tc>
              </a:tr>
              <a:tr h="696927">
                <a:tc>
                  <a:txBody>
                    <a:bodyPr/>
                    <a:lstStyle/>
                    <a:p>
                      <a:r>
                        <a:rPr lang="en-US" dirty="0" smtClean="0"/>
                        <a:t>2.</a:t>
                      </a:r>
                      <a:endParaRPr lang="en-IN" dirty="0"/>
                    </a:p>
                  </a:txBody>
                  <a:tcPr/>
                </a:tc>
                <a:tc>
                  <a:txBody>
                    <a:bodyPr/>
                    <a:lstStyle/>
                    <a:p>
                      <a:r>
                        <a:rPr lang="en-US" dirty="0" smtClean="0"/>
                        <a:t>RANDOM FOREST CLASSIFIER</a:t>
                      </a:r>
                      <a:endParaRPr lang="en-IN" dirty="0"/>
                    </a:p>
                  </a:txBody>
                  <a:tcPr/>
                </a:tc>
                <a:tc>
                  <a:txBody>
                    <a:bodyPr/>
                    <a:lstStyle/>
                    <a:p>
                      <a:r>
                        <a:rPr lang="en-US" dirty="0" smtClean="0"/>
                        <a:t>0.90</a:t>
                      </a:r>
                      <a:endParaRPr lang="en-IN" dirty="0"/>
                    </a:p>
                  </a:txBody>
                  <a:tcPr/>
                </a:tc>
              </a:tr>
              <a:tr h="403775">
                <a:tc>
                  <a:txBody>
                    <a:bodyPr/>
                    <a:lstStyle/>
                    <a:p>
                      <a:r>
                        <a:rPr lang="en-US" dirty="0" smtClean="0"/>
                        <a:t>3.</a:t>
                      </a:r>
                      <a:endParaRPr lang="en-IN" dirty="0"/>
                    </a:p>
                  </a:txBody>
                  <a:tcPr/>
                </a:tc>
                <a:tc>
                  <a:txBody>
                    <a:bodyPr/>
                    <a:lstStyle/>
                    <a:p>
                      <a:r>
                        <a:rPr lang="en-US" dirty="0" smtClean="0"/>
                        <a:t>XG BOOST CLASSIFIER </a:t>
                      </a:r>
                      <a:endParaRPr lang="en-IN" dirty="0"/>
                    </a:p>
                  </a:txBody>
                  <a:tcPr/>
                </a:tc>
                <a:tc>
                  <a:txBody>
                    <a:bodyPr/>
                    <a:lstStyle/>
                    <a:p>
                      <a:r>
                        <a:rPr lang="en-US" dirty="0" smtClean="0"/>
                        <a:t>0.93</a:t>
                      </a:r>
                      <a:endParaRPr lang="en-IN" dirty="0"/>
                    </a:p>
                  </a:txBody>
                  <a:tcPr/>
                </a:tc>
              </a:tr>
              <a:tr h="696927">
                <a:tc>
                  <a:txBody>
                    <a:bodyPr/>
                    <a:lstStyle/>
                    <a:p>
                      <a:r>
                        <a:rPr lang="en-US" dirty="0" smtClean="0"/>
                        <a:t>4.</a:t>
                      </a:r>
                      <a:endParaRPr lang="en-IN" dirty="0"/>
                    </a:p>
                  </a:txBody>
                  <a:tcPr/>
                </a:tc>
                <a:tc>
                  <a:txBody>
                    <a:bodyPr/>
                    <a:lstStyle/>
                    <a:p>
                      <a:r>
                        <a:rPr lang="en-US" dirty="0" smtClean="0"/>
                        <a:t>HYPERPARAMETER TUNING OF XG BOOST CLASSIFIER</a:t>
                      </a:r>
                      <a:endParaRPr lang="en-IN" dirty="0"/>
                    </a:p>
                  </a:txBody>
                  <a:tcPr/>
                </a:tc>
                <a:tc>
                  <a:txBody>
                    <a:bodyPr/>
                    <a:lstStyle/>
                    <a:p>
                      <a:r>
                        <a:rPr lang="en-US" dirty="0" smtClean="0"/>
                        <a:t>0.94</a:t>
                      </a:r>
                      <a:endParaRPr lang="en-IN" dirty="0"/>
                    </a:p>
                  </a:txBody>
                  <a:tcPr/>
                </a:tc>
              </a:tr>
            </a:tbl>
          </a:graphicData>
        </a:graphic>
      </p:graphicFrame>
      <p:sp>
        <p:nvSpPr>
          <p:cNvPr id="10" name="TextBox 9"/>
          <p:cNvSpPr txBox="1"/>
          <p:nvPr/>
        </p:nvSpPr>
        <p:spPr>
          <a:xfrm>
            <a:off x="845389" y="224287"/>
            <a:ext cx="10550105" cy="707886"/>
          </a:xfrm>
          <a:prstGeom prst="rect">
            <a:avLst/>
          </a:prstGeom>
          <a:noFill/>
        </p:spPr>
        <p:txBody>
          <a:bodyPr wrap="square" rtlCol="0">
            <a:spAutoFit/>
          </a:bodyPr>
          <a:lstStyle/>
          <a:p>
            <a:pPr algn="ctr"/>
            <a:r>
              <a:rPr lang="en-US" sz="4000" b="1" dirty="0" smtClean="0">
                <a:solidFill>
                  <a:srgbClr val="FF0000"/>
                </a:solidFill>
              </a:rPr>
              <a:t>MODEL AND ITS ACCURACY</a:t>
            </a:r>
            <a:endParaRPr lang="en-IN" sz="4000" b="1" dirty="0">
              <a:solidFill>
                <a:srgbClr val="FF0000"/>
              </a:solidFill>
            </a:endParaRPr>
          </a:p>
        </p:txBody>
      </p:sp>
      <p:sp>
        <p:nvSpPr>
          <p:cNvPr id="11" name="TextBox 10"/>
          <p:cNvSpPr txBox="1"/>
          <p:nvPr/>
        </p:nvSpPr>
        <p:spPr>
          <a:xfrm>
            <a:off x="345057" y="5348377"/>
            <a:ext cx="11619781"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XG Boost classifier perform best for predicting target variable also we </a:t>
            </a:r>
            <a:r>
              <a:rPr lang="en-US" dirty="0" err="1" smtClean="0"/>
              <a:t>we</a:t>
            </a:r>
            <a:r>
              <a:rPr lang="en-US" dirty="0" smtClean="0"/>
              <a:t> </a:t>
            </a:r>
            <a:r>
              <a:rPr lang="en-US" dirty="0" err="1" smtClean="0"/>
              <a:t>hypertune</a:t>
            </a:r>
            <a:r>
              <a:rPr lang="en-US" dirty="0" smtClean="0"/>
              <a:t> </a:t>
            </a:r>
            <a:r>
              <a:rPr lang="en-US" dirty="0"/>
              <a:t> </a:t>
            </a:r>
            <a:r>
              <a:rPr lang="en-US" dirty="0" smtClean="0"/>
              <a:t>XG boost model it will  increases </a:t>
            </a:r>
          </a:p>
          <a:p>
            <a:pPr marL="285750" indent="-285750">
              <a:buFont typeface="Arial" panose="020B0604020202020204" pitchFamily="34" charset="0"/>
              <a:buChar char="•"/>
            </a:pPr>
            <a:r>
              <a:rPr lang="en-US" dirty="0" smtClean="0"/>
              <a:t>The accuracy of prediction by 1 % .</a:t>
            </a:r>
          </a:p>
          <a:p>
            <a:pPr marL="285750" indent="-285750">
              <a:buFont typeface="Arial" panose="020B0604020202020204" pitchFamily="34" charset="0"/>
              <a:buChar char="•"/>
            </a:pPr>
            <a:r>
              <a:rPr lang="en-US" dirty="0" smtClean="0"/>
              <a:t>XG Boost </a:t>
            </a:r>
            <a:r>
              <a:rPr lang="en-US" dirty="0" err="1" smtClean="0"/>
              <a:t>hypertunes</a:t>
            </a:r>
            <a:r>
              <a:rPr lang="en-US" dirty="0" smtClean="0"/>
              <a:t> classifier gives the accuracy of 94%.</a:t>
            </a:r>
            <a:endParaRPr lang="en-IN" dirty="0"/>
          </a:p>
        </p:txBody>
      </p:sp>
    </p:spTree>
    <p:extLst>
      <p:ext uri="{BB962C8B-B14F-4D97-AF65-F5344CB8AC3E}">
        <p14:creationId xmlns:p14="http://schemas.microsoft.com/office/powerpoint/2010/main" val="746084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7042" y="215660"/>
            <a:ext cx="7263441" cy="584775"/>
          </a:xfrm>
          <a:prstGeom prst="rect">
            <a:avLst/>
          </a:prstGeom>
          <a:noFill/>
        </p:spPr>
        <p:txBody>
          <a:bodyPr wrap="square" rtlCol="0">
            <a:spAutoFit/>
          </a:bodyPr>
          <a:lstStyle/>
          <a:p>
            <a:pPr algn="ctr"/>
            <a:r>
              <a:rPr lang="en-US" sz="3200" b="1" dirty="0" smtClean="0">
                <a:solidFill>
                  <a:srgbClr val="FF0000"/>
                </a:solidFill>
              </a:rPr>
              <a:t>SHAPASH MODEL EXPLANATORY</a:t>
            </a:r>
            <a:endParaRPr lang="en-IN" sz="3200" b="1" dirty="0">
              <a:solidFill>
                <a:srgbClr val="FF0000"/>
              </a:solidFill>
            </a:endParaRPr>
          </a:p>
        </p:txBody>
      </p:sp>
      <p:pic>
        <p:nvPicPr>
          <p:cNvPr id="3" name="Picture 2" descr="GitHub - MAIF/shapash: 🔅 Shapash makes Machine Learning models transparent  and understandable by everyo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32775" y="67189"/>
            <a:ext cx="1022719" cy="10266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7566584" y="3030988"/>
            <a:ext cx="4356846" cy="3827012"/>
          </a:xfrm>
          <a:prstGeom prst="rect">
            <a:avLst/>
          </a:prstGeom>
        </p:spPr>
      </p:pic>
      <p:pic>
        <p:nvPicPr>
          <p:cNvPr id="6" name="Picture 5"/>
          <p:cNvPicPr>
            <a:picLocks noChangeAspect="1"/>
          </p:cNvPicPr>
          <p:nvPr/>
        </p:nvPicPr>
        <p:blipFill>
          <a:blip r:embed="rId4"/>
          <a:stretch>
            <a:fillRect/>
          </a:stretch>
        </p:blipFill>
        <p:spPr>
          <a:xfrm>
            <a:off x="475528" y="905832"/>
            <a:ext cx="11115837" cy="2255715"/>
          </a:xfrm>
          <a:prstGeom prst="rect">
            <a:avLst/>
          </a:prstGeom>
        </p:spPr>
      </p:pic>
      <p:sp>
        <p:nvSpPr>
          <p:cNvPr id="7" name="TextBox 6"/>
          <p:cNvSpPr txBox="1"/>
          <p:nvPr/>
        </p:nvSpPr>
        <p:spPr>
          <a:xfrm>
            <a:off x="370936" y="3631721"/>
            <a:ext cx="7065034"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From the above model explanatory tool we have seen that </a:t>
            </a:r>
            <a:r>
              <a:rPr lang="en-US" sz="1400" dirty="0" err="1" smtClean="0"/>
              <a:t>poutcome</a:t>
            </a:r>
            <a:r>
              <a:rPr lang="en-US" sz="1400" dirty="0" smtClean="0"/>
              <a:t> </a:t>
            </a:r>
            <a:endParaRPr lang="en-US" sz="1400" dirty="0"/>
          </a:p>
          <a:p>
            <a:r>
              <a:rPr lang="en-US" sz="1400" dirty="0" smtClean="0"/>
              <a:t>Unknown is the most important feature while predicting our target variable also from the table we can see that when the </a:t>
            </a:r>
            <a:r>
              <a:rPr lang="en-US" sz="1400" dirty="0" err="1" smtClean="0"/>
              <a:t>poutcome</a:t>
            </a:r>
            <a:r>
              <a:rPr lang="en-US" sz="1400" dirty="0" smtClean="0"/>
              <a:t> is 0 then it contribute in the negative way and increases the probability of predicting 0.</a:t>
            </a:r>
          </a:p>
          <a:p>
            <a:pPr marL="285750" indent="-285750">
              <a:buFont typeface="Arial" panose="020B0604020202020204" pitchFamily="34" charset="0"/>
              <a:buChar char="•"/>
            </a:pPr>
            <a:r>
              <a:rPr lang="en-US" sz="1400" dirty="0" smtClean="0"/>
              <a:t>Marital married is the second most important feature for predicting target variables from the table we can see that when the marital married  then it will affect positively and increases the probability of predicting 1.</a:t>
            </a:r>
          </a:p>
          <a:p>
            <a:pPr marL="285750" indent="-285750">
              <a:buFont typeface="Arial" panose="020B0604020202020204" pitchFamily="34" charset="0"/>
              <a:buChar char="•"/>
            </a:pPr>
            <a:r>
              <a:rPr lang="en-US" sz="1400" dirty="0"/>
              <a:t>Also age cat stable variable affect positively on the target variable when the age of clients is stable then it will </a:t>
            </a:r>
            <a:r>
              <a:rPr lang="en-US" sz="1400" dirty="0" smtClean="0"/>
              <a:t>increases </a:t>
            </a:r>
            <a:r>
              <a:rPr lang="en-US" sz="1400" dirty="0"/>
              <a:t>the probability of predicting 1 that means it </a:t>
            </a:r>
            <a:r>
              <a:rPr lang="en-US" sz="1400" dirty="0" smtClean="0"/>
              <a:t>higher </a:t>
            </a:r>
            <a:r>
              <a:rPr lang="en-US" sz="1400" dirty="0"/>
              <a:t>the probability that client will subscribe for term </a:t>
            </a:r>
            <a:r>
              <a:rPr lang="en-US" sz="1400" dirty="0" smtClean="0"/>
              <a:t>deposit.</a:t>
            </a:r>
          </a:p>
          <a:p>
            <a:pPr marL="285750" indent="-285750">
              <a:buFont typeface="Arial" panose="020B0604020202020204" pitchFamily="34" charset="0"/>
              <a:buChar char="•"/>
            </a:pPr>
            <a:r>
              <a:rPr lang="en-US" sz="1400" dirty="0" smtClean="0"/>
              <a:t>Also education secondary affects positively on the target variable when the client education is secondary then it increases the probability that client will agree to subscribe for term deposit.</a:t>
            </a:r>
            <a:endParaRPr lang="en-IN" sz="1400" dirty="0"/>
          </a:p>
        </p:txBody>
      </p:sp>
    </p:spTree>
    <p:extLst>
      <p:ext uri="{BB962C8B-B14F-4D97-AF65-F5344CB8AC3E}">
        <p14:creationId xmlns:p14="http://schemas.microsoft.com/office/powerpoint/2010/main" val="136722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45721" y="163902"/>
            <a:ext cx="8747185" cy="830997"/>
          </a:xfrm>
          <a:prstGeom prst="rect">
            <a:avLst/>
          </a:prstGeom>
          <a:noFill/>
        </p:spPr>
        <p:txBody>
          <a:bodyPr wrap="square" rtlCol="0">
            <a:spAutoFit/>
          </a:bodyPr>
          <a:lstStyle/>
          <a:p>
            <a:pPr algn="ctr"/>
            <a:endParaRPr lang="en-US" sz="1600" b="1" dirty="0" smtClean="0">
              <a:solidFill>
                <a:srgbClr val="FF0000"/>
              </a:solidFill>
            </a:endParaRPr>
          </a:p>
          <a:p>
            <a:pPr algn="ctr"/>
            <a:endParaRPr lang="en-US" sz="1600" b="1" dirty="0">
              <a:solidFill>
                <a:srgbClr val="FF0000"/>
              </a:solidFill>
            </a:endParaRPr>
          </a:p>
          <a:p>
            <a:pPr algn="ctr"/>
            <a:endParaRPr lang="en-IN" sz="1600" b="1" dirty="0">
              <a:solidFill>
                <a:srgbClr val="FF0000"/>
              </a:solidFill>
            </a:endParaRPr>
          </a:p>
        </p:txBody>
      </p:sp>
      <p:sp>
        <p:nvSpPr>
          <p:cNvPr id="7" name="TextBox 6"/>
          <p:cNvSpPr txBox="1"/>
          <p:nvPr/>
        </p:nvSpPr>
        <p:spPr>
          <a:xfrm>
            <a:off x="161365" y="163902"/>
            <a:ext cx="11698941" cy="830997"/>
          </a:xfrm>
          <a:prstGeom prst="rect">
            <a:avLst/>
          </a:prstGeom>
          <a:noFill/>
        </p:spPr>
        <p:txBody>
          <a:bodyPr wrap="square" rtlCol="0">
            <a:spAutoFit/>
          </a:bodyPr>
          <a:lstStyle/>
          <a:p>
            <a:pPr algn="ctr"/>
            <a:r>
              <a:rPr lang="en-US" sz="4800" b="1" dirty="0" smtClean="0">
                <a:solidFill>
                  <a:srgbClr val="FF0000"/>
                </a:solidFill>
              </a:rPr>
              <a:t>CONCLUSION</a:t>
            </a:r>
            <a:endParaRPr lang="en-IN" sz="4800" b="1" dirty="0">
              <a:solidFill>
                <a:srgbClr val="FF0000"/>
              </a:solidFill>
            </a:endParaRPr>
          </a:p>
        </p:txBody>
      </p:sp>
      <p:sp>
        <p:nvSpPr>
          <p:cNvPr id="9" name="TextBox 8"/>
          <p:cNvSpPr txBox="1"/>
          <p:nvPr/>
        </p:nvSpPr>
        <p:spPr>
          <a:xfrm>
            <a:off x="293298" y="1173192"/>
            <a:ext cx="11671540" cy="6186309"/>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From the above project we can conclude that XG boost classifier is the best fit classification model for predicting weather the client agree to subscribe for personal loan or not.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When we </a:t>
            </a:r>
            <a:r>
              <a:rPr lang="en-US" dirty="0" err="1"/>
              <a:t>H</a:t>
            </a:r>
            <a:r>
              <a:rPr lang="en-US" dirty="0" err="1" smtClean="0"/>
              <a:t>ypertuned</a:t>
            </a:r>
            <a:r>
              <a:rPr lang="en-US" dirty="0" smtClean="0"/>
              <a:t> these XG Boost classifier the accuracy of the model increases by 1 % So it predicts 94% prediction correctly.</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There are some important feature for predicting our target variable we use </a:t>
            </a:r>
            <a:r>
              <a:rPr lang="en-US" dirty="0" err="1"/>
              <a:t>S</a:t>
            </a:r>
            <a:r>
              <a:rPr lang="en-US" dirty="0" err="1" smtClean="0"/>
              <a:t>hapash</a:t>
            </a:r>
            <a:r>
              <a:rPr lang="en-US" dirty="0" smtClean="0"/>
              <a:t>  model explanatory to explore that features.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We visualize 20 feature which are most important while predicting target variable.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smtClean="0"/>
              <a:t>From that feature we conclude that clients age , education ,job and </a:t>
            </a:r>
            <a:r>
              <a:rPr lang="en-US" dirty="0" err="1" smtClean="0"/>
              <a:t>and</a:t>
            </a:r>
            <a:r>
              <a:rPr lang="en-US" dirty="0" smtClean="0"/>
              <a:t> marital status and outcome of previous campaign are the most important feature for predicting that weather client agree to subscribe for term deposit or not that’s why bank prefer these information to start for new campaign and to target customer.</a:t>
            </a:r>
          </a:p>
          <a:p>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753590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694" y="1880558"/>
            <a:ext cx="11162581" cy="3693319"/>
          </a:xfrm>
          <a:prstGeom prst="rect">
            <a:avLst/>
          </a:prstGeom>
          <a:noFill/>
        </p:spPr>
        <p:txBody>
          <a:bodyPr wrap="square" rtlCol="0">
            <a:spAutoFit/>
          </a:bodyPr>
          <a:lstStyle/>
          <a:p>
            <a:pPr marL="285750" indent="-285750">
              <a:lnSpc>
                <a:spcPct val="300000"/>
              </a:lnSpc>
              <a:buFont typeface="Wingdings" panose="05000000000000000000" pitchFamily="2" charset="2"/>
              <a:buChar char="v"/>
            </a:pPr>
            <a:r>
              <a:rPr lang="en-US" dirty="0" smtClean="0"/>
              <a:t>The data is related with direct marketing campaigns(phone calls) of a Portuguese banking institution. </a:t>
            </a:r>
          </a:p>
          <a:p>
            <a:pPr marL="285750" indent="-285750">
              <a:lnSpc>
                <a:spcPct val="300000"/>
              </a:lnSpc>
              <a:buFont typeface="Wingdings" panose="05000000000000000000" pitchFamily="2" charset="2"/>
              <a:buChar char="v"/>
            </a:pPr>
            <a:r>
              <a:rPr lang="en-US" dirty="0" smtClean="0"/>
              <a:t>The marketing campaigns were based on phone calls often, more than one contact to the same client was required, in order to access if the product (bank term deposit)would be(yes) or not(no)subscribed. </a:t>
            </a:r>
          </a:p>
          <a:p>
            <a:pPr marL="285750" indent="-285750">
              <a:lnSpc>
                <a:spcPct val="300000"/>
              </a:lnSpc>
              <a:buFont typeface="Wingdings" panose="05000000000000000000" pitchFamily="2" charset="2"/>
              <a:buChar char="v"/>
            </a:pPr>
            <a:r>
              <a:rPr lang="en-US" dirty="0" smtClean="0"/>
              <a:t>The classification goal is to predict if the client will subscribe a term deposit (variable )</a:t>
            </a:r>
          </a:p>
          <a:p>
            <a:endParaRPr lang="en-IN" dirty="0"/>
          </a:p>
        </p:txBody>
      </p:sp>
      <p:sp>
        <p:nvSpPr>
          <p:cNvPr id="4" name="Rectangle 3"/>
          <p:cNvSpPr/>
          <p:nvPr/>
        </p:nvSpPr>
        <p:spPr>
          <a:xfrm>
            <a:off x="3901153" y="47109"/>
            <a:ext cx="4450642" cy="1200329"/>
          </a:xfrm>
          <a:prstGeom prst="rect">
            <a:avLst/>
          </a:prstGeom>
        </p:spPr>
        <p:txBody>
          <a:bodyPr wrap="none">
            <a:spAutoFit/>
          </a:bodyPr>
          <a:lstStyle/>
          <a:p>
            <a:pPr algn="ctr"/>
            <a:endParaRPr lang="en-US" sz="3600" b="1" dirty="0" smtClean="0">
              <a:solidFill>
                <a:srgbClr val="FF0000"/>
              </a:solidFill>
            </a:endParaRPr>
          </a:p>
          <a:p>
            <a:pPr algn="ctr"/>
            <a:r>
              <a:rPr lang="en-US" sz="3600" b="1" dirty="0" smtClean="0">
                <a:solidFill>
                  <a:srgbClr val="FF0000"/>
                </a:solidFill>
              </a:rPr>
              <a:t>PROBLEM STATEMENT</a:t>
            </a:r>
            <a:endParaRPr lang="en-IN" sz="3600" b="1" dirty="0">
              <a:solidFill>
                <a:srgbClr val="FF0000"/>
              </a:solidFill>
            </a:endParaRPr>
          </a:p>
        </p:txBody>
      </p:sp>
    </p:spTree>
    <p:extLst>
      <p:ext uri="{BB962C8B-B14F-4D97-AF65-F5344CB8AC3E}">
        <p14:creationId xmlns:p14="http://schemas.microsoft.com/office/powerpoint/2010/main" val="482960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9343" y="388189"/>
            <a:ext cx="11274725" cy="769441"/>
          </a:xfrm>
          <a:prstGeom prst="rect">
            <a:avLst/>
          </a:prstGeom>
          <a:noFill/>
        </p:spPr>
        <p:txBody>
          <a:bodyPr wrap="square" rtlCol="0">
            <a:spAutoFit/>
          </a:bodyPr>
          <a:lstStyle/>
          <a:p>
            <a:pPr algn="ctr"/>
            <a:r>
              <a:rPr lang="en-US" sz="4400" b="1" dirty="0" smtClean="0">
                <a:solidFill>
                  <a:srgbClr val="FF0000"/>
                </a:solidFill>
              </a:rPr>
              <a:t>BUSINESS UNDERSTANDING</a:t>
            </a:r>
            <a:endParaRPr lang="en-IN" sz="4400" dirty="0"/>
          </a:p>
        </p:txBody>
      </p:sp>
      <p:sp>
        <p:nvSpPr>
          <p:cNvPr id="3" name="TextBox 2"/>
          <p:cNvSpPr txBox="1"/>
          <p:nvPr/>
        </p:nvSpPr>
        <p:spPr>
          <a:xfrm>
            <a:off x="474453" y="1483743"/>
            <a:ext cx="11542143" cy="4801314"/>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IN" dirty="0" smtClean="0"/>
              <a:t>Bank marketing is the design structure, layout and delivery of customer-needed Services worked out by checking out the corporate objectives of the bank and environmental constraints.</a:t>
            </a:r>
          </a:p>
          <a:p>
            <a:pPr marL="285750" indent="-285750">
              <a:lnSpc>
                <a:spcPct val="200000"/>
              </a:lnSpc>
              <a:buFont typeface="Wingdings" panose="05000000000000000000" pitchFamily="2" charset="2"/>
              <a:buChar char="v"/>
            </a:pPr>
            <a:r>
              <a:rPr lang="en-IN" dirty="0" smtClean="0"/>
              <a:t>A term deposit is fixed-term investment that include the deposit of money into an account  at financial institution. Term deposit investments usually carry short-term maturities ranging from one month to a few years and will have varying levels of required minimum deposits.</a:t>
            </a:r>
          </a:p>
          <a:p>
            <a:pPr marL="285750" indent="-285750">
              <a:lnSpc>
                <a:spcPct val="200000"/>
              </a:lnSpc>
              <a:buFont typeface="Wingdings" panose="05000000000000000000" pitchFamily="2" charset="2"/>
              <a:buChar char="v"/>
            </a:pPr>
            <a:r>
              <a:rPr lang="en-IN" dirty="0" smtClean="0"/>
              <a:t>The investor must understand when buying a term deposit that they can withdraw their funds only after the term ends. In some cases ,the account holder may allow the investor early termination or withdrawal if they give several days notification .Also, there will be a penalty assessed for early termination.</a:t>
            </a:r>
          </a:p>
          <a:p>
            <a:endParaRPr lang="en-IN" dirty="0"/>
          </a:p>
        </p:txBody>
      </p:sp>
    </p:spTree>
    <p:extLst>
      <p:ext uri="{BB962C8B-B14F-4D97-AF65-F5344CB8AC3E}">
        <p14:creationId xmlns:p14="http://schemas.microsoft.com/office/powerpoint/2010/main" val="210097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313" y="232913"/>
            <a:ext cx="9747849" cy="707886"/>
          </a:xfrm>
          <a:prstGeom prst="rect">
            <a:avLst/>
          </a:prstGeom>
          <a:noFill/>
        </p:spPr>
        <p:txBody>
          <a:bodyPr wrap="square" rtlCol="0">
            <a:spAutoFit/>
          </a:bodyPr>
          <a:lstStyle/>
          <a:p>
            <a:pPr algn="ctr"/>
            <a:r>
              <a:rPr lang="en-US" sz="4000" b="1" dirty="0" smtClean="0">
                <a:solidFill>
                  <a:srgbClr val="FF0000"/>
                </a:solidFill>
              </a:rPr>
              <a:t>FEATURE ANALYSIS</a:t>
            </a:r>
            <a:endParaRPr lang="en-IN" sz="4000" b="1" dirty="0">
              <a:solidFill>
                <a:srgbClr val="FF0000"/>
              </a:solidFill>
            </a:endParaRPr>
          </a:p>
        </p:txBody>
      </p:sp>
      <p:sp>
        <p:nvSpPr>
          <p:cNvPr id="3" name="TextBox 2"/>
          <p:cNvSpPr txBox="1"/>
          <p:nvPr/>
        </p:nvSpPr>
        <p:spPr>
          <a:xfrm>
            <a:off x="422694" y="1017917"/>
            <a:ext cx="11645661" cy="5724644"/>
          </a:xfrm>
          <a:prstGeom prst="rect">
            <a:avLst/>
          </a:prstGeom>
          <a:noFill/>
        </p:spPr>
        <p:txBody>
          <a:bodyPr wrap="square" rtlCol="0">
            <a:spAutoFit/>
          </a:bodyPr>
          <a:lstStyle/>
          <a:p>
            <a:pPr>
              <a:buFont typeface="Wingdings" panose="05000000000000000000" pitchFamily="2" charset="2"/>
              <a:buChar char="Ø"/>
            </a:pPr>
            <a:r>
              <a:rPr lang="en-US" sz="1600" dirty="0"/>
              <a:t>Age:(numeric)(Age of the person)</a:t>
            </a:r>
          </a:p>
          <a:p>
            <a:pPr>
              <a:buFont typeface="Wingdings" panose="05000000000000000000" pitchFamily="2" charset="2"/>
              <a:buChar char="Ø"/>
            </a:pPr>
            <a:r>
              <a:rPr lang="en-US" sz="1600" dirty="0"/>
              <a:t>Job: type of job (</a:t>
            </a:r>
            <a:r>
              <a:rPr lang="en-US" sz="1600" dirty="0" smtClean="0"/>
              <a:t>categorical</a:t>
            </a:r>
            <a:r>
              <a:rPr lang="en-US" sz="1600" dirty="0"/>
              <a:t>: ’admin’, ‘blue-collar', entrepreneur’ , housemaid’,’management’,’retired’,self-employed’,services’,’student’,’technician,’’unemployed’,’unknown’)</a:t>
            </a:r>
          </a:p>
          <a:p>
            <a:pPr>
              <a:buFont typeface="Wingdings" panose="05000000000000000000" pitchFamily="2" charset="2"/>
              <a:buChar char="Ø"/>
            </a:pPr>
            <a:r>
              <a:rPr lang="en-US" sz="1600" dirty="0"/>
              <a:t>Marital: marital status(categorical:’ divorced’, ’married’,’ single ’,unknown’ note divorced means divorced or windowed)</a:t>
            </a:r>
          </a:p>
          <a:p>
            <a:pPr>
              <a:buFont typeface="Wingdings" panose="05000000000000000000" pitchFamily="2" charset="2"/>
              <a:buChar char="Ø"/>
            </a:pPr>
            <a:r>
              <a:rPr lang="en-US" sz="1600" dirty="0"/>
              <a:t>Education: categorial:basic.4y,basic.6y,basic.9y,’high school</a:t>
            </a:r>
            <a:r>
              <a:rPr lang="en-US" sz="1600" dirty="0" smtClean="0"/>
              <a:t>, ’illiterate’, professional </a:t>
            </a:r>
            <a:r>
              <a:rPr lang="en-US" sz="1600" dirty="0"/>
              <a:t>course', university degree', 'unknown’</a:t>
            </a:r>
          </a:p>
          <a:p>
            <a:pPr>
              <a:buFont typeface="Wingdings" panose="05000000000000000000" pitchFamily="2" charset="2"/>
              <a:buChar char="Ø"/>
            </a:pPr>
            <a:r>
              <a:rPr lang="en-US" sz="1600" dirty="0"/>
              <a:t>Default: has credit in default?(</a:t>
            </a:r>
            <a:r>
              <a:rPr lang="en-US" sz="1600" dirty="0" smtClean="0"/>
              <a:t>categorical</a:t>
            </a:r>
            <a:r>
              <a:rPr lang="en-US" sz="1600" dirty="0"/>
              <a:t>: ’no’, yes, unknown’)</a:t>
            </a:r>
          </a:p>
          <a:p>
            <a:pPr>
              <a:buFont typeface="Wingdings" panose="05000000000000000000" pitchFamily="2" charset="2"/>
              <a:buChar char="Ø"/>
            </a:pPr>
            <a:r>
              <a:rPr lang="en-US" sz="1600" dirty="0"/>
              <a:t>Housing: has housing loan?( </a:t>
            </a:r>
            <a:r>
              <a:rPr lang="en-US" sz="1600" dirty="0" smtClean="0"/>
              <a:t>categorical</a:t>
            </a:r>
            <a:r>
              <a:rPr lang="en-US" sz="1600" dirty="0"/>
              <a:t>: ’no ’yes, unknown’)</a:t>
            </a:r>
          </a:p>
          <a:p>
            <a:pPr>
              <a:buFont typeface="Wingdings" panose="05000000000000000000" pitchFamily="2" charset="2"/>
              <a:buChar char="Ø"/>
            </a:pPr>
            <a:r>
              <a:rPr lang="en-US" sz="1600" dirty="0"/>
              <a:t>Loan: has personal </a:t>
            </a:r>
            <a:r>
              <a:rPr lang="en-US" sz="1600" dirty="0" smtClean="0"/>
              <a:t>loan(categorical</a:t>
            </a:r>
            <a:r>
              <a:rPr lang="en-US" sz="1600" dirty="0"/>
              <a:t>: no, yes unknown’) retained with the last contact of the current campaigns:</a:t>
            </a:r>
          </a:p>
          <a:p>
            <a:pPr>
              <a:buFont typeface="Wingdings" panose="05000000000000000000" pitchFamily="2" charset="2"/>
              <a:buChar char="Ø"/>
            </a:pPr>
            <a:r>
              <a:rPr lang="en-US" sz="1600" dirty="0"/>
              <a:t>Contact: contact communication </a:t>
            </a:r>
            <a:r>
              <a:rPr lang="en-US" sz="1600" dirty="0" smtClean="0"/>
              <a:t>type(categorical</a:t>
            </a:r>
            <a:r>
              <a:rPr lang="en-US" sz="1600" dirty="0"/>
              <a:t>:’ cellular, telephone’)</a:t>
            </a:r>
          </a:p>
          <a:p>
            <a:pPr>
              <a:buFont typeface="Wingdings" panose="05000000000000000000" pitchFamily="2" charset="2"/>
              <a:buChar char="Ø"/>
            </a:pPr>
            <a:r>
              <a:rPr lang="en-US" sz="1600" dirty="0"/>
              <a:t>Month: last contact month of year (</a:t>
            </a:r>
            <a:r>
              <a:rPr lang="en-US" sz="1600" dirty="0" smtClean="0"/>
              <a:t>categorical</a:t>
            </a:r>
            <a:r>
              <a:rPr lang="en-US" sz="1600" dirty="0"/>
              <a:t>: </a:t>
            </a:r>
            <a:r>
              <a:rPr lang="en-US" sz="1600" dirty="0" err="1" smtClean="0"/>
              <a:t>jan</a:t>
            </a:r>
            <a:r>
              <a:rPr lang="en-US" sz="1600" dirty="0" smtClean="0"/>
              <a:t>,  </a:t>
            </a:r>
            <a:r>
              <a:rPr lang="en-US" sz="1600" dirty="0" err="1"/>
              <a:t>feb</a:t>
            </a:r>
            <a:r>
              <a:rPr lang="en-US" sz="1600" dirty="0"/>
              <a:t>, mar,  </a:t>
            </a:r>
            <a:r>
              <a:rPr lang="en-US" sz="1600" dirty="0" err="1" smtClean="0"/>
              <a:t>nov</a:t>
            </a:r>
            <a:r>
              <a:rPr lang="en-US" sz="1600" dirty="0" smtClean="0"/>
              <a:t> , </a:t>
            </a:r>
            <a:r>
              <a:rPr lang="en-US" sz="1600" dirty="0" err="1"/>
              <a:t>dec</a:t>
            </a:r>
            <a:r>
              <a:rPr lang="en-US" sz="1600" dirty="0"/>
              <a:t>)</a:t>
            </a:r>
          </a:p>
          <a:p>
            <a:pPr>
              <a:buFont typeface="Wingdings" panose="05000000000000000000" pitchFamily="2" charset="2"/>
              <a:buChar char="Ø"/>
            </a:pPr>
            <a:r>
              <a:rPr lang="en-US" sz="1600" dirty="0"/>
              <a:t>Campaign: number of contacts performed during this </a:t>
            </a:r>
            <a:r>
              <a:rPr lang="en-US" sz="1600" dirty="0" smtClean="0"/>
              <a:t>campaign </a:t>
            </a:r>
            <a:r>
              <a:rPr lang="en-US" sz="1600" dirty="0"/>
              <a:t>and for this client (numeric, includes )</a:t>
            </a:r>
          </a:p>
          <a:p>
            <a:pPr>
              <a:buFont typeface="Wingdings" panose="05000000000000000000" pitchFamily="2" charset="2"/>
              <a:buChar char="Ø"/>
            </a:pPr>
            <a:r>
              <a:rPr lang="en-US" sz="1600" dirty="0"/>
              <a:t>duration: last contact duration in seconds (numeric).Important note: this attribute highly affected the output</a:t>
            </a:r>
          </a:p>
          <a:p>
            <a:r>
              <a:rPr lang="en-US" sz="1600" dirty="0"/>
              <a:t>Target(if duration=0 then y= no) Yet the duration is not known before a call is performed. Also ,after the end of the call y is obvious known thus this input should only be included for benchmark purposes and  should be discarded if the intension is to have a realistic predictive model</a:t>
            </a:r>
          </a:p>
          <a:p>
            <a:pPr>
              <a:buFont typeface="Wingdings" panose="05000000000000000000" pitchFamily="2" charset="2"/>
              <a:buChar char="Ø"/>
            </a:pPr>
            <a:r>
              <a:rPr lang="en-US" sz="1600" dirty="0" err="1"/>
              <a:t>Pdays</a:t>
            </a:r>
            <a:r>
              <a:rPr lang="en-US" sz="1600" dirty="0"/>
              <a:t>: number of days that passed by after the client was last contacted from a previous campaign (numeric;999 means client was not previously contacted)</a:t>
            </a:r>
          </a:p>
          <a:p>
            <a:pPr>
              <a:buFont typeface="Wingdings" panose="05000000000000000000" pitchFamily="2" charset="2"/>
              <a:buChar char="Ø"/>
            </a:pPr>
            <a:r>
              <a:rPr lang="en-US" sz="1600" dirty="0"/>
              <a:t>Previous: number of contacts performed before this </a:t>
            </a:r>
            <a:r>
              <a:rPr lang="en-US" sz="1600" dirty="0" smtClean="0"/>
              <a:t>campaign </a:t>
            </a:r>
            <a:r>
              <a:rPr lang="en-US" sz="1600" dirty="0"/>
              <a:t>and for this client (numeric)</a:t>
            </a:r>
          </a:p>
          <a:p>
            <a:pPr>
              <a:buFont typeface="Wingdings" panose="05000000000000000000" pitchFamily="2" charset="2"/>
              <a:buChar char="Ø"/>
            </a:pPr>
            <a:r>
              <a:rPr lang="en-US" sz="1600" dirty="0"/>
              <a:t>Balance: (numeric) account balance of this client</a:t>
            </a:r>
          </a:p>
          <a:p>
            <a:pPr>
              <a:buFont typeface="Wingdings" panose="05000000000000000000" pitchFamily="2" charset="2"/>
              <a:buChar char="Ø"/>
            </a:pPr>
            <a:r>
              <a:rPr lang="en-US" sz="1600" dirty="0"/>
              <a:t>Day: (numeric) day of the week</a:t>
            </a:r>
          </a:p>
          <a:p>
            <a:pPr>
              <a:buFont typeface="Wingdings" panose="05000000000000000000" pitchFamily="2" charset="2"/>
              <a:buChar char="Ø"/>
            </a:pPr>
            <a:r>
              <a:rPr lang="en-US" sz="1600" dirty="0" err="1"/>
              <a:t>Poutcome</a:t>
            </a:r>
            <a:r>
              <a:rPr lang="en-US" sz="1600" dirty="0"/>
              <a:t>: outcome of the previous marketing campaign (categorical: failure non existent success social and economic context attributes </a:t>
            </a:r>
          </a:p>
          <a:p>
            <a:pPr>
              <a:buFont typeface="Wingdings" panose="05000000000000000000" pitchFamily="2" charset="2"/>
              <a:buChar char="Ø"/>
            </a:pPr>
            <a:r>
              <a:rPr lang="en-US" sz="1600" dirty="0"/>
              <a:t>Y: has the client subscribed a term deposits?(binary, yes ,no)</a:t>
            </a:r>
          </a:p>
          <a:p>
            <a:endParaRPr lang="en-IN" sz="1400" dirty="0"/>
          </a:p>
        </p:txBody>
      </p:sp>
    </p:spTree>
    <p:extLst>
      <p:ext uri="{BB962C8B-B14F-4D97-AF65-F5344CB8AC3E}">
        <p14:creationId xmlns:p14="http://schemas.microsoft.com/office/powerpoint/2010/main" val="3002860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0771" y="969673"/>
            <a:ext cx="11040176" cy="2668676"/>
          </a:xfrm>
          <a:prstGeom prst="rect">
            <a:avLst/>
          </a:prstGeom>
        </p:spPr>
      </p:pic>
      <p:sp>
        <p:nvSpPr>
          <p:cNvPr id="3" name="TextBox 2"/>
          <p:cNvSpPr txBox="1"/>
          <p:nvPr/>
        </p:nvSpPr>
        <p:spPr>
          <a:xfrm>
            <a:off x="386615" y="3792354"/>
            <a:ext cx="11768488"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Here we have summary of our dataset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There are 6 numerical variable present in our dataset </a:t>
            </a:r>
            <a:r>
              <a:rPr lang="en-US" dirty="0" err="1" smtClean="0"/>
              <a:t>i.e</a:t>
            </a:r>
            <a:r>
              <a:rPr lang="en-US" dirty="0" smtClean="0"/>
              <a:t>   </a:t>
            </a:r>
            <a:r>
              <a:rPr lang="en-US" dirty="0" err="1" smtClean="0"/>
              <a:t>age,balance,day,duration,campaign,pdays,previous</a:t>
            </a:r>
            <a:r>
              <a:rPr lang="en-US" dirty="0" smtClean="0"/>
              <a:t>.</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There are 9 categorical variable present in our dataset which are job,marital,education,default,housing,loan,contact,month,poutcome.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 Our target variable   is Binary class variable </a:t>
            </a:r>
            <a:r>
              <a:rPr lang="en-US" dirty="0" err="1" smtClean="0"/>
              <a:t>i.e</a:t>
            </a:r>
            <a:r>
              <a:rPr lang="en-US" dirty="0" smtClean="0"/>
              <a:t> ‘y’.</a:t>
            </a:r>
            <a:endParaRPr lang="en-US" dirty="0" smtClean="0"/>
          </a:p>
          <a:p>
            <a:pPr marL="285750" indent="-285750">
              <a:buFont typeface="Arial" panose="020B0604020202020204" pitchFamily="34" charset="0"/>
              <a:buChar char="•"/>
            </a:pPr>
            <a:endParaRPr lang="en-IN" dirty="0"/>
          </a:p>
        </p:txBody>
      </p:sp>
      <p:sp>
        <p:nvSpPr>
          <p:cNvPr id="4" name="TextBox 3"/>
          <p:cNvSpPr txBox="1"/>
          <p:nvPr/>
        </p:nvSpPr>
        <p:spPr>
          <a:xfrm>
            <a:off x="750771" y="202131"/>
            <a:ext cx="10520412" cy="769441"/>
          </a:xfrm>
          <a:prstGeom prst="rect">
            <a:avLst/>
          </a:prstGeom>
          <a:noFill/>
        </p:spPr>
        <p:txBody>
          <a:bodyPr wrap="square" rtlCol="0">
            <a:spAutoFit/>
          </a:bodyPr>
          <a:lstStyle/>
          <a:p>
            <a:pPr algn="ctr"/>
            <a:r>
              <a:rPr lang="en-US" sz="4400" b="1" dirty="0" smtClean="0">
                <a:solidFill>
                  <a:srgbClr val="FF0000"/>
                </a:solidFill>
              </a:rPr>
              <a:t>DATA SUMMARY</a:t>
            </a:r>
            <a:endParaRPr lang="en-IN" sz="4400" b="1" dirty="0">
              <a:solidFill>
                <a:srgbClr val="FF0000"/>
              </a:solidFill>
            </a:endParaRPr>
          </a:p>
        </p:txBody>
      </p:sp>
    </p:spTree>
    <p:extLst>
      <p:ext uri="{BB962C8B-B14F-4D97-AF65-F5344CB8AC3E}">
        <p14:creationId xmlns:p14="http://schemas.microsoft.com/office/powerpoint/2010/main" val="237608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95294" y="1076514"/>
            <a:ext cx="1487085" cy="810038"/>
          </a:xfrm>
          <a:prstGeom prst="rect">
            <a:avLst/>
          </a:prstGeom>
        </p:spPr>
      </p:pic>
      <p:pic>
        <p:nvPicPr>
          <p:cNvPr id="3" name="Picture 2"/>
          <p:cNvPicPr>
            <a:picLocks noChangeAspect="1"/>
          </p:cNvPicPr>
          <p:nvPr/>
        </p:nvPicPr>
        <p:blipFill>
          <a:blip r:embed="rId3"/>
          <a:stretch>
            <a:fillRect/>
          </a:stretch>
        </p:blipFill>
        <p:spPr>
          <a:xfrm>
            <a:off x="173255" y="1076514"/>
            <a:ext cx="2974205" cy="2760191"/>
          </a:xfrm>
          <a:prstGeom prst="rect">
            <a:avLst/>
          </a:prstGeom>
        </p:spPr>
      </p:pic>
      <p:pic>
        <p:nvPicPr>
          <p:cNvPr id="4" name="Picture 3"/>
          <p:cNvPicPr>
            <a:picLocks noChangeAspect="1"/>
          </p:cNvPicPr>
          <p:nvPr/>
        </p:nvPicPr>
        <p:blipFill>
          <a:blip r:embed="rId4"/>
          <a:stretch>
            <a:fillRect/>
          </a:stretch>
        </p:blipFill>
        <p:spPr>
          <a:xfrm>
            <a:off x="7372953" y="1886552"/>
            <a:ext cx="3024825" cy="884179"/>
          </a:xfrm>
          <a:prstGeom prst="rect">
            <a:avLst/>
          </a:prstGeom>
        </p:spPr>
      </p:pic>
      <p:pic>
        <p:nvPicPr>
          <p:cNvPr id="5" name="Picture 4"/>
          <p:cNvPicPr>
            <a:picLocks noChangeAspect="1"/>
          </p:cNvPicPr>
          <p:nvPr/>
        </p:nvPicPr>
        <p:blipFill>
          <a:blip r:embed="rId5"/>
          <a:stretch>
            <a:fillRect/>
          </a:stretch>
        </p:blipFill>
        <p:spPr>
          <a:xfrm>
            <a:off x="3680191" y="2691406"/>
            <a:ext cx="2804376" cy="1145299"/>
          </a:xfrm>
          <a:prstGeom prst="rect">
            <a:avLst/>
          </a:prstGeom>
        </p:spPr>
      </p:pic>
      <p:sp>
        <p:nvSpPr>
          <p:cNvPr id="7" name="TextBox 6"/>
          <p:cNvSpPr txBox="1"/>
          <p:nvPr/>
        </p:nvSpPr>
        <p:spPr>
          <a:xfrm>
            <a:off x="2714325" y="271660"/>
            <a:ext cx="10366409" cy="584775"/>
          </a:xfrm>
          <a:prstGeom prst="rect">
            <a:avLst/>
          </a:prstGeom>
          <a:noFill/>
        </p:spPr>
        <p:txBody>
          <a:bodyPr wrap="square" rtlCol="0">
            <a:spAutoFit/>
          </a:bodyPr>
          <a:lstStyle/>
          <a:p>
            <a:r>
              <a:rPr lang="en-US" sz="3200" b="1" dirty="0" smtClean="0">
                <a:solidFill>
                  <a:srgbClr val="FF0000"/>
                </a:solidFill>
              </a:rPr>
              <a:t>FINDING MISSING AND DUPLICATES VALUES</a:t>
            </a:r>
            <a:endParaRPr lang="en-IN" sz="3200" b="1" dirty="0">
              <a:solidFill>
                <a:srgbClr val="FF0000"/>
              </a:solidFill>
            </a:endParaRPr>
          </a:p>
        </p:txBody>
      </p:sp>
      <p:sp>
        <p:nvSpPr>
          <p:cNvPr id="8" name="TextBox 7"/>
          <p:cNvSpPr txBox="1"/>
          <p:nvPr/>
        </p:nvSpPr>
        <p:spPr>
          <a:xfrm>
            <a:off x="404261" y="4254366"/>
            <a:ext cx="11367436"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Data contains 45211 records and 17 columns.</a:t>
            </a:r>
          </a:p>
          <a:p>
            <a:pPr marL="285750" indent="-285750">
              <a:lnSpc>
                <a:spcPct val="150000"/>
              </a:lnSpc>
              <a:buFont typeface="Arial" panose="020B0604020202020204" pitchFamily="34" charset="0"/>
              <a:buChar char="•"/>
            </a:pPr>
            <a:r>
              <a:rPr lang="en-US" dirty="0" smtClean="0"/>
              <a:t>There are no null values present in our dataset.</a:t>
            </a:r>
          </a:p>
          <a:p>
            <a:pPr marL="285750" indent="-285750">
              <a:lnSpc>
                <a:spcPct val="150000"/>
              </a:lnSpc>
              <a:buFont typeface="Arial" panose="020B0604020202020204" pitchFamily="34" charset="0"/>
              <a:buChar char="•"/>
            </a:pPr>
            <a:r>
              <a:rPr lang="en-US" dirty="0" smtClean="0"/>
              <a:t>There are no duplicated value present in our dataset.</a:t>
            </a:r>
          </a:p>
          <a:p>
            <a:pPr marL="285750" indent="-285750">
              <a:lnSpc>
                <a:spcPct val="150000"/>
              </a:lnSpc>
              <a:buFont typeface="Arial" panose="020B0604020202020204" pitchFamily="34" charset="0"/>
              <a:buChar char="•"/>
            </a:pPr>
            <a:r>
              <a:rPr lang="en-US" dirty="0" smtClean="0"/>
              <a:t>As we seen in the column ‘y’</a:t>
            </a:r>
            <a:r>
              <a:rPr lang="en-IN" dirty="0" smtClean="0"/>
              <a:t>  which is out target variable there are very high class imbalance in that column so we have to done some oversampling or </a:t>
            </a:r>
            <a:r>
              <a:rPr lang="en-IN" dirty="0" err="1"/>
              <a:t>U</a:t>
            </a:r>
            <a:r>
              <a:rPr lang="en-IN" dirty="0" err="1" smtClean="0"/>
              <a:t>ndersampling</a:t>
            </a:r>
            <a:r>
              <a:rPr lang="en-IN" dirty="0" smtClean="0"/>
              <a:t> method to overcome class imbalance problem.</a:t>
            </a:r>
            <a:endParaRPr lang="en-US" dirty="0" smtClean="0"/>
          </a:p>
        </p:txBody>
      </p:sp>
    </p:spTree>
    <p:extLst>
      <p:ext uri="{BB962C8B-B14F-4D97-AF65-F5344CB8AC3E}">
        <p14:creationId xmlns:p14="http://schemas.microsoft.com/office/powerpoint/2010/main" val="1381420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1975" y="1034999"/>
            <a:ext cx="2766300" cy="2690093"/>
          </a:xfrm>
          <a:prstGeom prst="rect">
            <a:avLst/>
          </a:prstGeom>
        </p:spPr>
      </p:pic>
      <p:pic>
        <p:nvPicPr>
          <p:cNvPr id="3" name="Picture 2"/>
          <p:cNvPicPr>
            <a:picLocks noChangeAspect="1"/>
          </p:cNvPicPr>
          <p:nvPr/>
        </p:nvPicPr>
        <p:blipFill>
          <a:blip r:embed="rId3"/>
          <a:stretch>
            <a:fillRect/>
          </a:stretch>
        </p:blipFill>
        <p:spPr>
          <a:xfrm>
            <a:off x="3367240" y="1073102"/>
            <a:ext cx="2758679" cy="2491956"/>
          </a:xfrm>
          <a:prstGeom prst="rect">
            <a:avLst/>
          </a:prstGeom>
        </p:spPr>
      </p:pic>
      <p:pic>
        <p:nvPicPr>
          <p:cNvPr id="4" name="Picture 3"/>
          <p:cNvPicPr>
            <a:picLocks noChangeAspect="1"/>
          </p:cNvPicPr>
          <p:nvPr/>
        </p:nvPicPr>
        <p:blipFill>
          <a:blip r:embed="rId4"/>
          <a:stretch>
            <a:fillRect/>
          </a:stretch>
        </p:blipFill>
        <p:spPr>
          <a:xfrm>
            <a:off x="6318026" y="1004516"/>
            <a:ext cx="2720576" cy="2560542"/>
          </a:xfrm>
          <a:prstGeom prst="rect">
            <a:avLst/>
          </a:prstGeom>
        </p:spPr>
      </p:pic>
      <p:pic>
        <p:nvPicPr>
          <p:cNvPr id="5" name="Picture 4"/>
          <p:cNvPicPr>
            <a:picLocks noChangeAspect="1"/>
          </p:cNvPicPr>
          <p:nvPr/>
        </p:nvPicPr>
        <p:blipFill>
          <a:blip r:embed="rId5"/>
          <a:stretch>
            <a:fillRect/>
          </a:stretch>
        </p:blipFill>
        <p:spPr>
          <a:xfrm>
            <a:off x="9230709" y="1034999"/>
            <a:ext cx="2796782" cy="2651990"/>
          </a:xfrm>
          <a:prstGeom prst="rect">
            <a:avLst/>
          </a:prstGeom>
        </p:spPr>
      </p:pic>
      <p:sp>
        <p:nvSpPr>
          <p:cNvPr id="6" name="TextBox 5"/>
          <p:cNvSpPr txBox="1"/>
          <p:nvPr/>
        </p:nvSpPr>
        <p:spPr>
          <a:xfrm>
            <a:off x="2538423" y="77002"/>
            <a:ext cx="10279782" cy="523220"/>
          </a:xfrm>
          <a:prstGeom prst="rect">
            <a:avLst/>
          </a:prstGeom>
          <a:noFill/>
        </p:spPr>
        <p:txBody>
          <a:bodyPr wrap="square" rtlCol="0">
            <a:spAutoFit/>
          </a:bodyPr>
          <a:lstStyle/>
          <a:p>
            <a:r>
              <a:rPr lang="en-US" sz="2800" b="1" dirty="0" smtClean="0">
                <a:solidFill>
                  <a:srgbClr val="FF0000"/>
                </a:solidFill>
              </a:rPr>
              <a:t>UNIVARIENT ANALYSIS ON CATEGORICAL COLUMNS</a:t>
            </a:r>
            <a:endParaRPr lang="en-IN" sz="2800" b="1" dirty="0">
              <a:solidFill>
                <a:srgbClr val="FF0000"/>
              </a:solidFill>
            </a:endParaRPr>
          </a:p>
        </p:txBody>
      </p:sp>
      <p:sp>
        <p:nvSpPr>
          <p:cNvPr id="7" name="TextBox 6"/>
          <p:cNvSpPr txBox="1"/>
          <p:nvPr/>
        </p:nvSpPr>
        <p:spPr>
          <a:xfrm>
            <a:off x="346509" y="4071486"/>
            <a:ext cx="11680982"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As we can see that in the pie plot of percentage of default , Most number of clients in our dataset does not having default , 98.20% of clients have not done any default only 1.80 % clients are default.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In the loan pie plot ,  83.98 % clients are not taking any personal long only 16.02 % of clients having personal loan.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In a pie plot of Housing, roughly above 50 % of clients have taken housing loan so we can say that half of the client </a:t>
            </a:r>
          </a:p>
          <a:p>
            <a:r>
              <a:rPr lang="en-US" dirty="0"/>
              <a:t> </a:t>
            </a:r>
            <a:r>
              <a:rPr lang="en-US" dirty="0" smtClean="0"/>
              <a:t>     taken housing loan.</a:t>
            </a:r>
          </a:p>
          <a:p>
            <a:endParaRPr lang="en-US" dirty="0"/>
          </a:p>
          <a:p>
            <a:pPr marL="285750" indent="-285750">
              <a:buFont typeface="Arial" panose="020B0604020202020204" pitchFamily="34" charset="0"/>
              <a:buChar char="•"/>
            </a:pPr>
            <a:r>
              <a:rPr lang="en-US" dirty="0" smtClean="0"/>
              <a:t>Among all the clients most of the clients have done secondary education , education of 4.11% of clients is unknown.</a:t>
            </a:r>
            <a:endParaRPr lang="en-IN" dirty="0"/>
          </a:p>
        </p:txBody>
      </p:sp>
    </p:spTree>
    <p:extLst>
      <p:ext uri="{BB962C8B-B14F-4D97-AF65-F5344CB8AC3E}">
        <p14:creationId xmlns:p14="http://schemas.microsoft.com/office/powerpoint/2010/main" val="236446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695" y="1305640"/>
            <a:ext cx="4435946" cy="2926474"/>
          </a:xfrm>
          <a:prstGeom prst="rect">
            <a:avLst/>
          </a:prstGeom>
        </p:spPr>
      </p:pic>
      <p:pic>
        <p:nvPicPr>
          <p:cNvPr id="3" name="Picture 2"/>
          <p:cNvPicPr>
            <a:picLocks noChangeAspect="1"/>
          </p:cNvPicPr>
          <p:nvPr/>
        </p:nvPicPr>
        <p:blipFill>
          <a:blip r:embed="rId3"/>
          <a:stretch>
            <a:fillRect/>
          </a:stretch>
        </p:blipFill>
        <p:spPr>
          <a:xfrm>
            <a:off x="4527641" y="1357161"/>
            <a:ext cx="4125472" cy="2926474"/>
          </a:xfrm>
          <a:prstGeom prst="rect">
            <a:avLst/>
          </a:prstGeom>
        </p:spPr>
      </p:pic>
      <p:pic>
        <p:nvPicPr>
          <p:cNvPr id="4" name="Picture 3"/>
          <p:cNvPicPr>
            <a:picLocks noChangeAspect="1"/>
          </p:cNvPicPr>
          <p:nvPr/>
        </p:nvPicPr>
        <p:blipFill>
          <a:blip r:embed="rId4"/>
          <a:stretch>
            <a:fillRect/>
          </a:stretch>
        </p:blipFill>
        <p:spPr>
          <a:xfrm>
            <a:off x="8542215" y="1357161"/>
            <a:ext cx="3575991" cy="2824311"/>
          </a:xfrm>
          <a:prstGeom prst="rect">
            <a:avLst/>
          </a:prstGeom>
        </p:spPr>
      </p:pic>
      <p:sp>
        <p:nvSpPr>
          <p:cNvPr id="5" name="TextBox 4"/>
          <p:cNvSpPr txBox="1"/>
          <p:nvPr/>
        </p:nvSpPr>
        <p:spPr>
          <a:xfrm>
            <a:off x="259882" y="173255"/>
            <a:ext cx="11858324" cy="584775"/>
          </a:xfrm>
          <a:prstGeom prst="rect">
            <a:avLst/>
          </a:prstGeom>
          <a:noFill/>
        </p:spPr>
        <p:txBody>
          <a:bodyPr wrap="square" rtlCol="0">
            <a:spAutoFit/>
          </a:bodyPr>
          <a:lstStyle/>
          <a:p>
            <a:pPr algn="ctr"/>
            <a:r>
              <a:rPr lang="en-US" sz="3200" b="1" dirty="0" smtClean="0">
                <a:solidFill>
                  <a:srgbClr val="FF0000"/>
                </a:solidFill>
              </a:rPr>
              <a:t>BIVARIENT ANALYSIS ON CATEGORICAL COLUMNS</a:t>
            </a:r>
            <a:endParaRPr lang="en-IN" sz="3200" b="1" dirty="0">
              <a:solidFill>
                <a:srgbClr val="FF0000"/>
              </a:solidFill>
            </a:endParaRPr>
          </a:p>
        </p:txBody>
      </p:sp>
      <p:sp>
        <p:nvSpPr>
          <p:cNvPr id="7" name="TextBox 6"/>
          <p:cNvSpPr txBox="1"/>
          <p:nvPr/>
        </p:nvSpPr>
        <p:spPr>
          <a:xfrm>
            <a:off x="163902" y="4459857"/>
            <a:ext cx="11954304" cy="286232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Most of the clients contacted through cellular after that least clients are contacted through telephone there are some records having unknown contact also.</a:t>
            </a:r>
          </a:p>
          <a:p>
            <a:pPr marL="285750" indent="-285750">
              <a:buFont typeface="Arial" panose="020B0604020202020204" pitchFamily="34" charset="0"/>
              <a:buChar char="•"/>
            </a:pPr>
            <a:r>
              <a:rPr lang="en-US" sz="1600" dirty="0" smtClean="0"/>
              <a:t>Most of the clients who contacted through cellular agree to subscribe for the term Deposit, Very less clients which are contacted through telephone agree to subscribe for term deposit.</a:t>
            </a:r>
          </a:p>
          <a:p>
            <a:pPr marL="285750" indent="-285750">
              <a:buFont typeface="Arial" panose="020B0604020202020204" pitchFamily="34" charset="0"/>
              <a:buChar char="•"/>
            </a:pPr>
            <a:r>
              <a:rPr lang="en-US" sz="1600" dirty="0" smtClean="0"/>
              <a:t>Most of the clients having education secondary and </a:t>
            </a:r>
            <a:r>
              <a:rPr lang="en-US" sz="1600" dirty="0" err="1" smtClean="0"/>
              <a:t>terittary</a:t>
            </a:r>
            <a:r>
              <a:rPr lang="en-US" sz="1600" dirty="0" smtClean="0"/>
              <a:t> agree to subscribe for term </a:t>
            </a:r>
            <a:r>
              <a:rPr lang="en-US" sz="1600" dirty="0" err="1" smtClean="0"/>
              <a:t>deposite</a:t>
            </a:r>
            <a:r>
              <a:rPr lang="en-US" sz="1600" dirty="0" smtClean="0"/>
              <a:t>, very less  clients having </a:t>
            </a:r>
          </a:p>
          <a:p>
            <a:r>
              <a:rPr lang="en-US" sz="1600" dirty="0"/>
              <a:t> </a:t>
            </a:r>
            <a:r>
              <a:rPr lang="en-US" sz="1600" dirty="0" smtClean="0"/>
              <a:t>     primary and unknown education subscribe for term deposit.</a:t>
            </a:r>
          </a:p>
          <a:p>
            <a:pPr marL="285750" indent="-285750">
              <a:buFont typeface="Arial" panose="020B0604020202020204" pitchFamily="34" charset="0"/>
              <a:buChar char="•"/>
            </a:pPr>
            <a:r>
              <a:rPr lang="en-US" sz="1600" dirty="0" smtClean="0"/>
              <a:t>Most of the clients who’s marital status is married agree to subscribe for term deposit after that single marital status clients </a:t>
            </a:r>
          </a:p>
          <a:p>
            <a:r>
              <a:rPr lang="en-US" sz="1600" dirty="0"/>
              <a:t> </a:t>
            </a:r>
            <a:r>
              <a:rPr lang="en-US" sz="1600" dirty="0" smtClean="0"/>
              <a:t>     agree to subscribe for term deposit but when the marital status of client is divorced then those clients have very less possibility to       subscribe for term </a:t>
            </a:r>
            <a:r>
              <a:rPr lang="en-US" sz="1600" dirty="0" err="1" smtClean="0"/>
              <a:t>deposite</a:t>
            </a:r>
            <a:endParaRPr lang="en-US" sz="1600" dirty="0" smtClean="0"/>
          </a:p>
          <a:p>
            <a:pPr marL="285750" indent="-285750">
              <a:buFont typeface="Arial" panose="020B0604020202020204" pitchFamily="34" charset="0"/>
              <a:buChar char="•"/>
            </a:pPr>
            <a:endParaRPr lang="en-US" dirty="0" smtClean="0"/>
          </a:p>
          <a:p>
            <a:r>
              <a:rPr lang="en-US" dirty="0" smtClean="0"/>
              <a:t> </a:t>
            </a:r>
            <a:endParaRPr lang="en-IN" dirty="0"/>
          </a:p>
        </p:txBody>
      </p:sp>
    </p:spTree>
    <p:extLst>
      <p:ext uri="{BB962C8B-B14F-4D97-AF65-F5344CB8AC3E}">
        <p14:creationId xmlns:p14="http://schemas.microsoft.com/office/powerpoint/2010/main" val="242244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2021</Words>
  <Application>Microsoft Office PowerPoint</Application>
  <PresentationFormat>Widescreen</PresentationFormat>
  <Paragraphs>169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27</cp:revision>
  <dcterms:created xsi:type="dcterms:W3CDTF">2022-05-29T03:23:46Z</dcterms:created>
  <dcterms:modified xsi:type="dcterms:W3CDTF">2022-05-29T11:11:27Z</dcterms:modified>
</cp:coreProperties>
</file>