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Open Sans Extra Bold" panose="020B0604020202020204" charset="0"/>
      <p:regular r:id="rId12"/>
    </p:embeddedFont>
    <p:embeddedFont>
      <p:font typeface="Poppins" panose="00000500000000000000" pitchFamily="2" charset="0"/>
      <p:regular r:id="rId13"/>
    </p:embeddedFont>
    <p:embeddedFont>
      <p:font typeface="Poppins Bold" panose="00000800000000000000" charset="0"/>
      <p:regular r:id="rId14"/>
    </p:embeddedFont>
    <p:embeddedFont>
      <p:font typeface="Times New Roman Bold" panose="02020803070505020304" pitchFamily="18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1331" y="1581459"/>
            <a:ext cx="830009" cy="842101"/>
          </a:xfrm>
          <a:custGeom>
            <a:avLst/>
            <a:gdLst/>
            <a:ahLst/>
            <a:cxnLst/>
            <a:rect l="l" t="t" r="r" b="b"/>
            <a:pathLst>
              <a:path w="830009" h="842101">
                <a:moveTo>
                  <a:pt x="0" y="0"/>
                </a:moveTo>
                <a:lnTo>
                  <a:pt x="830010" y="0"/>
                </a:lnTo>
                <a:lnTo>
                  <a:pt x="830010" y="842101"/>
                </a:lnTo>
                <a:lnTo>
                  <a:pt x="0" y="842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097502" y="5590237"/>
            <a:ext cx="14099416" cy="1409941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3327272"/>
            <a:ext cx="8015383" cy="2262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19"/>
              </a:lnSpc>
            </a:pPr>
            <a:r>
              <a:rPr lang="en-US" sz="6156" b="1">
                <a:solidFill>
                  <a:srgbClr val="051D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Research Paper QA bot </a:t>
            </a:r>
          </a:p>
          <a:p>
            <a:pPr algn="l">
              <a:lnSpc>
                <a:spcPts val="8619"/>
              </a:lnSpc>
              <a:spcBef>
                <a:spcPct val="0"/>
              </a:spcBef>
            </a:pPr>
            <a:endParaRPr lang="en-US" sz="6156" b="1">
              <a:solidFill>
                <a:srgbClr val="051D4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6420234" y="-1717598"/>
            <a:ext cx="3735531" cy="373553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47857" y="-643475"/>
            <a:ext cx="1286950" cy="128695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9141416" y="2520315"/>
            <a:ext cx="9146584" cy="5246370"/>
            <a:chOff x="0" y="0"/>
            <a:chExt cx="7981950" cy="4578350"/>
          </a:xfrm>
        </p:grpSpPr>
        <p:sp>
          <p:nvSpPr>
            <p:cNvPr id="14" name="Freeform 14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4"/>
              <a:stretch>
                <a:fillRect t="-11264" b="-11264"/>
              </a:stretch>
            </a:blipFill>
          </p:spPr>
        </p:sp>
      </p:grpSp>
      <p:sp>
        <p:nvSpPr>
          <p:cNvPr id="19" name="TextBox 19"/>
          <p:cNvSpPr txBox="1"/>
          <p:nvPr/>
        </p:nvSpPr>
        <p:spPr>
          <a:xfrm>
            <a:off x="2356712" y="1514784"/>
            <a:ext cx="2367688" cy="900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21"/>
              </a:lnSpc>
              <a:spcBef>
                <a:spcPct val="0"/>
              </a:spcBef>
            </a:pPr>
            <a:r>
              <a:rPr lang="en-US" sz="2586" b="1" spc="-51" dirty="0">
                <a:solidFill>
                  <a:srgbClr val="5B98BA"/>
                </a:solidFill>
                <a:latin typeface="Poppins Bold"/>
                <a:ea typeface="Poppins Bold"/>
                <a:cs typeface="Poppins Bold"/>
                <a:sym typeface="Poppins Bold"/>
              </a:rPr>
              <a:t>TEAM DECODERS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91331" y="6631448"/>
            <a:ext cx="7366063" cy="2444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5"/>
              </a:lnSpc>
            </a:pPr>
            <a:r>
              <a:rPr lang="en-US" sz="2753" spc="-55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PRESENTED BY:</a:t>
            </a:r>
          </a:p>
          <a:p>
            <a:pPr algn="l">
              <a:lnSpc>
                <a:spcPts val="3855"/>
              </a:lnSpc>
            </a:pPr>
            <a:r>
              <a:rPr lang="en-US" sz="2753" spc="-55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ABIJITH S</a:t>
            </a:r>
          </a:p>
          <a:p>
            <a:pPr algn="l">
              <a:lnSpc>
                <a:spcPts val="3855"/>
              </a:lnSpc>
            </a:pPr>
            <a:r>
              <a:rPr lang="en-US" sz="2753" spc="-55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ASWATHKUMARAN K S</a:t>
            </a:r>
          </a:p>
          <a:p>
            <a:pPr algn="l">
              <a:lnSpc>
                <a:spcPts val="3855"/>
              </a:lnSpc>
            </a:pPr>
            <a:r>
              <a:rPr lang="en-US" sz="2753" spc="-55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METHILESH K</a:t>
            </a:r>
          </a:p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RAAMJI 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9132" y="1222804"/>
            <a:ext cx="7922504" cy="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Contributions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689588" y="5643420"/>
            <a:ext cx="2661498" cy="236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34"/>
              </a:lnSpc>
              <a:spcBef>
                <a:spcPct val="0"/>
              </a:spcBef>
            </a:pPr>
            <a:r>
              <a:rPr lang="en-US" sz="1667" u="none" strike="noStrike" spc="-33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elit. Nullam laoreet risus fringilla, egestas elit a, consequat augue. Phasellus sollicitudin felis mi, quis egestas ex ornare sed.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09132" y="3431825"/>
            <a:ext cx="12370248" cy="1543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10101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UI AND Git works                                                    -Methilesh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10101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storing pdfs to vector db                                      -Aswath kumaran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10101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Query processing and generating response  -Abijith and Raamji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17814" y="-315404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63160" y="1641132"/>
            <a:ext cx="6760246" cy="124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Overview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5400000">
            <a:off x="2912435" y="3472452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663160" y="3397227"/>
            <a:ext cx="3773019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Problem Statement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483149" y="3397227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id="12" name="Freeform 12"/>
          <p:cNvSpPr/>
          <p:nvPr/>
        </p:nvSpPr>
        <p:spPr>
          <a:xfrm rot="5400000">
            <a:off x="2912435" y="4097959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663160" y="4687269"/>
            <a:ext cx="414302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Proposed methodology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483149" y="4022734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15" name="Freeform 15"/>
          <p:cNvSpPr/>
          <p:nvPr/>
        </p:nvSpPr>
        <p:spPr>
          <a:xfrm rot="5400000">
            <a:off x="2912435" y="4723196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590374" y="4042248"/>
            <a:ext cx="4652520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Work flow diagram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483149" y="4647971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18" name="Freeform 18"/>
          <p:cNvSpPr/>
          <p:nvPr/>
        </p:nvSpPr>
        <p:spPr>
          <a:xfrm rot="5400000">
            <a:off x="2912435" y="5404385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626767" y="5329160"/>
            <a:ext cx="4579735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Screenshot and results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83149" y="5329160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367558" y="2590556"/>
            <a:ext cx="11552885" cy="5105887"/>
            <a:chOff x="0" y="0"/>
            <a:chExt cx="3042735" cy="134476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42735" cy="1344760"/>
            </a:xfrm>
            <a:custGeom>
              <a:avLst/>
              <a:gdLst/>
              <a:ahLst/>
              <a:cxnLst/>
              <a:rect l="l" t="t" r="r" b="b"/>
              <a:pathLst>
                <a:path w="3042735" h="1344760">
                  <a:moveTo>
                    <a:pt x="0" y="0"/>
                  </a:moveTo>
                  <a:lnTo>
                    <a:pt x="3042735" y="0"/>
                  </a:lnTo>
                  <a:lnTo>
                    <a:pt x="3042735" y="1344760"/>
                  </a:lnTo>
                  <a:lnTo>
                    <a:pt x="0" y="1344760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042735" cy="138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460653" y="962025"/>
            <a:ext cx="6479428" cy="68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71"/>
              </a:lnSpc>
              <a:spcBef>
                <a:spcPct val="0"/>
              </a:spcBef>
            </a:pPr>
            <a:r>
              <a:rPr lang="en-US" sz="4122">
                <a:solidFill>
                  <a:srgbClr val="010101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PROBLEM STATEMENT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96755" y="4236467"/>
            <a:ext cx="10494490" cy="1235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88"/>
              </a:lnSpc>
              <a:spcBef>
                <a:spcPct val="0"/>
              </a:spcBef>
            </a:pP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Given a knowledge base containing 100s of research papers, create a QA bot which when asked a question can reply with the right answer and cite the relevant research papers.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55126" y="257177"/>
            <a:ext cx="7922504" cy="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WORKFLOW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A7E1F37-5E5D-0F02-F863-AF950C023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15" y="1452047"/>
            <a:ext cx="15184969" cy="7382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9132" y="1222804"/>
            <a:ext cx="7922504" cy="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PROPOSED METHODOLOGY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666" y="2103008"/>
            <a:ext cx="18101718" cy="5859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3"/>
              </a:lnSpc>
            </a:pPr>
            <a:endParaRPr dirty="0"/>
          </a:p>
          <a:p>
            <a:pPr marL="711521" lvl="1" indent="-355761" algn="l">
              <a:lnSpc>
                <a:spcPts val="4613"/>
              </a:lnSpc>
              <a:buFont typeface="Arial"/>
              <a:buChar char="•"/>
            </a:pPr>
            <a:r>
              <a:rPr lang="en-US" sz="3295" spc="-65" dirty="0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initializes with a specific </a:t>
            </a:r>
            <a:r>
              <a:rPr lang="en-US" sz="3295" spc="-65" dirty="0" err="1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papers_folder</a:t>
            </a:r>
            <a:r>
              <a:rPr lang="en-US" sz="3295" spc="-65" dirty="0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containing PDF files, as well as configurations for chunk size and overlap.</a:t>
            </a:r>
          </a:p>
          <a:p>
            <a:pPr marL="711521" lvl="1" indent="-355761" algn="l">
              <a:lnSpc>
                <a:spcPts val="4613"/>
              </a:lnSpc>
              <a:buFont typeface="Arial"/>
              <a:buChar char="•"/>
            </a:pPr>
            <a:r>
              <a:rPr lang="en-US" sz="3295" spc="-65" dirty="0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uses </a:t>
            </a:r>
            <a:r>
              <a:rPr lang="en-US" sz="3295" spc="-65" dirty="0" err="1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SentenceTransformer</a:t>
            </a:r>
            <a:r>
              <a:rPr lang="en-US" sz="3295" spc="-65" dirty="0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encode text data into embeddings suitable for vector search, and Google’s Generative AI model for generating summaries.</a:t>
            </a:r>
          </a:p>
          <a:p>
            <a:pPr algn="l">
              <a:lnSpc>
                <a:spcPts val="4613"/>
              </a:lnSpc>
            </a:pPr>
            <a:endParaRPr lang="en-US" sz="3295" spc="-65" dirty="0">
              <a:solidFill>
                <a:srgbClr val="051D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613"/>
              </a:lnSpc>
            </a:pPr>
            <a:r>
              <a:rPr lang="en-US" sz="3295" spc="-65" dirty="0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3295" b="1" spc="-65" dirty="0">
                <a:solidFill>
                  <a:srgbClr val="051D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Loading  PDFs:</a:t>
            </a:r>
          </a:p>
          <a:p>
            <a:pPr marL="711521" lvl="1" indent="-355761" algn="l">
              <a:lnSpc>
                <a:spcPts val="4613"/>
              </a:lnSpc>
              <a:buFont typeface="Arial"/>
              <a:buChar char="•"/>
            </a:pPr>
            <a:r>
              <a:rPr lang="en-US" sz="3295" spc="-65" dirty="0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initialization, all PDFs in the specified folder are read. The system extracts the text content from each PDF using PyPDF2.</a:t>
            </a:r>
          </a:p>
          <a:p>
            <a:pPr marL="0" lvl="0" indent="0" algn="l">
              <a:lnSpc>
                <a:spcPts val="4613"/>
              </a:lnSpc>
              <a:spcBef>
                <a:spcPct val="0"/>
              </a:spcBef>
            </a:pPr>
            <a:endParaRPr lang="en-US" sz="3295" spc="-65" dirty="0">
              <a:solidFill>
                <a:srgbClr val="051D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9132" y="1222804"/>
            <a:ext cx="7922504" cy="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PROPOSED METHODOLOGY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689588" y="5643420"/>
            <a:ext cx="2661498" cy="236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34"/>
              </a:lnSpc>
              <a:spcBef>
                <a:spcPct val="0"/>
              </a:spcBef>
            </a:pPr>
            <a:r>
              <a:rPr lang="en-US" sz="1667" u="none" strike="noStrike" spc="-33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elit. Nullam laoreet risus fringilla, egestas elit a, consequat augue. Phasellus sollicitudin felis mi, quis egestas ex ornare sed.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6282" y="2524757"/>
            <a:ext cx="18101718" cy="7021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3"/>
              </a:lnSpc>
            </a:pPr>
            <a:r>
              <a:rPr lang="en-US" sz="3295" b="1" spc="-65">
                <a:solidFill>
                  <a:srgbClr val="051D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Creating and Storing Vector Databases:</a:t>
            </a:r>
          </a:p>
          <a:p>
            <a:pPr marL="711521" lvl="1" indent="-355761" algn="l">
              <a:lnSpc>
                <a:spcPts val="4613"/>
              </a:lnSpc>
              <a:buFont typeface="Arial"/>
              <a:buChar char="•"/>
            </a:pPr>
            <a:r>
              <a:rPr lang="en-US" sz="3295" spc="-65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creates two vector databases (Faiss indices):</a:t>
            </a:r>
          </a:p>
          <a:p>
            <a:pPr marL="1423042" lvl="2" indent="-474347" algn="l">
              <a:lnSpc>
                <a:spcPts val="4613"/>
              </a:lnSpc>
              <a:buFont typeface="Arial"/>
              <a:buChar char="⚬"/>
            </a:pPr>
            <a:r>
              <a:rPr lang="en-US" sz="3295" spc="-65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VectorDB (Unsummarized): Stores embeddings of the full content chunks from each PDF. This database is primarily for storage and quick access to the original unsummarized content.</a:t>
            </a:r>
          </a:p>
          <a:p>
            <a:pPr algn="l">
              <a:lnSpc>
                <a:spcPts val="4613"/>
              </a:lnSpc>
              <a:spcBef>
                <a:spcPct val="0"/>
              </a:spcBef>
            </a:pPr>
            <a:endParaRPr lang="en-US" sz="3295" spc="-65">
              <a:solidFill>
                <a:srgbClr val="051D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1521" lvl="1" indent="-355761" algn="l">
              <a:lnSpc>
                <a:spcPts val="4613"/>
              </a:lnSpc>
              <a:spcBef>
                <a:spcPct val="0"/>
              </a:spcBef>
              <a:buFont typeface="Arial"/>
              <a:buChar char="•"/>
            </a:pPr>
            <a:r>
              <a:rPr lang="en-US" sz="3295" u="none" strike="noStrike" spc="-65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document’s content is divided into overlapping chunks to capture context and detail more effectively.</a:t>
            </a:r>
          </a:p>
          <a:p>
            <a:pPr marL="711521" lvl="1" indent="-355761" algn="l">
              <a:lnSpc>
                <a:spcPts val="4613"/>
              </a:lnSpc>
              <a:spcBef>
                <a:spcPct val="0"/>
              </a:spcBef>
              <a:buFont typeface="Arial"/>
              <a:buChar char="•"/>
            </a:pPr>
            <a:r>
              <a:rPr lang="en-US" sz="3295" u="none" strike="noStrike" spc="-65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encodes these chunks into embeddings using SentenceTransformer and stores these embeddings in both Faiss indices.</a:t>
            </a:r>
          </a:p>
          <a:p>
            <a:pPr algn="l">
              <a:lnSpc>
                <a:spcPts val="4613"/>
              </a:lnSpc>
              <a:spcBef>
                <a:spcPct val="0"/>
              </a:spcBef>
            </a:pPr>
            <a:r>
              <a:rPr lang="en-US" sz="3295" u="none" strike="noStrike" spc="-65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>
              <a:lnSpc>
                <a:spcPts val="4613"/>
              </a:lnSpc>
              <a:spcBef>
                <a:spcPct val="0"/>
              </a:spcBef>
            </a:pPr>
            <a:endParaRPr lang="en-US" sz="3295" u="none" strike="noStrike" spc="-65">
              <a:solidFill>
                <a:srgbClr val="051D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613"/>
              </a:lnSpc>
              <a:spcBef>
                <a:spcPct val="0"/>
              </a:spcBef>
            </a:pPr>
            <a:endParaRPr lang="en-US" sz="3295" u="none" strike="noStrike" spc="-65">
              <a:solidFill>
                <a:srgbClr val="051D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9132" y="1222804"/>
            <a:ext cx="7922504" cy="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PROPOSED METHODOLOGY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689588" y="5643420"/>
            <a:ext cx="2661498" cy="236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34"/>
              </a:lnSpc>
              <a:spcBef>
                <a:spcPct val="0"/>
              </a:spcBef>
            </a:pPr>
            <a:r>
              <a:rPr lang="en-US" sz="1667" u="none" strike="noStrike" spc="-33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elit. Nullam laoreet risus fringilla, egestas elit a, consequat augue. Phasellus sollicitudin felis mi, quis egestas ex ornare sed.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6282" y="2524757"/>
            <a:ext cx="18101718" cy="7021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3"/>
              </a:lnSpc>
            </a:pPr>
            <a:r>
              <a:rPr lang="en-US" sz="3295" b="1" spc="-65">
                <a:solidFill>
                  <a:srgbClr val="051D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Query Processing:</a:t>
            </a:r>
          </a:p>
          <a:p>
            <a:pPr marL="711521" lvl="1" indent="-355761" algn="l">
              <a:lnSpc>
                <a:spcPts val="4613"/>
              </a:lnSpc>
              <a:buFont typeface="Arial"/>
              <a:buChar char="•"/>
            </a:pPr>
            <a:r>
              <a:rPr lang="en-US" sz="3295" spc="-65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query is inputed, the system searches the unsummarized vector database (VectorDB) to find relevant chunks based on semantic similarity.</a:t>
            </a:r>
          </a:p>
          <a:p>
            <a:pPr marL="711521" lvl="1" indent="-355761" algn="l">
              <a:lnSpc>
                <a:spcPts val="4613"/>
              </a:lnSpc>
              <a:buFont typeface="Arial"/>
              <a:buChar char="•"/>
            </a:pPr>
            <a:r>
              <a:rPr lang="en-US" sz="3295" spc="-65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retrieves the top matching chunks and their metadata, which may include the document title and chunk index.</a:t>
            </a:r>
          </a:p>
          <a:p>
            <a:pPr algn="l">
              <a:lnSpc>
                <a:spcPts val="4613"/>
              </a:lnSpc>
            </a:pPr>
            <a:r>
              <a:rPr lang="en-US" sz="3295" spc="-65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3295" b="1" spc="-65">
                <a:solidFill>
                  <a:srgbClr val="051D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Generating a Response:</a:t>
            </a:r>
          </a:p>
          <a:p>
            <a:pPr marL="711521" lvl="1" indent="-355761" algn="l">
              <a:lnSpc>
                <a:spcPts val="4613"/>
              </a:lnSpc>
              <a:spcBef>
                <a:spcPct val="0"/>
              </a:spcBef>
              <a:buFont typeface="Arial"/>
              <a:buChar char="•"/>
            </a:pPr>
            <a:r>
              <a:rPr lang="en-US" sz="3295" spc="-65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relevant chunk retrieved, the system extracts and </a:t>
            </a:r>
            <a:r>
              <a:rPr lang="en-US" sz="3295" u="none" strike="noStrike" spc="-65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combines context snippets.</a:t>
            </a:r>
          </a:p>
          <a:p>
            <a:pPr marL="711521" lvl="1" indent="-355761" algn="l">
              <a:lnSpc>
                <a:spcPts val="4613"/>
              </a:lnSpc>
              <a:spcBef>
                <a:spcPct val="0"/>
              </a:spcBef>
              <a:buFont typeface="Arial"/>
              <a:buChar char="•"/>
            </a:pPr>
            <a:r>
              <a:rPr lang="en-US" sz="3295" u="none" strike="noStrike" spc="-65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prompt is constructed with this context and sent to the Gemini model for generating a coherent response.</a:t>
            </a:r>
          </a:p>
          <a:p>
            <a:pPr marL="711521" lvl="1" indent="-355761" algn="l">
              <a:lnSpc>
                <a:spcPts val="4613"/>
              </a:lnSpc>
              <a:spcBef>
                <a:spcPct val="0"/>
              </a:spcBef>
              <a:buFont typeface="Arial"/>
              <a:buChar char="•"/>
            </a:pPr>
            <a:r>
              <a:rPr lang="en-US" sz="3295" u="none" strike="noStrike" spc="-65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system detects that the answer is not found, it will explicitly inform the user without returning any document references</a:t>
            </a:r>
          </a:p>
          <a:p>
            <a:pPr algn="l">
              <a:lnSpc>
                <a:spcPts val="4613"/>
              </a:lnSpc>
              <a:spcBef>
                <a:spcPct val="0"/>
              </a:spcBef>
            </a:pPr>
            <a:endParaRPr lang="en-US" sz="3295" u="none" strike="noStrike" spc="-65">
              <a:solidFill>
                <a:srgbClr val="051D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9132" y="1222804"/>
            <a:ext cx="7922504" cy="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PROPOSED METHODOLOGY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689588" y="5643420"/>
            <a:ext cx="2661498" cy="236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34"/>
              </a:lnSpc>
              <a:spcBef>
                <a:spcPct val="0"/>
              </a:spcBef>
            </a:pPr>
            <a:r>
              <a:rPr lang="en-US" sz="1667" u="none" strike="noStrike" spc="-33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elit. Nullam laoreet risus fringilla, egestas elit a, consequat augue. Phasellus sollicitudin felis mi, quis egestas ex ornare sed.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6282" y="2524757"/>
            <a:ext cx="18101718" cy="2954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3"/>
              </a:lnSpc>
            </a:pPr>
            <a:r>
              <a:rPr lang="en-US" sz="3295" b="1" spc="-65">
                <a:solidFill>
                  <a:srgbClr val="051D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response:</a:t>
            </a:r>
          </a:p>
          <a:p>
            <a:pPr marL="711521" lvl="1" indent="-355761" algn="l">
              <a:lnSpc>
                <a:spcPts val="4613"/>
              </a:lnSpc>
              <a:spcBef>
                <a:spcPct val="0"/>
              </a:spcBef>
              <a:buFont typeface="Arial"/>
              <a:buChar char="•"/>
            </a:pPr>
            <a:r>
              <a:rPr lang="en-US" sz="3295" spc="-65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output the proposed methodology in a structured manner, the query prompt specifically requests a l</a:t>
            </a:r>
            <a:r>
              <a:rPr lang="en-US" sz="3295" u="none" strike="noStrike" spc="-65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ist or bullet points format.</a:t>
            </a:r>
          </a:p>
          <a:p>
            <a:pPr marL="711521" lvl="1" indent="-355761" algn="l">
              <a:lnSpc>
                <a:spcPts val="4613"/>
              </a:lnSpc>
              <a:spcBef>
                <a:spcPct val="0"/>
              </a:spcBef>
              <a:buFont typeface="Arial"/>
              <a:buChar char="•"/>
            </a:pPr>
            <a:r>
              <a:rPr lang="en-US" sz="3295" u="none" strike="noStrike" spc="-65">
                <a:solidFill>
                  <a:srgbClr val="051D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will be in point form, capturing the main steps or proposed methodology as requested.</a:t>
            </a:r>
          </a:p>
          <a:p>
            <a:pPr algn="l">
              <a:lnSpc>
                <a:spcPts val="4613"/>
              </a:lnSpc>
              <a:spcBef>
                <a:spcPct val="0"/>
              </a:spcBef>
            </a:pPr>
            <a:endParaRPr lang="en-US" sz="3295" u="none" strike="noStrike" spc="-65">
              <a:solidFill>
                <a:srgbClr val="051D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4485" y="242294"/>
            <a:ext cx="17793515" cy="9802411"/>
            <a:chOff x="0" y="0"/>
            <a:chExt cx="4982580" cy="27448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82580" cy="2744893"/>
            </a:xfrm>
            <a:custGeom>
              <a:avLst/>
              <a:gdLst/>
              <a:ahLst/>
              <a:cxnLst/>
              <a:rect l="l" t="t" r="r" b="b"/>
              <a:pathLst>
                <a:path w="4982580" h="2744893">
                  <a:moveTo>
                    <a:pt x="0" y="0"/>
                  </a:moveTo>
                  <a:lnTo>
                    <a:pt x="4982580" y="0"/>
                  </a:lnTo>
                  <a:lnTo>
                    <a:pt x="4982580" y="2744893"/>
                  </a:lnTo>
                  <a:lnTo>
                    <a:pt x="0" y="2744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286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82580" cy="2782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57843" y="2630717"/>
            <a:ext cx="8142461" cy="5343490"/>
          </a:xfrm>
          <a:custGeom>
            <a:avLst/>
            <a:gdLst/>
            <a:ahLst/>
            <a:cxnLst/>
            <a:rect l="l" t="t" r="r" b="b"/>
            <a:pathLst>
              <a:path w="8142461" h="5343490">
                <a:moveTo>
                  <a:pt x="0" y="0"/>
                </a:moveTo>
                <a:lnTo>
                  <a:pt x="8142461" y="0"/>
                </a:lnTo>
                <a:lnTo>
                  <a:pt x="8142461" y="5343490"/>
                </a:lnTo>
                <a:lnTo>
                  <a:pt x="0" y="53434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44000" y="2630717"/>
            <a:ext cx="8869802" cy="3724624"/>
          </a:xfrm>
          <a:custGeom>
            <a:avLst/>
            <a:gdLst/>
            <a:ahLst/>
            <a:cxnLst/>
            <a:rect l="l" t="t" r="r" b="b"/>
            <a:pathLst>
              <a:path w="8869802" h="3724624">
                <a:moveTo>
                  <a:pt x="0" y="0"/>
                </a:moveTo>
                <a:lnTo>
                  <a:pt x="8869802" y="0"/>
                </a:lnTo>
                <a:lnTo>
                  <a:pt x="8869802" y="3724624"/>
                </a:lnTo>
                <a:lnTo>
                  <a:pt x="0" y="37246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201579" y="804712"/>
            <a:ext cx="7884841" cy="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540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Open Sans Extra Bold</vt:lpstr>
      <vt:lpstr>Calibri</vt:lpstr>
      <vt:lpstr>Times New Roman Bold</vt:lpstr>
      <vt:lpstr>Poppins</vt:lpstr>
      <vt:lpstr>Times New Roman</vt:lpstr>
      <vt:lpstr>Poppins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Professional Modern Technology Pitch Deck Presentation</dc:title>
  <cp:lastModifiedBy>Methilesh K</cp:lastModifiedBy>
  <cp:revision>3</cp:revision>
  <dcterms:created xsi:type="dcterms:W3CDTF">2006-08-16T00:00:00Z</dcterms:created>
  <dcterms:modified xsi:type="dcterms:W3CDTF">2024-10-17T20:59:13Z</dcterms:modified>
  <dc:identifier>DAGT2p9sD40</dc:identifier>
</cp:coreProperties>
</file>