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3235727-124F-4F86-9AC8-AC2F78520D73}">
  <a:tblStyle styleId="{53235727-124F-4F86-9AC8-AC2F78520D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fc04d79ac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fc04d79ac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f29a8ebb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f29a8ebb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f8d95c38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f8d95c38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fc04d79ac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fc04d79ac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fc04d79ac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fc04d79ac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fc04d79ac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fc04d79ac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fc04d79ac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fc04d79ac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/>
        </p:nvGraphicFramePr>
        <p:xfrm>
          <a:off x="472850" y="752125"/>
          <a:ext cx="1901875" cy="2536125"/>
        </p:xfrm>
        <a:graphic>
          <a:graphicData uri="http://schemas.openxmlformats.org/drawingml/2006/table">
            <a:tbl>
              <a:tblPr>
                <a:noFill/>
                <a:tableStyleId>{53235727-124F-4F86-9AC8-AC2F78520D73}</a:tableStyleId>
              </a:tblPr>
              <a:tblGrid>
                <a:gridCol w="121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72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BYTECODE INS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Mem Add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Op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0x419628D0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FORL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7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5" name="Google Shape;55;p13"/>
          <p:cNvGraphicFramePr/>
          <p:nvPr/>
        </p:nvGraphicFramePr>
        <p:xfrm>
          <a:off x="2954500" y="1485200"/>
          <a:ext cx="1240150" cy="792420"/>
        </p:xfrm>
        <a:graphic>
          <a:graphicData uri="http://schemas.openxmlformats.org/drawingml/2006/table">
            <a:tbl>
              <a:tblPr>
                <a:noFill/>
                <a:tableStyleId>{53235727-124F-4F86-9AC8-AC2F78520D73}</a:tableStyleId>
              </a:tblPr>
              <a:tblGrid>
                <a:gridCol w="124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PC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0x419628D0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Google Shape;56;p13"/>
          <p:cNvGraphicFramePr/>
          <p:nvPr/>
        </p:nvGraphicFramePr>
        <p:xfrm>
          <a:off x="6998275" y="752125"/>
          <a:ext cx="1605850" cy="2536125"/>
        </p:xfrm>
        <a:graphic>
          <a:graphicData uri="http://schemas.openxmlformats.org/drawingml/2006/table">
            <a:tbl>
              <a:tblPr>
                <a:noFill/>
                <a:tableStyleId>{53235727-124F-4F86-9AC8-AC2F78520D73}</a:tableStyleId>
              </a:tblPr>
              <a:tblGrid>
                <a:gridCol w="80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72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HOTCOUNT TABLE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Index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7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57" name="Google Shape;57;p13"/>
          <p:cNvCxnSpPr/>
          <p:nvPr/>
        </p:nvCxnSpPr>
        <p:spPr>
          <a:xfrm rot="10800000" flipH="1">
            <a:off x="2374725" y="2084850"/>
            <a:ext cx="570300" cy="4722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" name="Google Shape;58;p13"/>
          <p:cNvCxnSpPr/>
          <p:nvPr/>
        </p:nvCxnSpPr>
        <p:spPr>
          <a:xfrm>
            <a:off x="4194650" y="2069550"/>
            <a:ext cx="548100" cy="15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" name="Google Shape;59;p13"/>
          <p:cNvCxnSpPr/>
          <p:nvPr/>
        </p:nvCxnSpPr>
        <p:spPr>
          <a:xfrm rot="10800000" flipH="1">
            <a:off x="8110100" y="2407275"/>
            <a:ext cx="233700" cy="23370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60" name="Google Shape;60;p13"/>
          <p:cNvCxnSpPr/>
          <p:nvPr/>
        </p:nvCxnSpPr>
        <p:spPr>
          <a:xfrm>
            <a:off x="8386775" y="2536050"/>
            <a:ext cx="381600" cy="720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1" name="Google Shape;61;p13"/>
          <p:cNvSpPr txBox="1"/>
          <p:nvPr/>
        </p:nvSpPr>
        <p:spPr>
          <a:xfrm>
            <a:off x="8641625" y="2328300"/>
            <a:ext cx="485700" cy="4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88</a:t>
            </a:r>
            <a:endParaRPr>
              <a:solidFill>
                <a:srgbClr val="CC0000"/>
              </a:solidFill>
            </a:endParaRPr>
          </a:p>
        </p:txBody>
      </p:sp>
      <p:graphicFrame>
        <p:nvGraphicFramePr>
          <p:cNvPr id="62" name="Google Shape;62;p13"/>
          <p:cNvGraphicFramePr/>
          <p:nvPr/>
        </p:nvGraphicFramePr>
        <p:xfrm>
          <a:off x="4746313" y="1441625"/>
          <a:ext cx="1760550" cy="835985"/>
        </p:xfrm>
        <a:graphic>
          <a:graphicData uri="http://schemas.openxmlformats.org/drawingml/2006/table">
            <a:tbl>
              <a:tblPr>
                <a:noFill/>
                <a:tableStyleId>{53235727-124F-4F86-9AC8-AC2F78520D73}</a:tableStyleId>
              </a:tblPr>
              <a:tblGrid>
                <a:gridCol w="176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8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HASH FUNCTION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(PC/4) % 64 = 52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3" name="Google Shape;63;p13"/>
          <p:cNvCxnSpPr/>
          <p:nvPr/>
        </p:nvCxnSpPr>
        <p:spPr>
          <a:xfrm>
            <a:off x="6506875" y="2057850"/>
            <a:ext cx="491400" cy="4854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" name="Google Shape;68;p14"/>
          <p:cNvGraphicFramePr/>
          <p:nvPr/>
        </p:nvGraphicFramePr>
        <p:xfrm>
          <a:off x="72438" y="59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{53235727-124F-4F86-9AC8-AC2F78520D73}</a:tableStyleId>
              </a:tblPr>
              <a:tblGrid>
                <a:gridCol w="288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47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vm_ARCH.dasc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" name="Google Shape;69;p14"/>
          <p:cNvGraphicFramePr/>
          <p:nvPr/>
        </p:nvGraphicFramePr>
        <p:xfrm>
          <a:off x="3062263" y="5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{53235727-124F-4F86-9AC8-AC2F78520D73}</a:tableStyleId>
              </a:tblPr>
              <a:tblGrid>
                <a:gridCol w="259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74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b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lj_dispatch.c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" name="Google Shape;70;p14"/>
          <p:cNvGraphicFramePr/>
          <p:nvPr/>
        </p:nvGraphicFramePr>
        <p:xfrm>
          <a:off x="3212213" y="2816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{53235727-124F-4F86-9AC8-AC2F78520D73}</a:tableStyleId>
              </a:tblPr>
              <a:tblGrid>
                <a:gridCol w="2449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26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/* A hotcount triggered. Start recording a root trace. */</a:t>
                      </a:r>
                      <a:endParaRPr sz="1200"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 </a:t>
                      </a:r>
                      <a:r>
                        <a:rPr lang="en-GB" sz="12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lj_trace_hot</a:t>
                      </a: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(){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...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reset_hotcount(112)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if(not already recording)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state = LJ_TRACE_START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lj_trace_ins()   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1" name="Google Shape;71;p14"/>
          <p:cNvGraphicFramePr/>
          <p:nvPr/>
        </p:nvGraphicFramePr>
        <p:xfrm>
          <a:off x="6032075" y="531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{53235727-124F-4F86-9AC8-AC2F78520D73}</a:tableStyleId>
              </a:tblPr>
              <a:tblGrid>
                <a:gridCol w="300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/* A bytecode instruction is about to be executed. Record it*/</a:t>
                      </a:r>
                      <a:endParaRPr sz="1200"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 </a:t>
                      </a:r>
                      <a:r>
                        <a:rPr lang="en-GB" sz="12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lj_trace_ins</a:t>
                      </a: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(){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...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lj_vm_cpcall(trace_state)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...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" name="Google Shape;72;p14"/>
          <p:cNvGraphicFramePr/>
          <p:nvPr/>
        </p:nvGraphicFramePr>
        <p:xfrm>
          <a:off x="6032100" y="232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{53235727-124F-4F86-9AC8-AC2F78520D73}</a:tableStyleId>
              </a:tblPr>
              <a:tblGrid>
                <a:gridCol w="300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72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/* Trace compiler state machine*/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 </a:t>
                      </a:r>
                      <a:r>
                        <a:rPr lang="en-GB" sz="12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trace_state</a:t>
                      </a: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(){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...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switch (state) {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...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case LJ_TRACE_START: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state = LJ_TRACE_RECORD  	      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trace_start()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lj_dispatch_update()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break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...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3" name="Google Shape;73;p14"/>
          <p:cNvGraphicFramePr/>
          <p:nvPr/>
        </p:nvGraphicFramePr>
        <p:xfrm>
          <a:off x="132325" y="2816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{53235727-124F-4F86-9AC8-AC2F78520D73}</a:tableStyleId>
              </a:tblPr>
              <a:tblGrid>
                <a:gridCol w="276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05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Hot loop counter underflow.</a:t>
                      </a:r>
                      <a:endParaRPr sz="1200"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-&gt;vm_hotloop: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...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call extern lj_trace_hot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...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4" name="Google Shape;74;p14"/>
          <p:cNvCxnSpPr/>
          <p:nvPr/>
        </p:nvCxnSpPr>
        <p:spPr>
          <a:xfrm>
            <a:off x="7510250" y="1743075"/>
            <a:ext cx="0" cy="55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75" name="Google Shape;75;p14"/>
          <p:cNvGraphicFramePr/>
          <p:nvPr/>
        </p:nvGraphicFramePr>
        <p:xfrm>
          <a:off x="3212225" y="392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{53235727-124F-4F86-9AC8-AC2F78520D73}</a:tableStyleId>
              </a:tblPr>
              <a:tblGrid>
                <a:gridCol w="2345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26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/* Call dispatch. Used by call hooks , hot calls or when recording. */</a:t>
                      </a:r>
                      <a:endParaRPr sz="1200"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 </a:t>
                      </a:r>
                      <a:r>
                        <a:rPr lang="en-GB" sz="12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lj_dispatch_call</a:t>
                      </a: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(){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...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if(hotcall)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...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lj_trace_hot()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...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Google Shape;76;p14"/>
          <p:cNvGraphicFramePr/>
          <p:nvPr/>
        </p:nvGraphicFramePr>
        <p:xfrm>
          <a:off x="138300" y="392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{53235727-124F-4F86-9AC8-AC2F78520D73}</a:tableStyleId>
              </a:tblPr>
              <a:tblGrid>
                <a:gridCol w="274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05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Hot call counter underflow.</a:t>
                      </a:r>
                      <a:endParaRPr sz="1200"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-&gt;vm_hotcall: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...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call extern lj_dispatch_call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...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7" name="Google Shape;77;p14"/>
          <p:cNvCxnSpPr/>
          <p:nvPr/>
        </p:nvCxnSpPr>
        <p:spPr>
          <a:xfrm>
            <a:off x="2420250" y="3765000"/>
            <a:ext cx="775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" name="Google Shape;78;p14"/>
          <p:cNvCxnSpPr/>
          <p:nvPr/>
        </p:nvCxnSpPr>
        <p:spPr>
          <a:xfrm>
            <a:off x="2823650" y="1334925"/>
            <a:ext cx="36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" name="Google Shape;79;p14"/>
          <p:cNvCxnSpPr/>
          <p:nvPr/>
        </p:nvCxnSpPr>
        <p:spPr>
          <a:xfrm>
            <a:off x="4315775" y="2162175"/>
            <a:ext cx="0" cy="59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0" name="Google Shape;80;p14"/>
          <p:cNvSpPr/>
          <p:nvPr/>
        </p:nvSpPr>
        <p:spPr>
          <a:xfrm>
            <a:off x="4819650" y="1431800"/>
            <a:ext cx="1146350" cy="3226375"/>
          </a:xfrm>
          <a:custGeom>
            <a:avLst/>
            <a:gdLst/>
            <a:ahLst/>
            <a:cxnLst/>
            <a:rect l="l" t="t" r="r" b="b"/>
            <a:pathLst>
              <a:path w="45854" h="129055" extrusionOk="0">
                <a:moveTo>
                  <a:pt x="0" y="128847"/>
                </a:moveTo>
                <a:cubicBezTo>
                  <a:pt x="6148" y="126743"/>
                  <a:pt x="30518" y="135470"/>
                  <a:pt x="36888" y="116220"/>
                </a:cubicBezTo>
                <a:cubicBezTo>
                  <a:pt x="43258" y="96971"/>
                  <a:pt x="36728" y="32720"/>
                  <a:pt x="38222" y="13350"/>
                </a:cubicBezTo>
                <a:cubicBezTo>
                  <a:pt x="39716" y="-6020"/>
                  <a:pt x="44582" y="2225"/>
                  <a:pt x="45854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81" name="Google Shape;81;p14"/>
          <p:cNvCxnSpPr/>
          <p:nvPr/>
        </p:nvCxnSpPr>
        <p:spPr>
          <a:xfrm>
            <a:off x="5902225" y="1431800"/>
            <a:ext cx="99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2" name="Google Shape;82;p14"/>
          <p:cNvSpPr txBox="1"/>
          <p:nvPr/>
        </p:nvSpPr>
        <p:spPr>
          <a:xfrm>
            <a:off x="6429375" y="142875"/>
            <a:ext cx="2019300" cy="2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lj_trace.c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3" name="Google Shape;83;p14"/>
          <p:cNvCxnSpPr/>
          <p:nvPr/>
        </p:nvCxnSpPr>
        <p:spPr>
          <a:xfrm>
            <a:off x="5714325" y="58850"/>
            <a:ext cx="340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14"/>
          <p:cNvCxnSpPr/>
          <p:nvPr/>
        </p:nvCxnSpPr>
        <p:spPr>
          <a:xfrm>
            <a:off x="3057525" y="5107100"/>
            <a:ext cx="6063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4"/>
          <p:cNvCxnSpPr/>
          <p:nvPr/>
        </p:nvCxnSpPr>
        <p:spPr>
          <a:xfrm rot="10800000">
            <a:off x="3062275" y="2747350"/>
            <a:ext cx="0" cy="236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14"/>
          <p:cNvCxnSpPr/>
          <p:nvPr/>
        </p:nvCxnSpPr>
        <p:spPr>
          <a:xfrm>
            <a:off x="3058725" y="2752575"/>
            <a:ext cx="2659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" name="Google Shape;87;p14"/>
          <p:cNvCxnSpPr/>
          <p:nvPr/>
        </p:nvCxnSpPr>
        <p:spPr>
          <a:xfrm rot="10800000">
            <a:off x="9115425" y="53600"/>
            <a:ext cx="0" cy="505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4"/>
          <p:cNvCxnSpPr/>
          <p:nvPr/>
        </p:nvCxnSpPr>
        <p:spPr>
          <a:xfrm rot="10800000">
            <a:off x="5714325" y="53600"/>
            <a:ext cx="0" cy="270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p15"/>
          <p:cNvGraphicFramePr/>
          <p:nvPr/>
        </p:nvGraphicFramePr>
        <p:xfrm>
          <a:off x="6396200" y="302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{53235727-124F-4F86-9AC8-AC2F78520D73}</a:tableStyleId>
              </a:tblPr>
              <a:tblGrid>
                <a:gridCol w="259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9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lj_record.c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p15"/>
          <p:cNvGraphicFramePr/>
          <p:nvPr/>
        </p:nvGraphicFramePr>
        <p:xfrm>
          <a:off x="2920675" y="177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{53235727-124F-4F86-9AC8-AC2F78520D73}</a:tableStyleId>
              </a:tblPr>
              <a:tblGrid>
                <a:gridCol w="319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22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lj_trace.c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" name="Google Shape;95;p15"/>
          <p:cNvGraphicFramePr/>
          <p:nvPr/>
        </p:nvGraphicFramePr>
        <p:xfrm>
          <a:off x="42875" y="4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{53235727-124F-4F86-9AC8-AC2F78520D73}</a:tableStyleId>
              </a:tblPr>
              <a:tblGrid>
                <a:gridCol w="9048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76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800" b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LOOP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p15"/>
          <p:cNvGraphicFramePr/>
          <p:nvPr/>
        </p:nvGraphicFramePr>
        <p:xfrm>
          <a:off x="101550" y="61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{53235727-124F-4F86-9AC8-AC2F78520D73}</a:tableStyleId>
              </a:tblPr>
              <a:tblGrid>
                <a:gridCol w="259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2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b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lj_dispatch.c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" name="Google Shape;97;p15"/>
          <p:cNvGraphicFramePr/>
          <p:nvPr/>
        </p:nvGraphicFramePr>
        <p:xfrm>
          <a:off x="151413" y="108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{53235727-124F-4F86-9AC8-AC2F78520D73}</a:tableStyleId>
              </a:tblPr>
              <a:tblGrid>
                <a:gridCol w="249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26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/* Instruction dispatch. Used by instr/line/return hooks or when recording. */</a:t>
                      </a:r>
                      <a:endParaRPr sz="1200"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 </a:t>
                      </a:r>
                      <a:r>
                        <a:rPr lang="en-GB" sz="12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lj_dispatch_ins</a:t>
                      </a: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(){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...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lj_trace_ins()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...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" name="Google Shape;98;p15"/>
          <p:cNvGraphicFramePr/>
          <p:nvPr/>
        </p:nvGraphicFramePr>
        <p:xfrm>
          <a:off x="2965625" y="55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{53235727-124F-4F86-9AC8-AC2F78520D73}</a:tableStyleId>
              </a:tblPr>
              <a:tblGrid>
                <a:gridCol w="310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/* A bytecode instruction is about to be executed. Record it. */</a:t>
                      </a:r>
                      <a:endParaRPr sz="1200"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 </a:t>
                      </a:r>
                      <a:r>
                        <a:rPr lang="en-GB" sz="12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lj_trace_ins</a:t>
                      </a: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(){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...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lj_vm_cpcall(trace_state)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...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Google Shape;99;p15"/>
          <p:cNvGraphicFramePr/>
          <p:nvPr/>
        </p:nvGraphicFramePr>
        <p:xfrm>
          <a:off x="2965650" y="234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{53235727-124F-4F86-9AC8-AC2F78520D73}</a:tableStyleId>
              </a:tblPr>
              <a:tblGrid>
                <a:gridCol w="310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72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/* Trace compiler state machine.*/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 </a:t>
                      </a:r>
                      <a:r>
                        <a:rPr lang="en-GB" sz="12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trace_state</a:t>
                      </a: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(){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...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switch (state) {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...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case LJ_TRACE_RECORD: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setvmstate(RECORD)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lj_vmevent_send_(RECORD, ...)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lj_record_ins()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break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...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0" name="Google Shape;100;p15"/>
          <p:cNvGraphicFramePr/>
          <p:nvPr/>
        </p:nvGraphicFramePr>
        <p:xfrm>
          <a:off x="6458863" y="714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{53235727-124F-4F86-9AC8-AC2F78520D73}</a:tableStyleId>
              </a:tblPr>
              <a:tblGrid>
                <a:gridCol w="249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05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/* Record the next bytecode instruction (before it's executed). */</a:t>
                      </a:r>
                      <a:endParaRPr sz="1200"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 </a:t>
                      </a:r>
                      <a:r>
                        <a:rPr lang="en-GB" sz="1200" b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lj_record_ins</a:t>
                      </a: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(){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...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switch (opcode) {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case BC_ins1: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rec </a:t>
                      </a:r>
                      <a:r>
                        <a:rPr lang="en-GB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BC_ins1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emit corresponding IR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break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case BC_ins2: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r>
                        <a:rPr lang="en-GB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rec BC_ins2 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emit corresponding IR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break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...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case BC_insN: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r>
                        <a:rPr lang="en-GB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rec BC_insN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emit corresponding IR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break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...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1" name="Google Shape;101;p15"/>
          <p:cNvCxnSpPr/>
          <p:nvPr/>
        </p:nvCxnSpPr>
        <p:spPr>
          <a:xfrm rot="10800000" flipH="1">
            <a:off x="4691563" y="4157625"/>
            <a:ext cx="16359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2" name="Google Shape;102;p15"/>
          <p:cNvCxnSpPr/>
          <p:nvPr/>
        </p:nvCxnSpPr>
        <p:spPr>
          <a:xfrm>
            <a:off x="4544375" y="1841500"/>
            <a:ext cx="3600" cy="48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" name="Google Shape;103;p15"/>
          <p:cNvCxnSpPr/>
          <p:nvPr/>
        </p:nvCxnSpPr>
        <p:spPr>
          <a:xfrm rot="10800000" flipH="1">
            <a:off x="1597825" y="1674125"/>
            <a:ext cx="1285800" cy="7095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" name="Google Shape;108;p16"/>
          <p:cNvGraphicFramePr/>
          <p:nvPr/>
        </p:nvGraphicFramePr>
        <p:xfrm>
          <a:off x="5866813" y="2440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{53235727-124F-4F86-9AC8-AC2F78520D73}</a:tableStyleId>
              </a:tblPr>
              <a:tblGrid>
                <a:gridCol w="283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80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lj_emit_ARCH.h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9" name="Google Shape;109;p16"/>
          <p:cNvGraphicFramePr/>
          <p:nvPr/>
        </p:nvGraphicFramePr>
        <p:xfrm>
          <a:off x="5682438" y="122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{53235727-124F-4F86-9AC8-AC2F78520D73}</a:tableStyleId>
              </a:tblPr>
              <a:tblGrid>
                <a:gridCol w="319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19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lj_asm_ARCH.h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0" name="Google Shape;110;p16"/>
          <p:cNvSpPr txBox="1"/>
          <p:nvPr/>
        </p:nvSpPr>
        <p:spPr>
          <a:xfrm>
            <a:off x="860188" y="290450"/>
            <a:ext cx="906900" cy="7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11" name="Google Shape;111;p16"/>
          <p:cNvGraphicFramePr/>
          <p:nvPr/>
        </p:nvGraphicFramePr>
        <p:xfrm>
          <a:off x="456963" y="54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{53235727-124F-4F86-9AC8-AC2F78520D73}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16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/* Assemble trace */</a:t>
                      </a:r>
                      <a:endParaRPr sz="1200"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 </a:t>
                      </a:r>
                      <a:r>
                        <a:rPr lang="en-GB" sz="12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lj_asm_trace</a:t>
                      </a: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(){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for each IR ins: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asm_ir()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2" name="Google Shape;112;p16"/>
          <p:cNvGraphicFramePr/>
          <p:nvPr/>
        </p:nvGraphicFramePr>
        <p:xfrm>
          <a:off x="2823513" y="546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{53235727-124F-4F86-9AC8-AC2F78520D73}</a:tableStyleId>
              </a:tblPr>
              <a:tblGrid>
                <a:gridCol w="245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8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/* Assemble a single ins */</a:t>
                      </a:r>
                      <a:endParaRPr sz="1200"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 </a:t>
                      </a:r>
                      <a:r>
                        <a:rPr lang="en-GB" sz="12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asm_ir</a:t>
                      </a: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(){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switch(IR_opcode){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case IR_ins1: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asm_ins1()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case IR_ins2: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asm_ins2()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...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case IR_insN: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asm_insN()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3" name="Google Shape;113;p16"/>
          <p:cNvGraphicFramePr/>
          <p:nvPr/>
        </p:nvGraphicFramePr>
        <p:xfrm>
          <a:off x="5866813" y="54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{53235727-124F-4F86-9AC8-AC2F78520D73}</a:tableStyleId>
              </a:tblPr>
              <a:tblGrid>
                <a:gridCol w="283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72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/* Architecture specific ins */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 </a:t>
                      </a:r>
                      <a:r>
                        <a:rPr lang="en-GB" sz="12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asm_ins1</a:t>
                      </a: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(){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emit_mcode_ins1()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...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emit_mcode_insM()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4" name="Google Shape;114;p16"/>
          <p:cNvGraphicFramePr/>
          <p:nvPr/>
        </p:nvGraphicFramePr>
        <p:xfrm>
          <a:off x="6056138" y="286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{53235727-124F-4F86-9AC8-AC2F78520D73}</a:tableStyleId>
              </a:tblPr>
              <a:tblGrid>
                <a:gridCol w="245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05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/* Architecture specific */</a:t>
                      </a:r>
                      <a:endParaRPr sz="1200"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/* ins emitter */</a:t>
                      </a:r>
                      <a:endParaRPr sz="1200"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 </a:t>
                      </a:r>
                      <a:r>
                        <a:rPr lang="en-GB" sz="1200" b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emit_mcode_ins1</a:t>
                      </a: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(){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...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 </a:t>
                      </a:r>
                      <a:r>
                        <a:rPr lang="en-GB" sz="1200" b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emit_mcode_insM</a:t>
                      </a:r>
                      <a:r>
                        <a:rPr lang="en-GB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(){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...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5" name="Google Shape;115;p16"/>
          <p:cNvCxnSpPr/>
          <p:nvPr/>
        </p:nvCxnSpPr>
        <p:spPr>
          <a:xfrm rot="10800000" flipH="1">
            <a:off x="1608163" y="1108550"/>
            <a:ext cx="1196700" cy="5610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6" name="Google Shape;116;p16"/>
          <p:cNvCxnSpPr/>
          <p:nvPr/>
        </p:nvCxnSpPr>
        <p:spPr>
          <a:xfrm rot="10800000" flipH="1">
            <a:off x="4095438" y="1093200"/>
            <a:ext cx="1736400" cy="9312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7" name="Google Shape;117;p16"/>
          <p:cNvCxnSpPr/>
          <p:nvPr/>
        </p:nvCxnSpPr>
        <p:spPr>
          <a:xfrm>
            <a:off x="7282275" y="1811725"/>
            <a:ext cx="0" cy="56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118" name="Google Shape;118;p16"/>
          <p:cNvGraphicFramePr/>
          <p:nvPr/>
        </p:nvGraphicFramePr>
        <p:xfrm>
          <a:off x="262213" y="12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{53235727-124F-4F86-9AC8-AC2F78520D73}</a:tableStyleId>
              </a:tblPr>
              <a:tblGrid>
                <a:gridCol w="519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99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b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lj_asm.c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" name="Google Shape;123;p17"/>
          <p:cNvGraphicFramePr/>
          <p:nvPr/>
        </p:nvGraphicFramePr>
        <p:xfrm>
          <a:off x="1745163" y="19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{53235727-124F-4F86-9AC8-AC2F78520D73}</a:tableStyleId>
              </a:tblPr>
              <a:tblGrid>
                <a:gridCol w="565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03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lj_</a:t>
                      </a:r>
                      <a:r>
                        <a:rPr lang="en-GB" sz="12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trace</a:t>
                      </a:r>
                      <a:r>
                        <a:rPr lang="en-GB" sz="1200" b="1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.c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4" name="Google Shape;124;p17"/>
          <p:cNvSpPr txBox="1"/>
          <p:nvPr/>
        </p:nvSpPr>
        <p:spPr>
          <a:xfrm>
            <a:off x="3321438" y="553713"/>
            <a:ext cx="906900" cy="7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25" name="Google Shape;125;p17"/>
          <p:cNvGraphicFramePr/>
          <p:nvPr/>
        </p:nvGraphicFramePr>
        <p:xfrm>
          <a:off x="2135863" y="35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{53235727-124F-4F86-9AC8-AC2F78520D73}</a:tableStyleId>
              </a:tblPr>
              <a:tblGrid>
                <a:gridCol w="488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75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/* Stop tracing */</a:t>
                      </a:r>
                      <a:endParaRPr sz="1200"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 </a:t>
                      </a:r>
                      <a:r>
                        <a:rPr lang="en-GB" sz="12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trace_stop</a:t>
                      </a: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(){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op = bc_opcode(trace_start_ins)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-GB" sz="1200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/* patch bytecode */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switch(op){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case BC_ins1: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patch bytecode with BC_Jins1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case BC_ins2:</a:t>
                      </a:r>
                      <a:endParaRPr sz="1200">
                        <a:solidFill>
                          <a:srgbClr val="0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patch bytecode with BC_Jins1</a:t>
                      </a:r>
                      <a:endParaRPr sz="1200">
                        <a:solidFill>
                          <a:srgbClr val="0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0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case BC_insN:</a:t>
                      </a:r>
                      <a:endParaRPr sz="1200">
                        <a:solidFill>
                          <a:srgbClr val="0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patch bytecode with BC_Jins1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-GB" sz="1200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/* Commit new mcode only after all patching is done */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lj_mcode_commit()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/* Save current trace */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lj_trace_save()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" name="Google Shape;130;p18"/>
          <p:cNvGraphicFramePr/>
          <p:nvPr/>
        </p:nvGraphicFramePr>
        <p:xfrm>
          <a:off x="750150" y="282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{53235727-124F-4F86-9AC8-AC2F78520D73}</a:tableStyleId>
              </a:tblPr>
              <a:tblGrid>
                <a:gridCol w="256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77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lj_err</a:t>
                      </a:r>
                      <a:r>
                        <a:rPr lang="en-GB" sz="1200" b="1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.c</a:t>
                      </a:r>
                      <a:endParaRPr sz="1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1" name="Google Shape;131;p18"/>
          <p:cNvGraphicFramePr/>
          <p:nvPr/>
        </p:nvGraphicFramePr>
        <p:xfrm>
          <a:off x="750163" y="205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{53235727-124F-4F86-9AC8-AC2F78520D73}</a:tableStyleId>
              </a:tblPr>
              <a:tblGrid>
                <a:gridCol w="713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41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lj_</a:t>
                      </a:r>
                      <a:r>
                        <a:rPr lang="en-GB" sz="12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trace</a:t>
                      </a:r>
                      <a:r>
                        <a:rPr lang="en-GB" sz="1200" b="1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.c</a:t>
                      </a:r>
                      <a:endParaRPr sz="1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" name="Google Shape;132;p18"/>
          <p:cNvGraphicFramePr/>
          <p:nvPr/>
        </p:nvGraphicFramePr>
        <p:xfrm>
          <a:off x="3701125" y="282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{53235727-124F-4F86-9AC8-AC2F78520D73}</a:tableStyleId>
              </a:tblPr>
              <a:tblGrid>
                <a:gridCol w="418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77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lj_</a:t>
                      </a:r>
                      <a:r>
                        <a:rPr lang="en-GB" sz="12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trace</a:t>
                      </a:r>
                      <a:r>
                        <a:rPr lang="en-GB" sz="1200" b="1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.h</a:t>
                      </a:r>
                      <a:endParaRPr sz="1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3" name="Google Shape;133;p18"/>
          <p:cNvSpPr txBox="1"/>
          <p:nvPr/>
        </p:nvSpPr>
        <p:spPr>
          <a:xfrm>
            <a:off x="1413450" y="439425"/>
            <a:ext cx="906900" cy="7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34" name="Google Shape;134;p18"/>
          <p:cNvGraphicFramePr/>
          <p:nvPr/>
        </p:nvGraphicFramePr>
        <p:xfrm>
          <a:off x="916700" y="64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{53235727-124F-4F86-9AC8-AC2F78520D73}</a:tableStyleId>
              </a:tblPr>
              <a:tblGrid>
                <a:gridCol w="2235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89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/* Synchronous abort</a:t>
                      </a:r>
                      <a:endParaRPr sz="1200"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with error message. */</a:t>
                      </a:r>
                      <a:endParaRPr sz="1200"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 </a:t>
                      </a:r>
                      <a:r>
                        <a:rPr lang="en-GB" sz="12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lj_trace_err</a:t>
                      </a: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{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lj_err_throw()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5" name="Google Shape;135;p18"/>
          <p:cNvGraphicFramePr/>
          <p:nvPr/>
        </p:nvGraphicFramePr>
        <p:xfrm>
          <a:off x="3941750" y="324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{53235727-124F-4F86-9AC8-AC2F78520D73}</a:tableStyleId>
              </a:tblPr>
              <a:tblGrid>
                <a:gridCol w="376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6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/* Signal asynchronous abort. */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 </a:t>
                      </a:r>
                      <a:r>
                        <a:rPr lang="en-GB" sz="12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lj_trace_abort</a:t>
                      </a: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(g) {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trace_compiler_state &amp;= ~LJ_TRACE_ACTIVE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6" name="Google Shape;136;p18"/>
          <p:cNvGraphicFramePr/>
          <p:nvPr/>
        </p:nvGraphicFramePr>
        <p:xfrm>
          <a:off x="1058413" y="3237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{53235727-124F-4F86-9AC8-AC2F78520D73}</a:tableStyleId>
              </a:tblPr>
              <a:tblGrid>
                <a:gridCol w="195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/* Throw error. */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 </a:t>
                      </a:r>
                      <a:r>
                        <a:rPr lang="en-GB" sz="12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lj_err_throw</a:t>
                      </a: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(){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lj_trace_abort()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7" name="Google Shape;137;p18"/>
          <p:cNvCxnSpPr/>
          <p:nvPr/>
        </p:nvCxnSpPr>
        <p:spPr>
          <a:xfrm rot="10800000" flipH="1">
            <a:off x="2693875" y="3798900"/>
            <a:ext cx="1195200" cy="3510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8" name="Google Shape;138;p18"/>
          <p:cNvCxnSpPr/>
          <p:nvPr/>
        </p:nvCxnSpPr>
        <p:spPr>
          <a:xfrm>
            <a:off x="2034575" y="1845275"/>
            <a:ext cx="0" cy="912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139" name="Google Shape;139;p18"/>
          <p:cNvGraphicFramePr/>
          <p:nvPr/>
        </p:nvGraphicFramePr>
        <p:xfrm>
          <a:off x="3701125" y="64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{53235727-124F-4F86-9AC8-AC2F78520D73}</a:tableStyleId>
              </a:tblPr>
              <a:tblGrid>
                <a:gridCol w="398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/* A bytecode instruction is about to be executed. Record it. */</a:t>
                      </a:r>
                      <a:endParaRPr sz="1200"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 </a:t>
                      </a:r>
                      <a:r>
                        <a:rPr lang="en-GB" sz="12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lj_trace_ins</a:t>
                      </a: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(){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...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while(lj_vm_cpcall(trace_state) !=0 )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state = LJ_TRACE_ERR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" name="Google Shape;144;p19"/>
          <p:cNvGraphicFramePr/>
          <p:nvPr/>
        </p:nvGraphicFramePr>
        <p:xfrm>
          <a:off x="162038" y="47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{53235727-124F-4F86-9AC8-AC2F78520D73}</a:tableStyleId>
              </a:tblPr>
              <a:tblGrid>
                <a:gridCol w="892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55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lj_</a:t>
                      </a:r>
                      <a:r>
                        <a:rPr lang="en-GB" sz="12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trace</a:t>
                      </a:r>
                      <a:r>
                        <a:rPr lang="en-GB" sz="1200" b="1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.c</a:t>
                      </a:r>
                      <a:endParaRPr sz="1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5" name="Google Shape;145;p19"/>
          <p:cNvSpPr txBox="1"/>
          <p:nvPr/>
        </p:nvSpPr>
        <p:spPr>
          <a:xfrm>
            <a:off x="1413450" y="401475"/>
            <a:ext cx="906900" cy="7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46" name="Google Shape;146;p19"/>
          <p:cNvGraphicFramePr/>
          <p:nvPr/>
        </p:nvGraphicFramePr>
        <p:xfrm>
          <a:off x="338050" y="49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{53235727-124F-4F86-9AC8-AC2F78520D73}</a:tableStyleId>
              </a:tblPr>
              <a:tblGrid>
                <a:gridCol w="3355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/* Trace compiler state machine */</a:t>
                      </a:r>
                      <a:endParaRPr sz="1200"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 </a:t>
                      </a:r>
                      <a:r>
                        <a:rPr lang="en-GB" sz="1200" b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trace_state</a:t>
                      </a:r>
                      <a:r>
                        <a:rPr lang="en-GB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{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switch(state){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...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default: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200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/* Trace aborted asynchronously*/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set_err(LJ_TRERR_RECERR)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200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/* fallthrough */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	 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case LJ_TRACE_ERR: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if (trace_abort(J)) {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	goto retry;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}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setvmstate(INTERP)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state = LJ_TRACE_IDLE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lj_dispatch_update()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return NULL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...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7" name="Google Shape;147;p19"/>
          <p:cNvGraphicFramePr/>
          <p:nvPr/>
        </p:nvGraphicFramePr>
        <p:xfrm>
          <a:off x="4010850" y="492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{53235727-124F-4F86-9AC8-AC2F78520D73}</a:tableStyleId>
              </a:tblPr>
              <a:tblGrid>
                <a:gridCol w="497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6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/* Signal asynchronous abort */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 </a:t>
                      </a:r>
                      <a:r>
                        <a:rPr lang="en-GB" sz="12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trace_abort</a:t>
                      </a: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(g) {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...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lj_mcode_abort()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...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if (e == LJ_TRERR_MCODELM) {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state = LJ_TRACE_ASM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return 1; </a:t>
                      </a:r>
                      <a:r>
                        <a:rPr lang="en-GB" sz="1200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/* Retry ASM with new MCode area. */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/* Penalize or blacklist starting bytecode instruction */</a:t>
                      </a: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if (parent_trace &amp;&amp; !bc_isret(startins) ) {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if (exitno == 0) {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if (e == LJ_TRERR_RETRY)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hotcount_set(startpc+1, 1) </a:t>
                      </a:r>
                      <a:r>
                        <a:rPr lang="en-GB" sz="1200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/* Immediate retry. */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else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	   penalty_pc(startpc, error)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 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else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/* Self-link is blacklisted. */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...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return 0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8" name="Google Shape;148;p19"/>
          <p:cNvCxnSpPr/>
          <p:nvPr/>
        </p:nvCxnSpPr>
        <p:spPr>
          <a:xfrm rot="10800000" flipH="1">
            <a:off x="2665425" y="2385675"/>
            <a:ext cx="1290000" cy="8541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/>
        </p:nvSpPr>
        <p:spPr>
          <a:xfrm>
            <a:off x="814825" y="586913"/>
            <a:ext cx="906900" cy="7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54" name="Google Shape;154;p20"/>
          <p:cNvGraphicFramePr/>
          <p:nvPr/>
        </p:nvGraphicFramePr>
        <p:xfrm>
          <a:off x="0" y="432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{53235727-124F-4F86-9AC8-AC2F78520D73}</a:tableStyleId>
              </a:tblPr>
              <a:tblGrid>
                <a:gridCol w="332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39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/* Abort tracing */</a:t>
                      </a:r>
                      <a:endParaRPr sz="1200"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 </a:t>
                      </a:r>
                      <a:r>
                        <a:rPr lang="en-GB" sz="12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trace_abort</a:t>
                      </a: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(){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lj_mcode_abort()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if(trace is root &amp;&amp; start_ins!=RET)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penalty_pc()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5" name="Google Shape;155;p20"/>
          <p:cNvGraphicFramePr/>
          <p:nvPr/>
        </p:nvGraphicFramePr>
        <p:xfrm>
          <a:off x="3868600" y="185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{53235727-124F-4F86-9AC8-AC2F78520D73}</a:tableStyleId>
              </a:tblPr>
              <a:tblGrid>
                <a:gridCol w="527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02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/* Penalize a bytecode instruction */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 </a:t>
                      </a:r>
                      <a:r>
                        <a:rPr lang="en-GB" sz="12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penalty_pc</a:t>
                      </a: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(jit_State *J, BCIns *pc, TraceError e) {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val = PENALTY_MIN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for (i=0; i&lt;PENALTY_SLOTS; i++){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200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/* Cache slot found? */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if (J-&gt;penalty[i].pc == pc) {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r>
                        <a:rPr lang="en-GB" sz="1200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/* First try to bump its hotcount several times */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val = (</a:t>
                      </a:r>
                      <a:r>
                        <a:rPr lang="en-GB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J-&gt;</a:t>
                      </a: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penalty[i].val * 2) 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+ LJ_PRNG_BITS(PENALTY_RNDBITS)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if (val &gt; PENALTY_MAX) {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blacklist_pc(pc) 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GB" sz="1200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/* Blacklist it, if that didn't help */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return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}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goto setpenalty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-GB" sz="1200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/* Assign a new penalty cache slot */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i = </a:t>
                      </a:r>
                      <a:r>
                        <a:rPr lang="en-GB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J-&gt;</a:t>
                      </a: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penaltyslot;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-GB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J-&gt;</a:t>
                      </a: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penaltyslot = (</a:t>
                      </a:r>
                      <a:r>
                        <a:rPr lang="en-GB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J-&gt;</a:t>
                      </a: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penaltyslot + 1) &amp; (PENALTY_SLOTS-1)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-GB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J-&gt;p</a:t>
                      </a: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enalty[i].pc = pc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setpenalty: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-GB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J-&gt;</a:t>
                      </a: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penalty[i].val = val;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-GB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J-&gt;</a:t>
                      </a: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penalty[i].reason = e;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6" name="Google Shape;156;p20"/>
          <p:cNvCxnSpPr/>
          <p:nvPr/>
        </p:nvCxnSpPr>
        <p:spPr>
          <a:xfrm rot="10800000" flipH="1">
            <a:off x="566000" y="2744725"/>
            <a:ext cx="2600400" cy="14667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157" name="Google Shape;157;p20"/>
          <p:cNvGraphicFramePr/>
          <p:nvPr/>
        </p:nvGraphicFramePr>
        <p:xfrm>
          <a:off x="4897600" y="593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{53235727-124F-4F86-9AC8-AC2F78520D73}</a:tableStyleId>
              </a:tblPr>
              <a:tblGrid>
                <a:gridCol w="349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54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lj_</a:t>
                      </a:r>
                      <a:r>
                        <a:rPr lang="en-GB" sz="12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mcode</a:t>
                      </a:r>
                      <a:r>
                        <a:rPr lang="en-GB" sz="1200" b="1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.c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8" name="Google Shape;158;p20"/>
          <p:cNvGraphicFramePr/>
          <p:nvPr/>
        </p:nvGraphicFramePr>
        <p:xfrm>
          <a:off x="441825" y="5212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{53235727-124F-4F86-9AC8-AC2F78520D73}</a:tableStyleId>
              </a:tblPr>
              <a:tblGrid>
                <a:gridCol w="349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3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lj_</a:t>
                      </a:r>
                      <a:r>
                        <a:rPr lang="en-GB" sz="12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trace</a:t>
                      </a:r>
                      <a:r>
                        <a:rPr lang="en-GB" sz="1200" b="1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.c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1328</Words>
  <Application>Microsoft Office PowerPoint</Application>
  <PresentationFormat>Presentazione su schermo (16:9)</PresentationFormat>
  <Paragraphs>322</Paragraphs>
  <Slides>8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1" baseType="lpstr">
      <vt:lpstr>Arial</vt:lpstr>
      <vt:lpstr>Consolas</vt:lpstr>
      <vt:lpstr>Simple Light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Dario d'Andrea</dc:creator>
  <cp:lastModifiedBy>FABIO D'ANDREA</cp:lastModifiedBy>
  <cp:revision>2</cp:revision>
  <dcterms:modified xsi:type="dcterms:W3CDTF">2019-09-11T09:21:16Z</dcterms:modified>
</cp:coreProperties>
</file>