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gNC6qcd1BAbghCdWfVQnahkpPb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b917a5b83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b917a5b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b917a5b8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b917a5b8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b917a5b8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b917a5b8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b917a5b8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b917a5b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b917a5b83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b917a5b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b917a5b83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b917a5b8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b917a5b8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b917a5b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f24c4a99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f24c4a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f24c4a997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f24c4a9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f24c4a99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f24c4a9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f24c4a99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f24c4a99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f24c4a997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f24c4a9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f24c4a997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f24c4a9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b917a5b8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b917a5b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b917a5b8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b917a5b8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b917a5b83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b917a5b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Transitioning to Post-Quantum Cryptography: Strategies and Tools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2860650" y="3949150"/>
            <a:ext cx="36303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		Team 17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2469750" y="991300"/>
            <a:ext cx="4021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CS458 - Project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917a5b83_0_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Step 1: Assessment</a:t>
            </a:r>
            <a:endParaRPr b="1"/>
          </a:p>
        </p:txBody>
      </p:sp>
      <p:sp>
        <p:nvSpPr>
          <p:cNvPr id="144" name="Google Shape;144;g32b917a5b83_0_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Email Encryption:</a:t>
            </a:r>
            <a:r>
              <a:rPr lang="en-US" sz="3000"/>
              <a:t> Uses deprecated TLS 1.0, vulnerable to downgrade attacks.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File Encryption:</a:t>
            </a:r>
            <a:r>
              <a:rPr lang="en-US" sz="3000"/>
              <a:t> AES-128 needs better key rotation; should transition to AES-256.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User Authentication:</a:t>
            </a:r>
            <a:r>
              <a:rPr lang="en-US" sz="3000"/>
              <a:t> SHA-1 is weak due to collision attacks, risking password security.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VPN Encryption:</a:t>
            </a:r>
            <a:r>
              <a:rPr lang="en-US" sz="3000"/>
              <a:t> Uses outdated DES, which is easily crackable.</a:t>
            </a:r>
            <a:endParaRPr sz="30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917a5b83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2: Prioritization</a:t>
            </a:r>
            <a:endParaRPr b="1"/>
          </a:p>
        </p:txBody>
      </p:sp>
      <p:sp>
        <p:nvSpPr>
          <p:cNvPr id="150" name="Google Shape;150;g32b917a5b83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Key Criteria:</a:t>
            </a:r>
            <a:r>
              <a:rPr lang="en-US" sz="3000"/>
              <a:t> Impact on data security, GDPR compliance, and password protection.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High Priority:</a:t>
            </a:r>
            <a:r>
              <a:rPr lang="en-US" sz="3000"/>
              <a:t> Replace VPN encryption and upgrade password hashing to SHA-256.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Medium Priority:</a:t>
            </a:r>
            <a:r>
              <a:rPr lang="en-US" sz="3000"/>
              <a:t> Upgrade TLS from 1.0 to 1.2 or higher.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Low Priority:</a:t>
            </a:r>
            <a:r>
              <a:rPr lang="en-US" sz="3000"/>
              <a:t> Transition file encryption to AES-256.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b917a5b83_0_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-US"/>
              <a:t>Step 3: Implementation Planning</a:t>
            </a:r>
            <a:endParaRPr b="1"/>
          </a:p>
        </p:txBody>
      </p:sp>
      <p:sp>
        <p:nvSpPr>
          <p:cNvPr id="156" name="Google Shape;156;g32b917a5b83_0_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Replacements: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Upgrade VPN to AES-256,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–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Authentication to SHA-256,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–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TLS to 1.2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–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File encryption to AES-256 with key rotation.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Phase 1: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Secure VPN for remote workers.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Phase 2: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Implement SHA-256 for password hashing.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Phase 3: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Upgrade TLS on email servers.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Phase 4: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Improve file encryption policies.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b917a5b83_0_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4: Testing</a:t>
            </a:r>
            <a:endParaRPr b="1"/>
          </a:p>
        </p:txBody>
      </p:sp>
      <p:sp>
        <p:nvSpPr>
          <p:cNvPr id="162" name="Google Shape;162;g32b917a5b83_0_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Crete python files for the replacements</a:t>
            </a:r>
            <a:endParaRPr sz="3000"/>
          </a:p>
          <a:p>
            <a:pPr indent="-419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lang="en-US" sz="3000"/>
              <a:t>IPsec with AES-256</a:t>
            </a:r>
            <a:endParaRPr sz="3000"/>
          </a:p>
          <a:p>
            <a:pPr indent="-419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lang="en-US" sz="3000"/>
              <a:t>SHA-256 </a:t>
            </a:r>
            <a:endParaRPr sz="3000"/>
          </a:p>
          <a:p>
            <a:pPr indent="-419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lang="en-US" sz="3000"/>
              <a:t>TLS 1.2</a:t>
            </a:r>
            <a:endParaRPr sz="3000"/>
          </a:p>
          <a:p>
            <a:pPr indent="-4191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lphaLcPeriod"/>
            </a:pPr>
            <a:r>
              <a:rPr lang="en-US" sz="3000"/>
              <a:t>AES-256</a:t>
            </a:r>
            <a:endParaRPr sz="3000"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Run to tool to scan vulnerabilities</a:t>
            </a:r>
            <a:endParaRPr sz="3000"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Found none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b917a5b83_0_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5: Deployment</a:t>
            </a:r>
            <a:endParaRPr b="1"/>
          </a:p>
        </p:txBody>
      </p:sp>
      <p:sp>
        <p:nvSpPr>
          <p:cNvPr id="168" name="Google Shape;168;g32b917a5b83_0_6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Phase 1</a:t>
            </a:r>
            <a:r>
              <a:rPr lang="en-US" sz="3000"/>
              <a:t>: Schedule downtime and upgrade VPN to IPsec AES-256.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Phase 2</a:t>
            </a:r>
            <a:r>
              <a:rPr lang="en-US" sz="3000"/>
              <a:t>: Migrate </a:t>
            </a:r>
            <a:r>
              <a:rPr b="1" lang="en-US" sz="3000"/>
              <a:t>SHA-1</a:t>
            </a:r>
            <a:r>
              <a:rPr lang="en-US" sz="3000"/>
              <a:t> to </a:t>
            </a:r>
            <a:r>
              <a:rPr b="1" lang="en-US" sz="3000"/>
              <a:t>SHA-256</a:t>
            </a:r>
            <a:r>
              <a:rPr lang="en-US" sz="3000"/>
              <a:t>, enforce strong password policies.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Phase 3</a:t>
            </a:r>
            <a:r>
              <a:rPr lang="en-US" sz="3000"/>
              <a:t>: Upgrade </a:t>
            </a:r>
            <a:r>
              <a:rPr b="1" lang="en-US" sz="3000"/>
              <a:t>TLS</a:t>
            </a:r>
            <a:r>
              <a:rPr lang="en-US" sz="3000"/>
              <a:t> to 1.2/1.3, test email deliveries.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Phase 4</a:t>
            </a:r>
            <a:r>
              <a:rPr lang="en-US" sz="3000"/>
              <a:t>: Transition files to </a:t>
            </a:r>
            <a:r>
              <a:rPr b="1" lang="en-US" sz="3000"/>
              <a:t>AES-256</a:t>
            </a:r>
            <a:r>
              <a:rPr lang="en-US" sz="3000"/>
              <a:t> with key rotation.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b917a5b83_0_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Step 6: Monitoring</a:t>
            </a:r>
            <a:endParaRPr b="1"/>
          </a:p>
        </p:txBody>
      </p:sp>
      <p:sp>
        <p:nvSpPr>
          <p:cNvPr id="174" name="Google Shape;174;g32b917a5b83_0_6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Continuous Monitoring</a:t>
            </a:r>
            <a:r>
              <a:rPr lang="en-US" sz="3000"/>
              <a:t>: Use automated tools (e.g., Splunk) to track performance and vulnerabilities.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Regular Audits</a:t>
            </a:r>
            <a:r>
              <a:rPr lang="en-US" sz="3000"/>
              <a:t>: Review VPN logs and password strength.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Compliance Checks</a:t>
            </a:r>
            <a:r>
              <a:rPr lang="en-US" sz="3000"/>
              <a:t>: Conduct quarterly reviews for GDPR and other regulations.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b917a5b83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RoadMap</a:t>
            </a:r>
            <a:endParaRPr b="1"/>
          </a:p>
        </p:txBody>
      </p:sp>
      <p:pic>
        <p:nvPicPr>
          <p:cNvPr id="180" name="Google Shape;180;g32b917a5b83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00" y="1417650"/>
            <a:ext cx="7809200" cy="472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f24c4a997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Part 4: Crypto Agility Simulator Development</a:t>
            </a:r>
            <a:endParaRPr b="1"/>
          </a:p>
        </p:txBody>
      </p:sp>
      <p:sp>
        <p:nvSpPr>
          <p:cNvPr id="186" name="Google Shape;186;g32f24c4a997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 Cryptographic Vulnerability Simulator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Analyzes source code for weak cryptographic implementations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Retrieves vulnerabilities from the Crypto Inventory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fix suggestions through an interactive GUI.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f24c4a997_0_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Prerequisites</a:t>
            </a:r>
            <a:endParaRPr/>
          </a:p>
        </p:txBody>
      </p:sp>
      <p:sp>
        <p:nvSpPr>
          <p:cNvPr id="192" name="Google Shape;192;g32f24c4a997_0_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/>
              <a:t>Before using the simulator, ensure that: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The </a:t>
            </a:r>
            <a:r>
              <a:rPr lang="en-US" sz="3000">
                <a:solidFill>
                  <a:srgbClr val="188038"/>
                </a:solidFill>
              </a:rPr>
              <a:t>CryptoInventoryTool</a:t>
            </a:r>
            <a:r>
              <a:rPr lang="en-US" sz="3000"/>
              <a:t> has been executed to scan files and store vulnerabilities in </a:t>
            </a:r>
            <a:r>
              <a:rPr lang="en-US" sz="3000">
                <a:solidFill>
                  <a:srgbClr val="188038"/>
                </a:solidFill>
              </a:rPr>
              <a:t>crypto_inventory.db</a:t>
            </a:r>
            <a:r>
              <a:rPr lang="en-US" sz="3000"/>
              <a:t>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The simulator script is available and correctly configured.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Python and required libraries (</a:t>
            </a:r>
            <a:r>
              <a:rPr lang="en-US" sz="3000">
                <a:solidFill>
                  <a:srgbClr val="188038"/>
                </a:solidFill>
              </a:rPr>
              <a:t>sqlite3</a:t>
            </a:r>
            <a:r>
              <a:rPr lang="en-US" sz="3000"/>
              <a:t>, </a:t>
            </a:r>
            <a:r>
              <a:rPr lang="en-US" sz="3000">
                <a:solidFill>
                  <a:srgbClr val="188038"/>
                </a:solidFill>
              </a:rPr>
              <a:t>tkinter</a:t>
            </a:r>
            <a:r>
              <a:rPr lang="en-US" sz="3000"/>
              <a:t>) are installed.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f24c4a997_0_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Running The Simulator</a:t>
            </a:r>
            <a:endParaRPr/>
          </a:p>
        </p:txBody>
      </p:sp>
      <p:sp>
        <p:nvSpPr>
          <p:cNvPr id="198" name="Google Shape;198;g32f24c4a997_0_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Open a terminal or command prompt.</a:t>
            </a:r>
            <a:endParaRPr sz="3000"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Navigate to the directory containing the simulator script.</a:t>
            </a:r>
            <a:endParaRPr sz="3000"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Run the script using:</a:t>
            </a:r>
            <a:br>
              <a:rPr lang="en-US" sz="3000"/>
            </a:br>
            <a:r>
              <a:rPr lang="en-US" sz="3000"/>
              <a:t>python crypto_simulator.py</a:t>
            </a:r>
            <a:endParaRPr sz="3000"/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AutoNum type="arabicPeriod"/>
            </a:pPr>
            <a:r>
              <a:rPr lang="en-US" sz="3000"/>
              <a:t>The simulator window will launch, displaying a table of vulnerable files.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Introduction</a:t>
            </a:r>
            <a:endParaRPr b="1"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Brief overview of quantum computing's impact on cryptography.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 must adopt quantum-safe solutions to protect data.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f24c4a997_0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Simulator</a:t>
            </a:r>
            <a:endParaRPr/>
          </a:p>
        </p:txBody>
      </p:sp>
      <p:sp>
        <p:nvSpPr>
          <p:cNvPr id="204" name="Google Shape;204;g32f24c4a997_0_22"/>
          <p:cNvSpPr txBox="1"/>
          <p:nvPr>
            <p:ph idx="1" type="body"/>
          </p:nvPr>
        </p:nvSpPr>
        <p:spPr>
          <a:xfrm>
            <a:off x="457200" y="1600200"/>
            <a:ext cx="8229600" cy="4943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Viewing Vulnerabilities: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The main window displays a list of files, cryptographic issues, and their severity levels.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The table provides an overview of all discovered vulnerabilities.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Checking Suggested Fixes: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Double-click any file entry in the list to view recommended manual fixes.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A pop-up window will provide a brief description of what changes are needed.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/>
              <a:t>Interpreting Severity Levels: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High: Immediate action required to prevent security risks.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Medium: Should be addressed soon to enhance security.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Low: Non-critical but recommended for best practices.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f24c4a997_0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Compliance Monitoring</a:t>
            </a:r>
            <a:endParaRPr/>
          </a:p>
        </p:txBody>
      </p:sp>
      <p:sp>
        <p:nvSpPr>
          <p:cNvPr id="210" name="Google Shape;210;g32f24c4a997_0_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The tool categorizes vulnerabilities by severity to help prioritize fixes.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-US" sz="3000"/>
              <a:t>Users can address high-risk issues first to maintain compliance with security best practices.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f24c4a997_0_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Lessons Learned</a:t>
            </a:r>
            <a:endParaRPr/>
          </a:p>
        </p:txBody>
      </p:sp>
      <p:sp>
        <p:nvSpPr>
          <p:cNvPr id="216" name="Google Shape;216;g32f24c4a997_0_27"/>
          <p:cNvSpPr txBox="1"/>
          <p:nvPr>
            <p:ph idx="1" type="body"/>
          </p:nvPr>
        </p:nvSpPr>
        <p:spPr>
          <a:xfrm>
            <a:off x="457200" y="1600200"/>
            <a:ext cx="8229600" cy="483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Plan Early</a:t>
            </a:r>
            <a:r>
              <a:rPr lang="en-US" sz="3000"/>
              <a:t>: Delaying PQC adoption increases risks.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HNDL Risk</a:t>
            </a:r>
            <a:r>
              <a:rPr lang="en-US" sz="3000"/>
              <a:t>: Encrypted data today may be decrypted later.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Test Before Deployment</a:t>
            </a:r>
            <a:r>
              <a:rPr lang="en-US" sz="3000"/>
              <a:t>: Ensure cryptographic changes are secure.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Continuous Security</a:t>
            </a:r>
            <a:r>
              <a:rPr lang="en-US" sz="3000"/>
              <a:t>: Regular monitoring and updates are essential.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b="1" lang="en-US" sz="3000"/>
              <a:t>Interoperability</a:t>
            </a:r>
            <a:r>
              <a:rPr lang="en-US" sz="3000"/>
              <a:t>: New encryption must integrate smoothly with existing systems.</a:t>
            </a:r>
            <a:endParaRPr sz="3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22" name="Google Shape;22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computing poses a threat to current cryptography.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 must plan for a transition to post-quantum cryptography.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from NIST and the European Commission help ensure readiness.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monitoring and compliance are key to long-term security.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Flexible systems enable smooth migrations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Parts</a:t>
            </a:r>
            <a:endParaRPr b="1"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Chapter 1: Introduction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Chapter 2: Cryptography Inventory tool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Chapter 3: Crypto agility and migration planning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Chapter 4: Crypto-Agility simulator tool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•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Chapter 5: Conclusions</a:t>
            </a:r>
            <a:endParaRPr sz="3000" strike="sng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b917a5b83_0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Chapter 1: Introduction</a:t>
            </a:r>
            <a:endParaRPr b="1"/>
          </a:p>
        </p:txBody>
      </p:sp>
      <p:sp>
        <p:nvSpPr>
          <p:cNvPr id="104" name="Google Shape;104;g32b917a5b83_0_11"/>
          <p:cNvSpPr txBox="1"/>
          <p:nvPr>
            <p:ph idx="1" type="body"/>
          </p:nvPr>
        </p:nvSpPr>
        <p:spPr>
          <a:xfrm>
            <a:off x="178275" y="1237375"/>
            <a:ext cx="8871300" cy="54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Important Points</a:t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Quantum computing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threatens current cryptography, requiring a shift to quantum-safe algorithms.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Key strategies include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HNDL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Cryptographic Agility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PQC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.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Organizations must ensure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ntero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perability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, follow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compliance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, and adopt a </a:t>
            </a: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technology roadmap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. 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b="1" lang="en-US" sz="2500">
                <a:latin typeface="Arial"/>
                <a:ea typeface="Arial"/>
                <a:cs typeface="Arial"/>
                <a:sym typeface="Arial"/>
              </a:rPr>
              <a:t>NIST, EU guidelines, and the PQC Migration Handbook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provide steps for a smooth transition.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b917a5b83_0_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Concepts Explained</a:t>
            </a:r>
            <a:endParaRPr b="1"/>
          </a:p>
        </p:txBody>
      </p:sp>
      <p:sp>
        <p:nvSpPr>
          <p:cNvPr id="110" name="Google Shape;110;g32b917a5b83_0_19"/>
          <p:cNvSpPr txBox="1"/>
          <p:nvPr>
            <p:ph idx="1" type="body"/>
          </p:nvPr>
        </p:nvSpPr>
        <p:spPr>
          <a:xfrm>
            <a:off x="457200" y="1216400"/>
            <a:ext cx="8229600" cy="545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36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Quantum Computing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Advanced computing that can break current encryption.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HNDL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Storing encrypted data now for future decryption with quantum power.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Cryptographic Agility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Ability to switch encryption algorithms easily.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PQC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Encryption resistant to quantum attacks.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Interoperability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Systems working together without compatibility issues.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Compliance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Adhering to security laws and industry standards.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Roadmap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Plan for adopting and integrating new encryption methods.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NIST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U.S. guidelines for transitioning to quantum-safe cryptography.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EU Guidelines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Europe’s strategy for PQC adoption and risk management.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PQC Migration Handbook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Practical steps for implementing quantum-safe encryption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300"/>
              <a:t>Part 2</a:t>
            </a:r>
            <a:endParaRPr b="1"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300">
                <a:solidFill>
                  <a:schemeClr val="dk1"/>
                </a:solidFill>
              </a:rPr>
              <a:t>Cryptographic Asset Inventory Tool</a:t>
            </a:r>
            <a:endParaRPr b="1" sz="4300"/>
          </a:p>
        </p:txBody>
      </p:sp>
      <p:sp>
        <p:nvSpPr>
          <p:cNvPr id="116" name="Google Shape;116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 Identify and manage cryptographic vulnerabilities.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Scans source code folders.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Detects weak cryptographic primitives.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assessment with severity ranking.</a:t>
            </a:r>
            <a:endParaRPr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storage and reporting.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Tool Usage</a:t>
            </a:r>
            <a:endParaRPr b="1"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417650"/>
            <a:ext cx="8229600" cy="52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64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Scanning a Folder: 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US" sz="3000"/>
              <a:t>Browse to select a folder and start scanning.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the Tool: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and run CryptoInventoryTool.py.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Results: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file paths, issues, and severity.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Printing Statistics: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of files scanned and vulnerabilities detected.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Clearing Findings: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–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 results for new scans.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32b917a5b83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75" y="308100"/>
            <a:ext cx="7914700" cy="624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2b917a5b83_0_25"/>
          <p:cNvSpPr/>
          <p:nvPr/>
        </p:nvSpPr>
        <p:spPr>
          <a:xfrm>
            <a:off x="6648275" y="723550"/>
            <a:ext cx="954300" cy="55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2b917a5b83_0_25"/>
          <p:cNvSpPr/>
          <p:nvPr/>
        </p:nvSpPr>
        <p:spPr>
          <a:xfrm>
            <a:off x="7723450" y="723550"/>
            <a:ext cx="833400" cy="55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2b917a5b83_0_25"/>
          <p:cNvSpPr/>
          <p:nvPr/>
        </p:nvSpPr>
        <p:spPr>
          <a:xfrm>
            <a:off x="2432825" y="2622250"/>
            <a:ext cx="3786300" cy="2505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2b917a5b83_0_25"/>
          <p:cNvSpPr/>
          <p:nvPr/>
        </p:nvSpPr>
        <p:spPr>
          <a:xfrm>
            <a:off x="404775" y="5994000"/>
            <a:ext cx="1598100" cy="55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2b917a5b83_0_25"/>
          <p:cNvSpPr/>
          <p:nvPr/>
        </p:nvSpPr>
        <p:spPr>
          <a:xfrm>
            <a:off x="3526925" y="5936675"/>
            <a:ext cx="1598100" cy="55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2b917a5b83_0_25"/>
          <p:cNvSpPr/>
          <p:nvPr/>
        </p:nvSpPr>
        <p:spPr>
          <a:xfrm>
            <a:off x="6326375" y="5936675"/>
            <a:ext cx="1598100" cy="555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310375" y="22145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Part 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dk1"/>
                </a:solidFill>
              </a:rPr>
              <a:t>Case Study: TechServe Ltd.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