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1"/>
  </p:notesMasterIdLst>
  <p:sldIdLst>
    <p:sldId id="256" r:id="rId2"/>
    <p:sldId id="287" r:id="rId3"/>
    <p:sldId id="290" r:id="rId4"/>
    <p:sldId id="288" r:id="rId5"/>
    <p:sldId id="289" r:id="rId6"/>
    <p:sldId id="291" r:id="rId7"/>
    <p:sldId id="293" r:id="rId8"/>
    <p:sldId id="294" r:id="rId9"/>
    <p:sldId id="295" r:id="rId10"/>
    <p:sldId id="296" r:id="rId11"/>
    <p:sldId id="297" r:id="rId12"/>
    <p:sldId id="298" r:id="rId13"/>
    <p:sldId id="299" r:id="rId14"/>
    <p:sldId id="300" r:id="rId15"/>
    <p:sldId id="332" r:id="rId16"/>
    <p:sldId id="333" r:id="rId17"/>
    <p:sldId id="342" r:id="rId18"/>
    <p:sldId id="334" r:id="rId19"/>
    <p:sldId id="348" r:id="rId20"/>
    <p:sldId id="335" r:id="rId21"/>
    <p:sldId id="336" r:id="rId22"/>
    <p:sldId id="337" r:id="rId23"/>
    <p:sldId id="338" r:id="rId24"/>
    <p:sldId id="339" r:id="rId25"/>
    <p:sldId id="341" r:id="rId26"/>
    <p:sldId id="302" r:id="rId27"/>
    <p:sldId id="303" r:id="rId28"/>
    <p:sldId id="270" r:id="rId29"/>
    <p:sldId id="271" r:id="rId30"/>
    <p:sldId id="313" r:id="rId31"/>
    <p:sldId id="272" r:id="rId32"/>
    <p:sldId id="305" r:id="rId33"/>
    <p:sldId id="306" r:id="rId34"/>
    <p:sldId id="307" r:id="rId35"/>
    <p:sldId id="322" r:id="rId36"/>
    <p:sldId id="323" r:id="rId37"/>
    <p:sldId id="324" r:id="rId38"/>
    <p:sldId id="309" r:id="rId39"/>
    <p:sldId id="310" r:id="rId40"/>
    <p:sldId id="311" r:id="rId41"/>
    <p:sldId id="312" r:id="rId42"/>
    <p:sldId id="314" r:id="rId43"/>
    <p:sldId id="315" r:id="rId44"/>
    <p:sldId id="316" r:id="rId45"/>
    <p:sldId id="319" r:id="rId46"/>
    <p:sldId id="320" r:id="rId47"/>
    <p:sldId id="350" r:id="rId48"/>
    <p:sldId id="353" r:id="rId49"/>
    <p:sldId id="325" r:id="rId50"/>
    <p:sldId id="327" r:id="rId51"/>
    <p:sldId id="326" r:id="rId52"/>
    <p:sldId id="352" r:id="rId53"/>
    <p:sldId id="378" r:id="rId54"/>
    <p:sldId id="328" r:id="rId55"/>
    <p:sldId id="301" r:id="rId56"/>
    <p:sldId id="344" r:id="rId57"/>
    <p:sldId id="351" r:id="rId58"/>
    <p:sldId id="354" r:id="rId59"/>
    <p:sldId id="355" r:id="rId60"/>
    <p:sldId id="356" r:id="rId61"/>
    <p:sldId id="357" r:id="rId62"/>
    <p:sldId id="365" r:id="rId63"/>
    <p:sldId id="367" r:id="rId64"/>
    <p:sldId id="369" r:id="rId65"/>
    <p:sldId id="368" r:id="rId66"/>
    <p:sldId id="358" r:id="rId67"/>
    <p:sldId id="371" r:id="rId68"/>
    <p:sldId id="370" r:id="rId69"/>
    <p:sldId id="373" r:id="rId70"/>
    <p:sldId id="359" r:id="rId71"/>
    <p:sldId id="374" r:id="rId72"/>
    <p:sldId id="375" r:id="rId73"/>
    <p:sldId id="376" r:id="rId74"/>
    <p:sldId id="360" r:id="rId75"/>
    <p:sldId id="380" r:id="rId76"/>
    <p:sldId id="381" r:id="rId77"/>
    <p:sldId id="382" r:id="rId78"/>
    <p:sldId id="383" r:id="rId79"/>
    <p:sldId id="384" r:id="rId80"/>
    <p:sldId id="385" r:id="rId81"/>
    <p:sldId id="361" r:id="rId82"/>
    <p:sldId id="387" r:id="rId83"/>
    <p:sldId id="363" r:id="rId84"/>
    <p:sldId id="415" r:id="rId85"/>
    <p:sldId id="416" r:id="rId86"/>
    <p:sldId id="417" r:id="rId87"/>
    <p:sldId id="418" r:id="rId88"/>
    <p:sldId id="419" r:id="rId89"/>
    <p:sldId id="420" r:id="rId90"/>
    <p:sldId id="421" r:id="rId91"/>
    <p:sldId id="422" r:id="rId92"/>
    <p:sldId id="423" r:id="rId93"/>
    <p:sldId id="424" r:id="rId94"/>
    <p:sldId id="425" r:id="rId95"/>
    <p:sldId id="426" r:id="rId96"/>
    <p:sldId id="427" r:id="rId97"/>
    <p:sldId id="409" r:id="rId98"/>
    <p:sldId id="410" r:id="rId99"/>
    <p:sldId id="402" r:id="rId10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4660"/>
  </p:normalViewPr>
  <p:slideViewPr>
    <p:cSldViewPr snapToGrid="0" snapToObjects="1">
      <p:cViewPr varScale="1">
        <p:scale>
          <a:sx n="71" d="100"/>
          <a:sy n="71" d="100"/>
        </p:scale>
        <p:origin x="-180"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C5019C-3D73-4462-AE02-0DFAF4909032}" type="datetimeFigureOut">
              <a:rPr lang="en-CA" smtClean="0"/>
              <a:t>2014-05-24</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379E4D-19DA-4B5C-ACE6-41CD4A04E7ED}" type="slidenum">
              <a:rPr lang="en-CA" smtClean="0"/>
              <a:t>‹#›</a:t>
            </a:fld>
            <a:endParaRPr lang="en-CA"/>
          </a:p>
        </p:txBody>
      </p:sp>
    </p:spTree>
    <p:extLst>
      <p:ext uri="{BB962C8B-B14F-4D97-AF65-F5344CB8AC3E}">
        <p14:creationId xmlns:p14="http://schemas.microsoft.com/office/powerpoint/2010/main" val="3471452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Test planning is usuall</a:t>
            </a:r>
            <a:r>
              <a:rPr lang="en-CA" baseline="0" dirty="0" smtClean="0"/>
              <a:t>y but not always an ongoing activity that takes feedback from the monitoring and control activities. </a:t>
            </a:r>
            <a:endParaRPr lang="en-CA" dirty="0"/>
          </a:p>
        </p:txBody>
      </p:sp>
      <p:sp>
        <p:nvSpPr>
          <p:cNvPr id="4" name="Slide Number Placeholder 3"/>
          <p:cNvSpPr>
            <a:spLocks noGrp="1"/>
          </p:cNvSpPr>
          <p:nvPr>
            <p:ph type="sldNum" sz="quarter" idx="10"/>
          </p:nvPr>
        </p:nvSpPr>
        <p:spPr/>
        <p:txBody>
          <a:bodyPr/>
          <a:lstStyle/>
          <a:p>
            <a:fld id="{D5379E4D-19DA-4B5C-ACE6-41CD4A04E7ED}" type="slidenum">
              <a:rPr lang="en-CA" smtClean="0"/>
              <a:t>18</a:t>
            </a:fld>
            <a:endParaRPr lang="en-CA"/>
          </a:p>
        </p:txBody>
      </p:sp>
    </p:spTree>
    <p:extLst>
      <p:ext uri="{BB962C8B-B14F-4D97-AF65-F5344CB8AC3E}">
        <p14:creationId xmlns:p14="http://schemas.microsoft.com/office/powerpoint/2010/main" val="25398255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meticulon_home.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85800" y="2130425"/>
            <a:ext cx="7772400" cy="1470025"/>
          </a:xfrm>
        </p:spPr>
        <p:txBody>
          <a:bodyPr/>
          <a:lstStyle/>
          <a:p>
            <a:r>
              <a:rPr lang="en-CA"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p>
            <a:fld id="{1813B5BA-1BDF-2844-BC9F-4745DAF672E8}" type="datetimeFigureOut">
              <a:rPr lang="en-US" smtClean="0"/>
              <a:t>5/24/2014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86056-072A-704F-A5A1-E3BACCDD9239}" type="slidenum">
              <a:rPr lang="en-US" smtClean="0"/>
              <a:t>‹#›</a:t>
            </a:fld>
            <a:endParaRPr lang="en-US"/>
          </a:p>
        </p:txBody>
      </p:sp>
    </p:spTree>
    <p:extLst>
      <p:ext uri="{BB962C8B-B14F-4D97-AF65-F5344CB8AC3E}">
        <p14:creationId xmlns:p14="http://schemas.microsoft.com/office/powerpoint/2010/main" val="3788528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1813B5BA-1BDF-2844-BC9F-4745DAF672E8}" type="datetimeFigureOut">
              <a:rPr lang="en-US" smtClean="0"/>
              <a:t>5/24/2014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86056-072A-704F-A5A1-E3BACCDD9239}" type="slidenum">
              <a:rPr lang="en-US" smtClean="0"/>
              <a:t>‹#›</a:t>
            </a:fld>
            <a:endParaRPr lang="en-US"/>
          </a:p>
        </p:txBody>
      </p:sp>
    </p:spTree>
    <p:extLst>
      <p:ext uri="{BB962C8B-B14F-4D97-AF65-F5344CB8AC3E}">
        <p14:creationId xmlns:p14="http://schemas.microsoft.com/office/powerpoint/2010/main" val="3479566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1813B5BA-1BDF-2844-BC9F-4745DAF672E8}" type="datetimeFigureOut">
              <a:rPr lang="en-US" smtClean="0"/>
              <a:t>5/24/2014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86056-072A-704F-A5A1-E3BACCDD9239}" type="slidenum">
              <a:rPr lang="en-US" smtClean="0"/>
              <a:t>‹#›</a:t>
            </a:fld>
            <a:endParaRPr lang="en-US"/>
          </a:p>
        </p:txBody>
      </p:sp>
    </p:spTree>
    <p:extLst>
      <p:ext uri="{BB962C8B-B14F-4D97-AF65-F5344CB8AC3E}">
        <p14:creationId xmlns:p14="http://schemas.microsoft.com/office/powerpoint/2010/main" val="2767935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1813B5BA-1BDF-2844-BC9F-4745DAF672E8}" type="datetimeFigureOut">
              <a:rPr lang="en-US" smtClean="0"/>
              <a:t>5/24/2014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86056-072A-704F-A5A1-E3BACCDD9239}" type="slidenum">
              <a:rPr lang="en-US" smtClean="0"/>
              <a:t>‹#›</a:t>
            </a:fld>
            <a:endParaRPr lang="en-US"/>
          </a:p>
        </p:txBody>
      </p:sp>
    </p:spTree>
    <p:extLst>
      <p:ext uri="{BB962C8B-B14F-4D97-AF65-F5344CB8AC3E}">
        <p14:creationId xmlns:p14="http://schemas.microsoft.com/office/powerpoint/2010/main" val="4114797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meticulon_home.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1813B5BA-1BDF-2844-BC9F-4745DAF672E8}" type="datetimeFigureOut">
              <a:rPr lang="en-US" smtClean="0"/>
              <a:t>5/24/2014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86056-072A-704F-A5A1-E3BACCDD9239}" type="slidenum">
              <a:rPr lang="en-US" smtClean="0"/>
              <a:t>‹#›</a:t>
            </a:fld>
            <a:endParaRPr lang="en-US"/>
          </a:p>
        </p:txBody>
      </p:sp>
    </p:spTree>
    <p:extLst>
      <p:ext uri="{BB962C8B-B14F-4D97-AF65-F5344CB8AC3E}">
        <p14:creationId xmlns:p14="http://schemas.microsoft.com/office/powerpoint/2010/main" val="2297274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1813B5BA-1BDF-2844-BC9F-4745DAF672E8}" type="datetimeFigureOut">
              <a:rPr lang="en-US" smtClean="0"/>
              <a:t>5/24/2014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686056-072A-704F-A5A1-E3BACCDD9239}" type="slidenum">
              <a:rPr lang="en-US" smtClean="0"/>
              <a:t>‹#›</a:t>
            </a:fld>
            <a:endParaRPr lang="en-US"/>
          </a:p>
        </p:txBody>
      </p:sp>
    </p:spTree>
    <p:extLst>
      <p:ext uri="{BB962C8B-B14F-4D97-AF65-F5344CB8AC3E}">
        <p14:creationId xmlns:p14="http://schemas.microsoft.com/office/powerpoint/2010/main" val="3266371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1813B5BA-1BDF-2844-BC9F-4745DAF672E8}" type="datetimeFigureOut">
              <a:rPr lang="en-US" smtClean="0"/>
              <a:t>5/24/2014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686056-072A-704F-A5A1-E3BACCDD9239}" type="slidenum">
              <a:rPr lang="en-US" smtClean="0"/>
              <a:t>‹#›</a:t>
            </a:fld>
            <a:endParaRPr lang="en-US"/>
          </a:p>
        </p:txBody>
      </p:sp>
    </p:spTree>
    <p:extLst>
      <p:ext uri="{BB962C8B-B14F-4D97-AF65-F5344CB8AC3E}">
        <p14:creationId xmlns:p14="http://schemas.microsoft.com/office/powerpoint/2010/main" val="117966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1813B5BA-1BDF-2844-BC9F-4745DAF672E8}" type="datetimeFigureOut">
              <a:rPr lang="en-US" smtClean="0"/>
              <a:t>5/24/2014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686056-072A-704F-A5A1-E3BACCDD9239}" type="slidenum">
              <a:rPr lang="en-US" smtClean="0"/>
              <a:t>‹#›</a:t>
            </a:fld>
            <a:endParaRPr lang="en-US"/>
          </a:p>
        </p:txBody>
      </p:sp>
    </p:spTree>
    <p:extLst>
      <p:ext uri="{BB962C8B-B14F-4D97-AF65-F5344CB8AC3E}">
        <p14:creationId xmlns:p14="http://schemas.microsoft.com/office/powerpoint/2010/main" val="936332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13B5BA-1BDF-2844-BC9F-4745DAF672E8}" type="datetimeFigureOut">
              <a:rPr lang="en-US" smtClean="0"/>
              <a:t>5/24/2014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686056-072A-704F-A5A1-E3BACCDD9239}" type="slidenum">
              <a:rPr lang="en-US" smtClean="0"/>
              <a:t>‹#›</a:t>
            </a:fld>
            <a:endParaRPr lang="en-US"/>
          </a:p>
        </p:txBody>
      </p:sp>
    </p:spTree>
    <p:extLst>
      <p:ext uri="{BB962C8B-B14F-4D97-AF65-F5344CB8AC3E}">
        <p14:creationId xmlns:p14="http://schemas.microsoft.com/office/powerpoint/2010/main" val="2332017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1813B5BA-1BDF-2844-BC9F-4745DAF672E8}" type="datetimeFigureOut">
              <a:rPr lang="en-US" smtClean="0"/>
              <a:t>5/24/2014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686056-072A-704F-A5A1-E3BACCDD9239}" type="slidenum">
              <a:rPr lang="en-US" smtClean="0"/>
              <a:t>‹#›</a:t>
            </a:fld>
            <a:endParaRPr lang="en-US"/>
          </a:p>
        </p:txBody>
      </p:sp>
    </p:spTree>
    <p:extLst>
      <p:ext uri="{BB962C8B-B14F-4D97-AF65-F5344CB8AC3E}">
        <p14:creationId xmlns:p14="http://schemas.microsoft.com/office/powerpoint/2010/main" val="3070135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1813B5BA-1BDF-2844-BC9F-4745DAF672E8}" type="datetimeFigureOut">
              <a:rPr lang="en-US" smtClean="0"/>
              <a:t>5/24/2014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686056-072A-704F-A5A1-E3BACCDD9239}" type="slidenum">
              <a:rPr lang="en-US" smtClean="0"/>
              <a:t>‹#›</a:t>
            </a:fld>
            <a:endParaRPr lang="en-US"/>
          </a:p>
        </p:txBody>
      </p:sp>
    </p:spTree>
    <p:extLst>
      <p:ext uri="{BB962C8B-B14F-4D97-AF65-F5344CB8AC3E}">
        <p14:creationId xmlns:p14="http://schemas.microsoft.com/office/powerpoint/2010/main" val="323167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13B5BA-1BDF-2844-BC9F-4745DAF672E8}" type="datetimeFigureOut">
              <a:rPr lang="en-US" smtClean="0"/>
              <a:t>5/24/2014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686056-072A-704F-A5A1-E3BACCDD9239}" type="slidenum">
              <a:rPr lang="en-US" smtClean="0"/>
              <a:t>‹#›</a:t>
            </a:fld>
            <a:endParaRPr lang="en-US"/>
          </a:p>
        </p:txBody>
      </p:sp>
      <p:pic>
        <p:nvPicPr>
          <p:cNvPr id="9" name="Picture 8" descr="meticulon_2nd.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886903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169350"/>
            <a:ext cx="7772400" cy="862199"/>
          </a:xfrm>
        </p:spPr>
        <p:txBody>
          <a:bodyPr>
            <a:normAutofit/>
          </a:bodyPr>
          <a:lstStyle/>
          <a:p>
            <a:r>
              <a:rPr lang="en-US" smtClean="0"/>
              <a:t>Software </a:t>
            </a:r>
            <a:r>
              <a:rPr lang="en-US" smtClean="0"/>
              <a:t>Test</a:t>
            </a:r>
            <a:endParaRPr lang="en-US" dirty="0"/>
          </a:p>
        </p:txBody>
      </p:sp>
      <p:sp>
        <p:nvSpPr>
          <p:cNvPr id="3" name="Subtitle 2"/>
          <p:cNvSpPr>
            <a:spLocks noGrp="1"/>
          </p:cNvSpPr>
          <p:nvPr>
            <p:ph type="subTitle" idx="1"/>
          </p:nvPr>
        </p:nvSpPr>
        <p:spPr>
          <a:xfrm>
            <a:off x="1371600" y="4430551"/>
            <a:ext cx="6400800" cy="1752600"/>
          </a:xfrm>
        </p:spPr>
        <p:txBody>
          <a:bodyPr>
            <a:normAutofit/>
          </a:bodyPr>
          <a:lstStyle/>
          <a:p>
            <a:r>
              <a:rPr lang="en-US" dirty="0" smtClean="0">
                <a:solidFill>
                  <a:schemeClr val="tx1"/>
                </a:solidFill>
              </a:rPr>
              <a:t>Advanced Concepts </a:t>
            </a:r>
            <a:endParaRPr lang="en-US" dirty="0">
              <a:solidFill>
                <a:schemeClr val="tx1"/>
              </a:solidFill>
            </a:endParaRPr>
          </a:p>
        </p:txBody>
      </p:sp>
    </p:spTree>
    <p:extLst>
      <p:ext uri="{BB962C8B-B14F-4D97-AF65-F5344CB8AC3E}">
        <p14:creationId xmlns:p14="http://schemas.microsoft.com/office/powerpoint/2010/main" val="16536332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Early Testing</a:t>
            </a:r>
            <a:endParaRPr lang="en-CA" dirty="0"/>
          </a:p>
        </p:txBody>
      </p:sp>
      <p:sp>
        <p:nvSpPr>
          <p:cNvPr id="3" name="Content Placeholder 2"/>
          <p:cNvSpPr>
            <a:spLocks noGrp="1"/>
          </p:cNvSpPr>
          <p:nvPr>
            <p:ph idx="1"/>
          </p:nvPr>
        </p:nvSpPr>
        <p:spPr/>
        <p:txBody>
          <a:bodyPr>
            <a:normAutofit/>
          </a:bodyPr>
          <a:lstStyle/>
          <a:p>
            <a:r>
              <a:rPr lang="en-CA" sz="2400" dirty="0" smtClean="0"/>
              <a:t>It is generally accepted in software testing that the cost of a defect found earlier will cost less to fix. </a:t>
            </a:r>
            <a:br>
              <a:rPr lang="en-CA" sz="2400" dirty="0" smtClean="0"/>
            </a:br>
            <a:endParaRPr lang="en-CA" sz="2400" dirty="0" smtClean="0"/>
          </a:p>
          <a:p>
            <a:endParaRPr lang="en-CA" sz="2400" dirty="0"/>
          </a:p>
          <a:p>
            <a:endParaRPr lang="en-CA" sz="2400" dirty="0" smtClean="0"/>
          </a:p>
          <a:p>
            <a:endParaRPr lang="en-CA" sz="2400" dirty="0"/>
          </a:p>
          <a:p>
            <a:endParaRPr lang="en-CA" sz="2400" dirty="0" smtClean="0"/>
          </a:p>
          <a:p>
            <a:endParaRPr lang="en-CA" sz="2400" dirty="0"/>
          </a:p>
          <a:p>
            <a:endParaRPr lang="en-CA" sz="2400" dirty="0" smtClean="0"/>
          </a:p>
          <a:p>
            <a:r>
              <a:rPr lang="en-CA" sz="2400" dirty="0" smtClean="0"/>
              <a:t>Known as Boehm’s curve, created in the early 1980’s</a:t>
            </a:r>
            <a:endParaRPr lang="en-CA" sz="2000" dirty="0" smtClean="0"/>
          </a:p>
          <a:p>
            <a:pPr lvl="1"/>
            <a:endParaRPr lang="en-CA" sz="2000" dirty="0" smtClean="0"/>
          </a:p>
        </p:txBody>
      </p:sp>
      <p:cxnSp>
        <p:nvCxnSpPr>
          <p:cNvPr id="6" name="Straight Connector 5"/>
          <p:cNvCxnSpPr/>
          <p:nvPr/>
        </p:nvCxnSpPr>
        <p:spPr>
          <a:xfrm>
            <a:off x="3384931" y="2745342"/>
            <a:ext cx="33969" cy="2148978"/>
          </a:xfrm>
          <a:prstGeom prst="line">
            <a:avLst/>
          </a:prstGeom>
          <a:ln>
            <a:headEnd type="triangle"/>
          </a:ln>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a:xfrm>
            <a:off x="3401915" y="4894320"/>
            <a:ext cx="2331905" cy="0"/>
          </a:xfrm>
          <a:prstGeom prst="line">
            <a:avLst/>
          </a:prstGeom>
          <a:ln>
            <a:tailEnd type="triangle"/>
          </a:ln>
        </p:spPr>
        <p:style>
          <a:lnRef idx="2">
            <a:schemeClr val="dk1"/>
          </a:lnRef>
          <a:fillRef idx="0">
            <a:schemeClr val="dk1"/>
          </a:fillRef>
          <a:effectRef idx="1">
            <a:schemeClr val="dk1"/>
          </a:effectRef>
          <a:fontRef idx="minor">
            <a:schemeClr val="tx1"/>
          </a:fontRef>
        </p:style>
      </p:cxnSp>
      <p:sp>
        <p:nvSpPr>
          <p:cNvPr id="10" name="Arc 9"/>
          <p:cNvSpPr/>
          <p:nvPr/>
        </p:nvSpPr>
        <p:spPr>
          <a:xfrm rot="5400000">
            <a:off x="1670204" y="996416"/>
            <a:ext cx="3711304" cy="3905480"/>
          </a:xfrm>
          <a:prstGeom prst="arc">
            <a:avLst/>
          </a:prstGeom>
          <a:ln>
            <a:headEnd type="triangle"/>
          </a:ln>
        </p:spPr>
        <p:style>
          <a:lnRef idx="2">
            <a:schemeClr val="dk1"/>
          </a:lnRef>
          <a:fillRef idx="0">
            <a:schemeClr val="dk1"/>
          </a:fillRef>
          <a:effectRef idx="1">
            <a:schemeClr val="dk1"/>
          </a:effectRef>
          <a:fontRef idx="minor">
            <a:schemeClr val="tx1"/>
          </a:fontRef>
        </p:style>
        <p:txBody>
          <a:bodyPr rtlCol="0" anchor="ctr"/>
          <a:lstStyle/>
          <a:p>
            <a:pPr algn="ctr"/>
            <a:endParaRPr lang="en-CA"/>
          </a:p>
        </p:txBody>
      </p:sp>
      <p:sp>
        <p:nvSpPr>
          <p:cNvPr id="15" name="TextBox 14"/>
          <p:cNvSpPr txBox="1"/>
          <p:nvPr/>
        </p:nvSpPr>
        <p:spPr>
          <a:xfrm>
            <a:off x="2969962" y="3085566"/>
            <a:ext cx="297455" cy="1200329"/>
          </a:xfrm>
          <a:prstGeom prst="rect">
            <a:avLst/>
          </a:prstGeom>
          <a:noFill/>
        </p:spPr>
        <p:txBody>
          <a:bodyPr wrap="square" rtlCol="0">
            <a:spAutoFit/>
          </a:bodyPr>
          <a:lstStyle/>
          <a:p>
            <a:r>
              <a:rPr lang="en-CA" dirty="0" smtClean="0"/>
              <a:t>Cost</a:t>
            </a:r>
            <a:endParaRPr lang="en-CA" dirty="0"/>
          </a:p>
        </p:txBody>
      </p:sp>
      <p:sp>
        <p:nvSpPr>
          <p:cNvPr id="16" name="TextBox 15"/>
          <p:cNvSpPr txBox="1"/>
          <p:nvPr/>
        </p:nvSpPr>
        <p:spPr>
          <a:xfrm>
            <a:off x="5744837" y="4705554"/>
            <a:ext cx="655505" cy="377532"/>
          </a:xfrm>
          <a:prstGeom prst="rect">
            <a:avLst/>
          </a:prstGeom>
          <a:noFill/>
        </p:spPr>
        <p:txBody>
          <a:bodyPr wrap="square" rtlCol="0">
            <a:spAutoFit/>
          </a:bodyPr>
          <a:lstStyle/>
          <a:p>
            <a:r>
              <a:rPr lang="en-CA" dirty="0" smtClean="0"/>
              <a:t>Time</a:t>
            </a:r>
            <a:endParaRPr lang="en-CA" dirty="0"/>
          </a:p>
        </p:txBody>
      </p:sp>
    </p:spTree>
    <p:extLst>
      <p:ext uri="{BB962C8B-B14F-4D97-AF65-F5344CB8AC3E}">
        <p14:creationId xmlns:p14="http://schemas.microsoft.com/office/powerpoint/2010/main" val="21994626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Defect Clustering</a:t>
            </a:r>
            <a:endParaRPr lang="en-CA" dirty="0"/>
          </a:p>
        </p:txBody>
      </p:sp>
      <p:sp>
        <p:nvSpPr>
          <p:cNvPr id="3" name="Content Placeholder 2"/>
          <p:cNvSpPr>
            <a:spLocks noGrp="1"/>
          </p:cNvSpPr>
          <p:nvPr>
            <p:ph idx="1"/>
          </p:nvPr>
        </p:nvSpPr>
        <p:spPr/>
        <p:txBody>
          <a:bodyPr>
            <a:normAutofit/>
          </a:bodyPr>
          <a:lstStyle/>
          <a:p>
            <a:r>
              <a:rPr lang="en-CA" sz="2800" dirty="0" smtClean="0"/>
              <a:t>Generally it has been observed in most software development projects, that most of the defects found tend to occur in a small number of modules (groupings of code)	</a:t>
            </a:r>
            <a:br>
              <a:rPr lang="en-CA" sz="2800" dirty="0" smtClean="0"/>
            </a:br>
            <a:r>
              <a:rPr lang="en-CA" sz="2400" dirty="0" smtClean="0"/>
              <a:t/>
            </a:r>
            <a:br>
              <a:rPr lang="en-CA" sz="2400" dirty="0" smtClean="0"/>
            </a:br>
            <a:endParaRPr lang="en-CA" sz="2400" dirty="0" smtClean="0"/>
          </a:p>
          <a:p>
            <a:r>
              <a:rPr lang="en-CA" sz="2800" dirty="0" smtClean="0"/>
              <a:t>As such, testing effort is most effectively utilized when focussed on areas with the greater defect density</a:t>
            </a:r>
            <a:r>
              <a:rPr lang="en-CA" sz="1800" dirty="0" smtClean="0"/>
              <a:t/>
            </a:r>
            <a:br>
              <a:rPr lang="en-CA" sz="1800" dirty="0" smtClean="0"/>
            </a:br>
            <a:r>
              <a:rPr lang="en-CA" sz="400" dirty="0" smtClean="0"/>
              <a:t/>
            </a:r>
            <a:br>
              <a:rPr lang="en-CA" sz="400" dirty="0" smtClean="0"/>
            </a:br>
            <a:endParaRPr lang="en-CA" sz="400" dirty="0" smtClean="0"/>
          </a:p>
          <a:p>
            <a:endParaRPr lang="en-CA" dirty="0" smtClean="0"/>
          </a:p>
          <a:p>
            <a:pPr lvl="1"/>
            <a:endParaRPr lang="en-CA" sz="2000" dirty="0" smtClean="0"/>
          </a:p>
        </p:txBody>
      </p:sp>
    </p:spTree>
    <p:extLst>
      <p:ext uri="{BB962C8B-B14F-4D97-AF65-F5344CB8AC3E}">
        <p14:creationId xmlns:p14="http://schemas.microsoft.com/office/powerpoint/2010/main" val="7466205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Pesticide Paradox</a:t>
            </a:r>
            <a:endParaRPr lang="en-CA" dirty="0"/>
          </a:p>
        </p:txBody>
      </p:sp>
      <p:sp>
        <p:nvSpPr>
          <p:cNvPr id="3" name="Content Placeholder 2"/>
          <p:cNvSpPr>
            <a:spLocks noGrp="1"/>
          </p:cNvSpPr>
          <p:nvPr>
            <p:ph idx="1"/>
          </p:nvPr>
        </p:nvSpPr>
        <p:spPr/>
        <p:txBody>
          <a:bodyPr>
            <a:normAutofit/>
          </a:bodyPr>
          <a:lstStyle/>
          <a:p>
            <a:r>
              <a:rPr lang="en-CA" sz="2800" dirty="0" smtClean="0"/>
              <a:t>Repeated execution of the same test cases will eventually result in no new defects being found</a:t>
            </a:r>
          </a:p>
          <a:p>
            <a:pPr lvl="1"/>
            <a:r>
              <a:rPr lang="en-CA" sz="2000" dirty="0" smtClean="0"/>
              <a:t>Similar to the use of pesticides, sooner or later, repeated usage of the same pesticide will not kill any more bugs</a:t>
            </a:r>
            <a:br>
              <a:rPr lang="en-CA" sz="2000" dirty="0" smtClean="0"/>
            </a:br>
            <a:r>
              <a:rPr lang="en-CA" sz="2000" dirty="0" smtClean="0"/>
              <a:t/>
            </a:r>
            <a:br>
              <a:rPr lang="en-CA" sz="2000" dirty="0" smtClean="0"/>
            </a:br>
            <a:endParaRPr lang="en-CA" sz="2000" dirty="0" smtClean="0"/>
          </a:p>
          <a:p>
            <a:r>
              <a:rPr lang="en-CA" sz="2800" dirty="0" smtClean="0"/>
              <a:t>To deal with this issue, test cases need to be reviewed and potentially revised or replace in order to potentially detect new defects not caught by previous tests</a:t>
            </a:r>
            <a:r>
              <a:rPr lang="en-CA" sz="1800" dirty="0" smtClean="0"/>
              <a:t/>
            </a:r>
            <a:br>
              <a:rPr lang="en-CA" sz="1800" dirty="0" smtClean="0"/>
            </a:br>
            <a:r>
              <a:rPr lang="en-CA" sz="400" dirty="0" smtClean="0"/>
              <a:t/>
            </a:r>
            <a:br>
              <a:rPr lang="en-CA" sz="400" dirty="0" smtClean="0"/>
            </a:br>
            <a:endParaRPr lang="en-CA" sz="400" dirty="0" smtClean="0"/>
          </a:p>
          <a:p>
            <a:endParaRPr lang="en-CA" dirty="0" smtClean="0"/>
          </a:p>
          <a:p>
            <a:pPr lvl="1"/>
            <a:endParaRPr lang="en-CA" sz="2000" dirty="0" smtClean="0"/>
          </a:p>
        </p:txBody>
      </p:sp>
    </p:spTree>
    <p:extLst>
      <p:ext uri="{BB962C8B-B14F-4D97-AF65-F5344CB8AC3E}">
        <p14:creationId xmlns:p14="http://schemas.microsoft.com/office/powerpoint/2010/main" val="42899051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Testing is Context Dependent</a:t>
            </a:r>
            <a:endParaRPr lang="en-CA" dirty="0"/>
          </a:p>
        </p:txBody>
      </p:sp>
      <p:sp>
        <p:nvSpPr>
          <p:cNvPr id="3" name="Content Placeholder 2"/>
          <p:cNvSpPr>
            <a:spLocks noGrp="1"/>
          </p:cNvSpPr>
          <p:nvPr>
            <p:ph idx="1"/>
          </p:nvPr>
        </p:nvSpPr>
        <p:spPr/>
        <p:txBody>
          <a:bodyPr>
            <a:normAutofit/>
          </a:bodyPr>
          <a:lstStyle/>
          <a:p>
            <a:r>
              <a:rPr lang="en-CA" sz="2800" dirty="0"/>
              <a:t>Different environments or contexts requires testing to be done differently. </a:t>
            </a:r>
            <a:r>
              <a:rPr lang="en-CA" sz="2000" dirty="0" smtClean="0"/>
              <a:t/>
            </a:r>
            <a:br>
              <a:rPr lang="en-CA" sz="2000" dirty="0" smtClean="0"/>
            </a:br>
            <a:r>
              <a:rPr lang="en-CA" sz="2000" dirty="0" smtClean="0"/>
              <a:t/>
            </a:r>
            <a:br>
              <a:rPr lang="en-CA" sz="2000" dirty="0" smtClean="0"/>
            </a:br>
            <a:endParaRPr lang="en-CA" sz="2000" dirty="0" smtClean="0"/>
          </a:p>
          <a:p>
            <a:r>
              <a:rPr lang="en-CA" sz="2800" dirty="0" smtClean="0"/>
              <a:t>The focus of testing, types and levels of testing may need to differ substantially. </a:t>
            </a:r>
          </a:p>
          <a:p>
            <a:endParaRPr lang="en-CA" sz="2800" dirty="0" smtClean="0"/>
          </a:p>
          <a:p>
            <a:r>
              <a:rPr lang="en-CA" sz="2400" dirty="0" smtClean="0"/>
              <a:t>Example: Testing for software that operates an aircraft’s flight systems versus a smartphone game.</a:t>
            </a:r>
            <a:r>
              <a:rPr lang="en-CA" sz="200" dirty="0" smtClean="0"/>
              <a:t/>
            </a:r>
            <a:br>
              <a:rPr lang="en-CA" sz="200" dirty="0" smtClean="0"/>
            </a:br>
            <a:r>
              <a:rPr lang="en-CA" sz="400" dirty="0" smtClean="0"/>
              <a:t/>
            </a:r>
            <a:br>
              <a:rPr lang="en-CA" sz="400" dirty="0" smtClean="0"/>
            </a:br>
            <a:endParaRPr lang="en-CA" sz="400" dirty="0" smtClean="0"/>
          </a:p>
          <a:p>
            <a:endParaRPr lang="en-CA" dirty="0" smtClean="0"/>
          </a:p>
          <a:p>
            <a:pPr lvl="1"/>
            <a:endParaRPr lang="en-CA" sz="2000" dirty="0" smtClean="0"/>
          </a:p>
        </p:txBody>
      </p:sp>
    </p:spTree>
    <p:extLst>
      <p:ext uri="{BB962C8B-B14F-4D97-AF65-F5344CB8AC3E}">
        <p14:creationId xmlns:p14="http://schemas.microsoft.com/office/powerpoint/2010/main" val="8045578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Absence of Error’s Fallacy</a:t>
            </a:r>
            <a:endParaRPr lang="en-CA" dirty="0"/>
          </a:p>
        </p:txBody>
      </p:sp>
      <p:sp>
        <p:nvSpPr>
          <p:cNvPr id="3" name="Content Placeholder 2"/>
          <p:cNvSpPr>
            <a:spLocks noGrp="1"/>
          </p:cNvSpPr>
          <p:nvPr>
            <p:ph idx="1"/>
          </p:nvPr>
        </p:nvSpPr>
        <p:spPr/>
        <p:txBody>
          <a:bodyPr>
            <a:normAutofit/>
          </a:bodyPr>
          <a:lstStyle/>
          <a:p>
            <a:r>
              <a:rPr lang="en-CA" sz="2800" dirty="0" smtClean="0"/>
              <a:t>States that just because errors are not found, it does not necessarily ensure that:</a:t>
            </a:r>
            <a:br>
              <a:rPr lang="en-CA" sz="2800" dirty="0" smtClean="0"/>
            </a:br>
            <a:endParaRPr lang="en-CA" sz="2800" dirty="0" smtClean="0"/>
          </a:p>
          <a:p>
            <a:pPr lvl="1"/>
            <a:r>
              <a:rPr lang="en-CA" sz="2400" dirty="0" smtClean="0"/>
              <a:t>the users needs will be met by the system</a:t>
            </a:r>
            <a:br>
              <a:rPr lang="en-CA" sz="2400" dirty="0" smtClean="0"/>
            </a:br>
            <a:r>
              <a:rPr lang="en-CA" sz="2400" dirty="0" smtClean="0"/>
              <a:t/>
            </a:r>
            <a:br>
              <a:rPr lang="en-CA" sz="2400" dirty="0" smtClean="0"/>
            </a:br>
            <a:r>
              <a:rPr lang="en-CA" sz="2400" dirty="0" smtClean="0"/>
              <a:t>or that…</a:t>
            </a:r>
            <a:br>
              <a:rPr lang="en-CA" sz="2400" dirty="0" smtClean="0"/>
            </a:br>
            <a:endParaRPr lang="en-CA" sz="2400" dirty="0" smtClean="0"/>
          </a:p>
          <a:p>
            <a:pPr lvl="1"/>
            <a:r>
              <a:rPr lang="en-CA" sz="2400" dirty="0" smtClean="0"/>
              <a:t>there </a:t>
            </a:r>
            <a:r>
              <a:rPr lang="en-CA" sz="2400" dirty="0"/>
              <a:t>are no errors</a:t>
            </a:r>
          </a:p>
          <a:p>
            <a:pPr lvl="1"/>
            <a:r>
              <a:rPr lang="en-CA" sz="2400" dirty="0" smtClean="0"/>
              <a:t>the software is high quality</a:t>
            </a:r>
          </a:p>
        </p:txBody>
      </p:sp>
    </p:spTree>
    <p:extLst>
      <p:ext uri="{BB962C8B-B14F-4D97-AF65-F5344CB8AC3E}">
        <p14:creationId xmlns:p14="http://schemas.microsoft.com/office/powerpoint/2010/main" val="17549063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3366FF"/>
                </a:solidFill>
              </a:rPr>
              <a:t>Fundamental Test Process</a:t>
            </a:r>
            <a:endParaRPr lang="en-CA" dirty="0"/>
          </a:p>
        </p:txBody>
      </p:sp>
      <p:sp>
        <p:nvSpPr>
          <p:cNvPr id="3" name="Content Placeholder 2"/>
          <p:cNvSpPr>
            <a:spLocks noGrp="1"/>
          </p:cNvSpPr>
          <p:nvPr>
            <p:ph idx="1"/>
          </p:nvPr>
        </p:nvSpPr>
        <p:spPr/>
        <p:txBody>
          <a:bodyPr/>
          <a:lstStyle/>
          <a:p>
            <a:endParaRPr lang="en-CA" dirty="0"/>
          </a:p>
        </p:txBody>
      </p:sp>
      <p:pic>
        <p:nvPicPr>
          <p:cNvPr id="13" name="Picture 12"/>
          <p:cNvPicPr>
            <a:picLocks noChangeAspect="1"/>
          </p:cNvPicPr>
          <p:nvPr/>
        </p:nvPicPr>
        <p:blipFill>
          <a:blip r:embed="rId2"/>
          <a:stretch>
            <a:fillRect/>
          </a:stretch>
        </p:blipFill>
        <p:spPr>
          <a:xfrm>
            <a:off x="961235" y="1319984"/>
            <a:ext cx="7357143" cy="4690476"/>
          </a:xfrm>
          <a:prstGeom prst="rect">
            <a:avLst/>
          </a:prstGeom>
        </p:spPr>
      </p:pic>
    </p:spTree>
    <p:extLst>
      <p:ext uri="{BB962C8B-B14F-4D97-AF65-F5344CB8AC3E}">
        <p14:creationId xmlns:p14="http://schemas.microsoft.com/office/powerpoint/2010/main" val="2242698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Fundamental Test Process</a:t>
            </a:r>
            <a:endParaRPr lang="en-CA" dirty="0"/>
          </a:p>
        </p:txBody>
      </p:sp>
      <p:sp>
        <p:nvSpPr>
          <p:cNvPr id="3" name="Content Placeholder 2"/>
          <p:cNvSpPr>
            <a:spLocks noGrp="1"/>
          </p:cNvSpPr>
          <p:nvPr>
            <p:ph idx="1"/>
          </p:nvPr>
        </p:nvSpPr>
        <p:spPr/>
        <p:txBody>
          <a:bodyPr>
            <a:normAutofit/>
          </a:bodyPr>
          <a:lstStyle/>
          <a:p>
            <a:r>
              <a:rPr lang="en-CA" sz="2400" dirty="0" smtClean="0"/>
              <a:t>Test Planning and Control</a:t>
            </a:r>
          </a:p>
          <a:p>
            <a:pPr lvl="1"/>
            <a:r>
              <a:rPr lang="en-CA" sz="2000" dirty="0" smtClean="0"/>
              <a:t>Master Test Plan</a:t>
            </a:r>
          </a:p>
          <a:p>
            <a:r>
              <a:rPr lang="en-CA" sz="2400" dirty="0" smtClean="0"/>
              <a:t>Test Analysis and Design</a:t>
            </a:r>
          </a:p>
          <a:p>
            <a:pPr lvl="1"/>
            <a:r>
              <a:rPr lang="en-CA" sz="2000" dirty="0" smtClean="0"/>
              <a:t>Test Cases</a:t>
            </a:r>
          </a:p>
          <a:p>
            <a:r>
              <a:rPr lang="en-CA" sz="2400" dirty="0" smtClean="0"/>
              <a:t>Test Implementation</a:t>
            </a:r>
          </a:p>
          <a:p>
            <a:pPr lvl="1"/>
            <a:r>
              <a:rPr lang="en-CA" sz="2000" dirty="0" smtClean="0"/>
              <a:t>Setting up test environments, test scripts, and test data</a:t>
            </a:r>
          </a:p>
          <a:p>
            <a:r>
              <a:rPr lang="en-CA" sz="2400" dirty="0" smtClean="0"/>
              <a:t>Test Execution (and Defect Management)</a:t>
            </a:r>
          </a:p>
          <a:p>
            <a:r>
              <a:rPr lang="en-CA" sz="2400" dirty="0" smtClean="0"/>
              <a:t>Test Exit Criteria and Reporting</a:t>
            </a:r>
          </a:p>
          <a:p>
            <a:r>
              <a:rPr lang="en-CA" sz="2400" dirty="0" smtClean="0"/>
              <a:t>Test Closure</a:t>
            </a:r>
          </a:p>
          <a:p>
            <a:endParaRPr lang="en-CA" sz="2800" dirty="0" smtClean="0"/>
          </a:p>
        </p:txBody>
      </p:sp>
    </p:spTree>
    <p:extLst>
      <p:ext uri="{BB962C8B-B14F-4D97-AF65-F5344CB8AC3E}">
        <p14:creationId xmlns:p14="http://schemas.microsoft.com/office/powerpoint/2010/main" val="24446479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Testing Documentation</a:t>
            </a:r>
            <a:endParaRPr lang="en-CA" dirty="0"/>
          </a:p>
        </p:txBody>
      </p:sp>
      <p:sp>
        <p:nvSpPr>
          <p:cNvPr id="3" name="Content Placeholder 2"/>
          <p:cNvSpPr>
            <a:spLocks noGrp="1"/>
          </p:cNvSpPr>
          <p:nvPr>
            <p:ph idx="1"/>
          </p:nvPr>
        </p:nvSpPr>
        <p:spPr>
          <a:xfrm>
            <a:off x="578385" y="1600200"/>
            <a:ext cx="8229600" cy="4525963"/>
          </a:xfrm>
        </p:spPr>
        <p:txBody>
          <a:bodyPr>
            <a:normAutofit/>
          </a:bodyPr>
          <a:lstStyle/>
          <a:p>
            <a:r>
              <a:rPr lang="en-US" sz="2400" dirty="0"/>
              <a:t>The ISTQB uses the IEEE Standard 829-2008 as a reference standard for all software testing documentation </a:t>
            </a:r>
            <a:r>
              <a:rPr lang="en-US" sz="2400" dirty="0" smtClean="0"/>
              <a:t>and includes:</a:t>
            </a:r>
            <a:br>
              <a:rPr lang="en-US" sz="2400" dirty="0" smtClean="0"/>
            </a:br>
            <a:endParaRPr lang="en-US" sz="2400" dirty="0" smtClean="0"/>
          </a:p>
          <a:p>
            <a:pPr lvl="1"/>
            <a:r>
              <a:rPr lang="en-US" sz="2000" dirty="0" smtClean="0"/>
              <a:t>Master and Level Test Plans</a:t>
            </a:r>
          </a:p>
          <a:p>
            <a:pPr lvl="1"/>
            <a:r>
              <a:rPr lang="en-US" sz="2000" dirty="0" smtClean="0"/>
              <a:t>Level Test Design Specifications</a:t>
            </a:r>
          </a:p>
          <a:p>
            <a:pPr lvl="1"/>
            <a:r>
              <a:rPr lang="en-US" sz="2000" dirty="0" smtClean="0"/>
              <a:t>Level Test Cases</a:t>
            </a:r>
          </a:p>
          <a:p>
            <a:pPr lvl="1"/>
            <a:r>
              <a:rPr lang="en-US" sz="2000" dirty="0" smtClean="0"/>
              <a:t>Level Test Procedures</a:t>
            </a:r>
          </a:p>
          <a:p>
            <a:pPr lvl="1"/>
            <a:r>
              <a:rPr lang="en-US" sz="2000" dirty="0" smtClean="0"/>
              <a:t>Level Test Logs</a:t>
            </a:r>
          </a:p>
          <a:p>
            <a:pPr lvl="1"/>
            <a:r>
              <a:rPr lang="en-US" sz="2000" dirty="0" smtClean="0"/>
              <a:t>Incident (Defect) Reports</a:t>
            </a:r>
          </a:p>
          <a:p>
            <a:pPr lvl="1"/>
            <a:r>
              <a:rPr lang="en-US" sz="2000" dirty="0" smtClean="0"/>
              <a:t>Master and Level Test Reports</a:t>
            </a:r>
            <a:br>
              <a:rPr lang="en-US" sz="2000" dirty="0" smtClean="0"/>
            </a:br>
            <a:endParaRPr lang="en-US" sz="2000" dirty="0" smtClean="0"/>
          </a:p>
        </p:txBody>
      </p:sp>
    </p:spTree>
    <p:extLst>
      <p:ext uri="{BB962C8B-B14F-4D97-AF65-F5344CB8AC3E}">
        <p14:creationId xmlns:p14="http://schemas.microsoft.com/office/powerpoint/2010/main" val="24539682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Test Planning and Control</a:t>
            </a:r>
            <a:endParaRPr lang="en-CA" dirty="0"/>
          </a:p>
        </p:txBody>
      </p:sp>
      <p:sp>
        <p:nvSpPr>
          <p:cNvPr id="3" name="Content Placeholder 2"/>
          <p:cNvSpPr>
            <a:spLocks noGrp="1"/>
          </p:cNvSpPr>
          <p:nvPr>
            <p:ph idx="1"/>
          </p:nvPr>
        </p:nvSpPr>
        <p:spPr>
          <a:xfrm>
            <a:off x="578385" y="1600200"/>
            <a:ext cx="8229600" cy="4525963"/>
          </a:xfrm>
        </p:spPr>
        <p:txBody>
          <a:bodyPr>
            <a:normAutofit/>
          </a:bodyPr>
          <a:lstStyle/>
          <a:p>
            <a:r>
              <a:rPr lang="en-CA" sz="2400" dirty="0" smtClean="0"/>
              <a:t>Test Planning:</a:t>
            </a:r>
          </a:p>
          <a:p>
            <a:pPr lvl="1"/>
            <a:r>
              <a:rPr lang="en-CA" sz="2000" dirty="0" smtClean="0"/>
              <a:t>An activity where the objectives of testing</a:t>
            </a:r>
            <a:br>
              <a:rPr lang="en-CA" sz="2000" dirty="0" smtClean="0"/>
            </a:br>
            <a:r>
              <a:rPr lang="en-CA" sz="2000" dirty="0" smtClean="0"/>
              <a:t>with respect to the overall goals of the</a:t>
            </a:r>
            <a:br>
              <a:rPr lang="en-CA" sz="2000" dirty="0" smtClean="0"/>
            </a:br>
            <a:r>
              <a:rPr lang="en-CA" sz="2000" dirty="0" smtClean="0"/>
              <a:t>project are defined</a:t>
            </a:r>
            <a:endParaRPr lang="en-CA" sz="2400" dirty="0" smtClean="0"/>
          </a:p>
          <a:p>
            <a:pPr lvl="1"/>
            <a:r>
              <a:rPr lang="en-CA" sz="2000" dirty="0" smtClean="0"/>
              <a:t>Activities in planning include the </a:t>
            </a:r>
            <a:br>
              <a:rPr lang="en-CA" sz="2000" dirty="0" smtClean="0"/>
            </a:br>
            <a:r>
              <a:rPr lang="en-CA" sz="2000" dirty="0" smtClean="0"/>
              <a:t>creation of a Master Test Plan and</a:t>
            </a:r>
            <a:r>
              <a:rPr lang="en-CA" sz="2000" dirty="0"/>
              <a:t/>
            </a:r>
            <a:br>
              <a:rPr lang="en-CA" sz="2000" dirty="0"/>
            </a:br>
            <a:r>
              <a:rPr lang="en-CA" sz="2000" dirty="0" smtClean="0"/>
              <a:t>Level Test Plans</a:t>
            </a:r>
            <a:br>
              <a:rPr lang="en-CA" sz="2000" dirty="0" smtClean="0"/>
            </a:br>
            <a:endParaRPr lang="en-CA" sz="2000" dirty="0" smtClean="0"/>
          </a:p>
          <a:p>
            <a:r>
              <a:rPr lang="en-CA" sz="2400" dirty="0" smtClean="0"/>
              <a:t>Test Control:</a:t>
            </a:r>
          </a:p>
          <a:p>
            <a:pPr lvl="1"/>
            <a:r>
              <a:rPr lang="en-CA" sz="2000" dirty="0" smtClean="0"/>
              <a:t>An ongoing activity of comparing actual</a:t>
            </a:r>
            <a:br>
              <a:rPr lang="en-CA" sz="2000" dirty="0" smtClean="0"/>
            </a:br>
            <a:r>
              <a:rPr lang="en-CA" sz="2000" dirty="0" smtClean="0"/>
              <a:t>progress against the plan and reporting </a:t>
            </a:r>
            <a:br>
              <a:rPr lang="en-CA" sz="2000" dirty="0" smtClean="0"/>
            </a:br>
            <a:r>
              <a:rPr lang="en-CA" sz="2000" dirty="0" smtClean="0"/>
              <a:t>status and deviations from the plan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4228" y="1600200"/>
            <a:ext cx="2733757" cy="4100636"/>
          </a:xfrm>
          <a:prstGeom prst="rect">
            <a:avLst/>
          </a:prstGeom>
        </p:spPr>
      </p:pic>
    </p:spTree>
    <p:extLst>
      <p:ext uri="{BB962C8B-B14F-4D97-AF65-F5344CB8AC3E}">
        <p14:creationId xmlns:p14="http://schemas.microsoft.com/office/powerpoint/2010/main" val="40362527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Test Plans</a:t>
            </a:r>
            <a:endParaRPr lang="en-CA" dirty="0"/>
          </a:p>
        </p:txBody>
      </p:sp>
      <p:sp>
        <p:nvSpPr>
          <p:cNvPr id="3" name="Content Placeholder 2"/>
          <p:cNvSpPr>
            <a:spLocks noGrp="1"/>
          </p:cNvSpPr>
          <p:nvPr>
            <p:ph idx="1"/>
          </p:nvPr>
        </p:nvSpPr>
        <p:spPr>
          <a:xfrm>
            <a:off x="578385" y="1600200"/>
            <a:ext cx="8229600" cy="4525963"/>
          </a:xfrm>
        </p:spPr>
        <p:txBody>
          <a:bodyPr>
            <a:normAutofit/>
          </a:bodyPr>
          <a:lstStyle/>
          <a:p>
            <a:r>
              <a:rPr lang="en-US" sz="2000" dirty="0" smtClean="0"/>
              <a:t>A </a:t>
            </a:r>
            <a:r>
              <a:rPr lang="en-US" sz="2000" dirty="0"/>
              <a:t>test plan is a document that describes the overall approach or strategy that will be used to ensure that the software under test meets its requirements and design specifications</a:t>
            </a:r>
            <a:br>
              <a:rPr lang="en-US" sz="2000" dirty="0"/>
            </a:br>
            <a:endParaRPr lang="en-US" sz="2000" dirty="0"/>
          </a:p>
          <a:p>
            <a:r>
              <a:rPr lang="en-US" sz="2000" dirty="0" smtClean="0"/>
              <a:t>The </a:t>
            </a:r>
            <a:r>
              <a:rPr lang="en-US" sz="2000" dirty="0"/>
              <a:t>master test plan contains all of the high level test planning and also as sub-plans, all of the level testing </a:t>
            </a:r>
            <a:r>
              <a:rPr lang="en-US" sz="2000" dirty="0" smtClean="0"/>
              <a:t>plans and includes:</a:t>
            </a:r>
            <a:br>
              <a:rPr lang="en-US" sz="2000" dirty="0" smtClean="0"/>
            </a:br>
            <a:endParaRPr lang="en-US" sz="2000" dirty="0" smtClean="0"/>
          </a:p>
          <a:p>
            <a:pPr lvl="1"/>
            <a:r>
              <a:rPr lang="en-US" sz="1600" dirty="0" smtClean="0"/>
              <a:t>An introduction including </a:t>
            </a:r>
            <a:r>
              <a:rPr lang="en-CA" sz="1600" dirty="0" smtClean="0"/>
              <a:t>a mission statement and objectives</a:t>
            </a:r>
          </a:p>
          <a:p>
            <a:pPr lvl="1"/>
            <a:r>
              <a:rPr lang="en-CA" sz="1600" dirty="0" smtClean="0"/>
              <a:t>Resources required (personnel, HW, SW, tools, environments)</a:t>
            </a:r>
          </a:p>
          <a:p>
            <a:pPr lvl="1"/>
            <a:r>
              <a:rPr lang="en-CA" sz="1600" dirty="0" smtClean="0"/>
              <a:t>Testing scope (what is and is not in scope for testing)</a:t>
            </a:r>
          </a:p>
          <a:p>
            <a:pPr lvl="1"/>
            <a:r>
              <a:rPr lang="en-CA" sz="1600" dirty="0" smtClean="0"/>
              <a:t>Work products and deliverables</a:t>
            </a:r>
          </a:p>
          <a:p>
            <a:pPr lvl="1"/>
            <a:r>
              <a:rPr lang="en-CA" sz="1600" dirty="0" smtClean="0"/>
              <a:t>Risk and contingency planning</a:t>
            </a:r>
          </a:p>
          <a:p>
            <a:pPr lvl="1"/>
            <a:r>
              <a:rPr lang="en-CA" sz="1600" dirty="0" smtClean="0"/>
              <a:t>Expected Results and Success Criteria</a:t>
            </a:r>
            <a:endParaRPr lang="en-CA" sz="1600" dirty="0"/>
          </a:p>
          <a:p>
            <a:pPr lvl="1"/>
            <a:endParaRPr lang="en-US" sz="1600" dirty="0" smtClean="0"/>
          </a:p>
        </p:txBody>
      </p:sp>
    </p:spTree>
    <p:extLst>
      <p:ext uri="{BB962C8B-B14F-4D97-AF65-F5344CB8AC3E}">
        <p14:creationId xmlns:p14="http://schemas.microsoft.com/office/powerpoint/2010/main" val="24761007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366FF"/>
                </a:solidFill>
              </a:rPr>
              <a:t>Agenda</a:t>
            </a:r>
            <a:endParaRPr lang="en-CA" dirty="0"/>
          </a:p>
        </p:txBody>
      </p:sp>
      <p:sp>
        <p:nvSpPr>
          <p:cNvPr id="3" name="Content Placeholder 2"/>
          <p:cNvSpPr>
            <a:spLocks noGrp="1"/>
          </p:cNvSpPr>
          <p:nvPr>
            <p:ph idx="1"/>
          </p:nvPr>
        </p:nvSpPr>
        <p:spPr/>
        <p:txBody>
          <a:bodyPr/>
          <a:lstStyle/>
          <a:p>
            <a:r>
              <a:rPr lang="en-CA" dirty="0" smtClean="0"/>
              <a:t>Fundamentals of Testing</a:t>
            </a:r>
          </a:p>
          <a:p>
            <a:r>
              <a:rPr lang="en-CA" dirty="0" smtClean="0"/>
              <a:t>Testing Through Software Lifecycle</a:t>
            </a:r>
          </a:p>
          <a:p>
            <a:r>
              <a:rPr lang="en-CA" dirty="0" smtClean="0"/>
              <a:t>Static Techniques</a:t>
            </a:r>
          </a:p>
          <a:p>
            <a:r>
              <a:rPr lang="en-CA" dirty="0" smtClean="0"/>
              <a:t>Test Design Techniques</a:t>
            </a:r>
          </a:p>
          <a:p>
            <a:r>
              <a:rPr lang="en-CA" dirty="0" smtClean="0"/>
              <a:t>Test Management</a:t>
            </a:r>
          </a:p>
          <a:p>
            <a:r>
              <a:rPr lang="en-CA" dirty="0" smtClean="0"/>
              <a:t>Tools for Testing</a:t>
            </a:r>
            <a:endParaRPr lang="en-CA" dirty="0"/>
          </a:p>
        </p:txBody>
      </p:sp>
    </p:spTree>
    <p:extLst>
      <p:ext uri="{BB962C8B-B14F-4D97-AF65-F5344CB8AC3E}">
        <p14:creationId xmlns:p14="http://schemas.microsoft.com/office/powerpoint/2010/main" val="34202515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Test Analysis and Design</a:t>
            </a:r>
            <a:endParaRPr lang="en-CA" dirty="0"/>
          </a:p>
        </p:txBody>
      </p:sp>
      <p:sp>
        <p:nvSpPr>
          <p:cNvPr id="3" name="Content Placeholder 2"/>
          <p:cNvSpPr>
            <a:spLocks noGrp="1"/>
          </p:cNvSpPr>
          <p:nvPr>
            <p:ph idx="1"/>
          </p:nvPr>
        </p:nvSpPr>
        <p:spPr>
          <a:xfrm>
            <a:off x="578385" y="1600200"/>
            <a:ext cx="8229600" cy="4525963"/>
          </a:xfrm>
        </p:spPr>
        <p:txBody>
          <a:bodyPr>
            <a:normAutofit/>
          </a:bodyPr>
          <a:lstStyle/>
          <a:p>
            <a:r>
              <a:rPr lang="en-CA" sz="2400" dirty="0" smtClean="0"/>
              <a:t>Involves taking test objectives defined in test planning and defining test conditions and test cases to achieve those objectives. Activities in this phase include:</a:t>
            </a:r>
            <a:br>
              <a:rPr lang="en-CA" sz="2400" dirty="0" smtClean="0"/>
            </a:br>
            <a:endParaRPr lang="en-CA" sz="2400" dirty="0" smtClean="0"/>
          </a:p>
          <a:p>
            <a:pPr lvl="1"/>
            <a:r>
              <a:rPr lang="en-CA" sz="2000" dirty="0" smtClean="0"/>
              <a:t>Reviewing and understanding the test basis (including requirements, test plans, architectural models, and other relevant software development project documentation</a:t>
            </a:r>
          </a:p>
          <a:p>
            <a:pPr lvl="1"/>
            <a:r>
              <a:rPr lang="en-CA" sz="2000" dirty="0" smtClean="0"/>
              <a:t>Evaluating feasibility of the test objectives</a:t>
            </a:r>
          </a:p>
          <a:p>
            <a:pPr lvl="1"/>
            <a:r>
              <a:rPr lang="en-CA" sz="2000" dirty="0" smtClean="0"/>
              <a:t>Designing and prioritizing high-level test cases</a:t>
            </a:r>
          </a:p>
          <a:p>
            <a:pPr lvl="1"/>
            <a:r>
              <a:rPr lang="en-CA" sz="2000" dirty="0" smtClean="0"/>
              <a:t>Identifying test data requirements</a:t>
            </a:r>
          </a:p>
          <a:p>
            <a:pPr lvl="1"/>
            <a:r>
              <a:rPr lang="en-CA" sz="2000" dirty="0" smtClean="0"/>
              <a:t>Identifying test environment requirements </a:t>
            </a:r>
          </a:p>
          <a:p>
            <a:pPr lvl="1"/>
            <a:r>
              <a:rPr lang="en-CA" sz="2000" dirty="0" smtClean="0"/>
              <a:t>Creating bi-directional traceability between test basis and test cases</a:t>
            </a:r>
          </a:p>
        </p:txBody>
      </p:sp>
    </p:spTree>
    <p:extLst>
      <p:ext uri="{BB962C8B-B14F-4D97-AF65-F5344CB8AC3E}">
        <p14:creationId xmlns:p14="http://schemas.microsoft.com/office/powerpoint/2010/main" val="32027248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Test Implementation</a:t>
            </a:r>
            <a:endParaRPr lang="en-CA" dirty="0"/>
          </a:p>
        </p:txBody>
      </p:sp>
      <p:sp>
        <p:nvSpPr>
          <p:cNvPr id="3" name="Content Placeholder 2"/>
          <p:cNvSpPr>
            <a:spLocks noGrp="1"/>
          </p:cNvSpPr>
          <p:nvPr>
            <p:ph idx="1"/>
          </p:nvPr>
        </p:nvSpPr>
        <p:spPr>
          <a:xfrm>
            <a:off x="578385" y="1600200"/>
            <a:ext cx="8229600" cy="4525963"/>
          </a:xfrm>
        </p:spPr>
        <p:txBody>
          <a:bodyPr>
            <a:normAutofit/>
          </a:bodyPr>
          <a:lstStyle/>
          <a:p>
            <a:r>
              <a:rPr lang="en-CA" sz="2400" dirty="0" smtClean="0"/>
              <a:t>A set of activities needed to prepare for test execution. Activities include:</a:t>
            </a:r>
            <a:br>
              <a:rPr lang="en-CA" sz="2400" dirty="0" smtClean="0"/>
            </a:br>
            <a:endParaRPr lang="en-CA" sz="2400" dirty="0" smtClean="0"/>
          </a:p>
          <a:p>
            <a:pPr lvl="1"/>
            <a:r>
              <a:rPr lang="en-CA" sz="2000" dirty="0" smtClean="0"/>
              <a:t>Finalizing, implementing and prioritizing test cases</a:t>
            </a:r>
          </a:p>
          <a:p>
            <a:pPr lvl="1"/>
            <a:r>
              <a:rPr lang="en-CA" sz="2000" dirty="0" smtClean="0"/>
              <a:t>Developing test scripts and test procedures for test cases</a:t>
            </a:r>
          </a:p>
          <a:p>
            <a:pPr lvl="1"/>
            <a:r>
              <a:rPr lang="en-CA" sz="2000" dirty="0" smtClean="0"/>
              <a:t>Preparing test data and test environments (test harnesses)</a:t>
            </a:r>
          </a:p>
          <a:p>
            <a:pPr lvl="1"/>
            <a:r>
              <a:rPr lang="en-CA" sz="2000" dirty="0" smtClean="0"/>
              <a:t>Organizing test cases into test suites (collections of test cases, usually representing a test scenario)</a:t>
            </a:r>
          </a:p>
          <a:p>
            <a:pPr lvl="1"/>
            <a:r>
              <a:rPr lang="en-CA" sz="2000" dirty="0" smtClean="0"/>
              <a:t>Updating bi-directional traceability between test basis and test cases</a:t>
            </a:r>
          </a:p>
          <a:p>
            <a:pPr lvl="1"/>
            <a:endParaRPr lang="en-CA" sz="2000" dirty="0" smtClean="0"/>
          </a:p>
        </p:txBody>
      </p:sp>
    </p:spTree>
    <p:extLst>
      <p:ext uri="{BB962C8B-B14F-4D97-AF65-F5344CB8AC3E}">
        <p14:creationId xmlns:p14="http://schemas.microsoft.com/office/powerpoint/2010/main" val="36836336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Test Execution</a:t>
            </a:r>
            <a:endParaRPr lang="en-CA" dirty="0"/>
          </a:p>
        </p:txBody>
      </p:sp>
      <p:sp>
        <p:nvSpPr>
          <p:cNvPr id="3" name="Content Placeholder 2"/>
          <p:cNvSpPr>
            <a:spLocks noGrp="1"/>
          </p:cNvSpPr>
          <p:nvPr>
            <p:ph idx="1"/>
          </p:nvPr>
        </p:nvSpPr>
        <p:spPr>
          <a:xfrm>
            <a:off x="578385" y="1600200"/>
            <a:ext cx="8229600" cy="4525963"/>
          </a:xfrm>
        </p:spPr>
        <p:txBody>
          <a:bodyPr>
            <a:normAutofit/>
          </a:bodyPr>
          <a:lstStyle/>
          <a:p>
            <a:r>
              <a:rPr lang="en-CA" sz="2400" dirty="0" smtClean="0"/>
              <a:t>In this phase the actual testing is conducted by executing test suites (either manually or using automated tools). Activities include:</a:t>
            </a:r>
            <a:br>
              <a:rPr lang="en-CA" sz="2400" dirty="0" smtClean="0"/>
            </a:br>
            <a:endParaRPr lang="en-CA" sz="2400" dirty="0" smtClean="0"/>
          </a:p>
          <a:p>
            <a:pPr lvl="1"/>
            <a:r>
              <a:rPr lang="en-CA" sz="2000" dirty="0" smtClean="0"/>
              <a:t>Executing test suites</a:t>
            </a:r>
          </a:p>
          <a:p>
            <a:pPr lvl="1"/>
            <a:r>
              <a:rPr lang="en-CA" sz="2000" dirty="0" smtClean="0"/>
              <a:t>Logging test information and outcomes</a:t>
            </a:r>
          </a:p>
          <a:p>
            <a:pPr lvl="1"/>
            <a:r>
              <a:rPr lang="en-CA" sz="2000" dirty="0" smtClean="0"/>
              <a:t>Comparing actual results with expected results</a:t>
            </a:r>
          </a:p>
          <a:p>
            <a:pPr lvl="1"/>
            <a:r>
              <a:rPr lang="en-CA" sz="2000" dirty="0" smtClean="0"/>
              <a:t>Reporting discrepancies as incidents (</a:t>
            </a:r>
            <a:r>
              <a:rPr lang="en-CA" sz="2000" dirty="0" err="1" smtClean="0"/>
              <a:t>a.k.a</a:t>
            </a:r>
            <a:r>
              <a:rPr lang="en-CA" sz="2000" dirty="0" smtClean="0"/>
              <a:t> issues, defects, bugs) and doing any cursory analysis to assist in determining their cause</a:t>
            </a:r>
          </a:p>
          <a:p>
            <a:pPr lvl="1"/>
            <a:r>
              <a:rPr lang="en-CA" sz="2000" dirty="0" smtClean="0"/>
              <a:t>Repeating testing as a result of actions to remedy incidents</a:t>
            </a:r>
            <a:endParaRPr lang="en-CA" sz="1600" dirty="0"/>
          </a:p>
          <a:p>
            <a:pPr lvl="1"/>
            <a:endParaRPr lang="en-CA" sz="2000" dirty="0" smtClean="0"/>
          </a:p>
        </p:txBody>
      </p:sp>
    </p:spTree>
    <p:extLst>
      <p:ext uri="{BB962C8B-B14F-4D97-AF65-F5344CB8AC3E}">
        <p14:creationId xmlns:p14="http://schemas.microsoft.com/office/powerpoint/2010/main" val="16799826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Test Exit Criteria and Reporting</a:t>
            </a:r>
            <a:endParaRPr lang="en-CA" dirty="0"/>
          </a:p>
        </p:txBody>
      </p:sp>
      <p:sp>
        <p:nvSpPr>
          <p:cNvPr id="3" name="Content Placeholder 2"/>
          <p:cNvSpPr>
            <a:spLocks noGrp="1"/>
          </p:cNvSpPr>
          <p:nvPr>
            <p:ph idx="1"/>
          </p:nvPr>
        </p:nvSpPr>
        <p:spPr>
          <a:xfrm>
            <a:off x="578385" y="1600200"/>
            <a:ext cx="8229600" cy="4525963"/>
          </a:xfrm>
        </p:spPr>
        <p:txBody>
          <a:bodyPr>
            <a:normAutofit/>
          </a:bodyPr>
          <a:lstStyle/>
          <a:p>
            <a:r>
              <a:rPr lang="en-CA" sz="2800" dirty="0" smtClean="0"/>
              <a:t>In this phase, the results of test execution are assessed against the testing objectives at each of the test levels. </a:t>
            </a:r>
            <a:br>
              <a:rPr lang="en-CA" sz="2800" dirty="0" smtClean="0"/>
            </a:br>
            <a:endParaRPr lang="en-CA" sz="2800" dirty="0" smtClean="0"/>
          </a:p>
          <a:p>
            <a:pPr lvl="1"/>
            <a:r>
              <a:rPr lang="en-CA" sz="2400" dirty="0" smtClean="0"/>
              <a:t>Check test log results against planned exit criteria</a:t>
            </a:r>
          </a:p>
          <a:p>
            <a:pPr lvl="1"/>
            <a:r>
              <a:rPr lang="en-CA" sz="2400" dirty="0" smtClean="0"/>
              <a:t>Determine if additional testing is required or if exit criteria needs modifying</a:t>
            </a:r>
          </a:p>
          <a:p>
            <a:pPr lvl="1"/>
            <a:r>
              <a:rPr lang="en-CA" sz="2400" dirty="0" smtClean="0"/>
              <a:t>Write a test summary report for stakeholders that includes information such as pass/fail and defect raised statistics </a:t>
            </a:r>
            <a:endParaRPr lang="en-CA" sz="1800" dirty="0" smtClean="0"/>
          </a:p>
        </p:txBody>
      </p:sp>
    </p:spTree>
    <p:extLst>
      <p:ext uri="{BB962C8B-B14F-4D97-AF65-F5344CB8AC3E}">
        <p14:creationId xmlns:p14="http://schemas.microsoft.com/office/powerpoint/2010/main" val="32586564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Test Closure</a:t>
            </a:r>
            <a:endParaRPr lang="en-CA" dirty="0"/>
          </a:p>
        </p:txBody>
      </p:sp>
      <p:sp>
        <p:nvSpPr>
          <p:cNvPr id="3" name="Content Placeholder 2"/>
          <p:cNvSpPr>
            <a:spLocks noGrp="1"/>
          </p:cNvSpPr>
          <p:nvPr>
            <p:ph idx="1"/>
          </p:nvPr>
        </p:nvSpPr>
        <p:spPr>
          <a:xfrm>
            <a:off x="578385" y="1600200"/>
            <a:ext cx="8229600" cy="4525963"/>
          </a:xfrm>
        </p:spPr>
        <p:txBody>
          <a:bodyPr>
            <a:normAutofit/>
          </a:bodyPr>
          <a:lstStyle/>
          <a:p>
            <a:r>
              <a:rPr lang="en-CA" sz="2400" dirty="0" smtClean="0"/>
              <a:t>In the final phase of the test process, the test team close out testing activities, collect any data or metrics from the test process, document any lessons learned for future test engagements, and ensure all of the outputs (work products) of the testing process are in a completed state.</a:t>
            </a:r>
            <a:br>
              <a:rPr lang="en-CA" sz="2400" dirty="0" smtClean="0"/>
            </a:br>
            <a:endParaRPr lang="en-CA" sz="2400" dirty="0" smtClean="0"/>
          </a:p>
          <a:p>
            <a:r>
              <a:rPr lang="en-CA" sz="2400" dirty="0" smtClean="0"/>
              <a:t>These activities occur at project milestones, such as when a major project objective is achieved, the finalized software system is released, or the project is completed (or cancelled). </a:t>
            </a:r>
            <a:endParaRPr lang="en-CA" sz="1600" dirty="0" smtClean="0"/>
          </a:p>
        </p:txBody>
      </p:sp>
    </p:spTree>
    <p:extLst>
      <p:ext uri="{BB962C8B-B14F-4D97-AF65-F5344CB8AC3E}">
        <p14:creationId xmlns:p14="http://schemas.microsoft.com/office/powerpoint/2010/main" val="26691098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Exercise 1</a:t>
            </a:r>
            <a:endParaRPr lang="en-CA" dirty="0"/>
          </a:p>
        </p:txBody>
      </p:sp>
      <p:sp>
        <p:nvSpPr>
          <p:cNvPr id="3" name="Content Placeholder 2"/>
          <p:cNvSpPr>
            <a:spLocks noGrp="1"/>
          </p:cNvSpPr>
          <p:nvPr>
            <p:ph idx="1"/>
          </p:nvPr>
        </p:nvSpPr>
        <p:spPr>
          <a:xfrm>
            <a:off x="578385" y="1600200"/>
            <a:ext cx="8229600" cy="4525963"/>
          </a:xfrm>
        </p:spPr>
        <p:txBody>
          <a:bodyPr>
            <a:normAutofit fontScale="85000" lnSpcReduction="20000"/>
          </a:bodyPr>
          <a:lstStyle/>
          <a:p>
            <a:r>
              <a:rPr lang="en-CA" dirty="0" smtClean="0"/>
              <a:t>Create a Master Test Plan</a:t>
            </a:r>
            <a:br>
              <a:rPr lang="en-CA" dirty="0" smtClean="0"/>
            </a:br>
            <a:endParaRPr lang="en-CA" sz="2400" dirty="0" smtClean="0"/>
          </a:p>
          <a:p>
            <a:pPr lvl="1"/>
            <a:r>
              <a:rPr lang="en-CA" sz="2400" dirty="0" smtClean="0"/>
              <a:t>A client is building a software application and has provided </a:t>
            </a:r>
            <a:r>
              <a:rPr lang="en-CA" sz="2400" dirty="0" err="1" smtClean="0"/>
              <a:t>Meticulon</a:t>
            </a:r>
            <a:r>
              <a:rPr lang="en-CA" sz="2400" dirty="0" smtClean="0"/>
              <a:t> with a Request For Proposal (RFP) document that highlights the main features of the software being developed. A contract is expected to be signed and </a:t>
            </a:r>
            <a:r>
              <a:rPr lang="en-CA" sz="2400" dirty="0" err="1" smtClean="0"/>
              <a:t>Meticulon’s</a:t>
            </a:r>
            <a:r>
              <a:rPr lang="en-CA" sz="2400" dirty="0" smtClean="0"/>
              <a:t> Test Manager has asked you to come up with a draft Master Test Plan. </a:t>
            </a:r>
            <a:br>
              <a:rPr lang="en-CA" sz="2400" dirty="0" smtClean="0"/>
            </a:br>
            <a:endParaRPr lang="en-CA" sz="2400" dirty="0" smtClean="0"/>
          </a:p>
          <a:p>
            <a:pPr lvl="1"/>
            <a:r>
              <a:rPr lang="en-CA" sz="2400" dirty="0" smtClean="0"/>
              <a:t>In groups of 2, decide upon some information that should be included in each section of the draft Master Test Plan (a template has been provided)</a:t>
            </a:r>
            <a:r>
              <a:rPr lang="en-CA" sz="2400" dirty="0"/>
              <a:t/>
            </a:r>
            <a:br>
              <a:rPr lang="en-CA" sz="2400" dirty="0"/>
            </a:br>
            <a:endParaRPr lang="en-CA" sz="2400" dirty="0" smtClean="0"/>
          </a:p>
          <a:p>
            <a:pPr lvl="1"/>
            <a:r>
              <a:rPr lang="en-CA" sz="2400" dirty="0" smtClean="0"/>
              <a:t>You will have up to an hour to fill out the draft Master Test Plan after which we will as a team create a final Master Test Plan based on input from each of the groups</a:t>
            </a:r>
            <a:r>
              <a:rPr lang="en-CA" dirty="0" smtClean="0"/>
              <a:t/>
            </a:r>
            <a:br>
              <a:rPr lang="en-CA" dirty="0" smtClean="0"/>
            </a:br>
            <a:endParaRPr lang="en-CA" dirty="0" smtClean="0"/>
          </a:p>
        </p:txBody>
      </p:sp>
    </p:spTree>
    <p:extLst>
      <p:ext uri="{BB962C8B-B14F-4D97-AF65-F5344CB8AC3E}">
        <p14:creationId xmlns:p14="http://schemas.microsoft.com/office/powerpoint/2010/main" val="4481801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366FF"/>
                </a:solidFill>
              </a:rPr>
              <a:t>Agenda</a:t>
            </a:r>
            <a:endParaRPr lang="en-CA" dirty="0"/>
          </a:p>
        </p:txBody>
      </p:sp>
      <p:sp>
        <p:nvSpPr>
          <p:cNvPr id="3" name="Content Placeholder 2"/>
          <p:cNvSpPr>
            <a:spLocks noGrp="1"/>
          </p:cNvSpPr>
          <p:nvPr>
            <p:ph idx="1"/>
          </p:nvPr>
        </p:nvSpPr>
        <p:spPr/>
        <p:txBody>
          <a:bodyPr/>
          <a:lstStyle/>
          <a:p>
            <a:r>
              <a:rPr lang="en-CA" dirty="0" smtClean="0"/>
              <a:t>Fundamentals of Testing</a:t>
            </a:r>
          </a:p>
          <a:p>
            <a:r>
              <a:rPr lang="en-CA" dirty="0" smtClean="0"/>
              <a:t>Testing Through Software Lifecycle</a:t>
            </a:r>
          </a:p>
          <a:p>
            <a:r>
              <a:rPr lang="en-CA" dirty="0" smtClean="0"/>
              <a:t>Static Techniques</a:t>
            </a:r>
          </a:p>
          <a:p>
            <a:r>
              <a:rPr lang="en-CA" dirty="0" smtClean="0"/>
              <a:t>Test Design Techniques</a:t>
            </a:r>
          </a:p>
          <a:p>
            <a:r>
              <a:rPr lang="en-CA" dirty="0" smtClean="0"/>
              <a:t>Test Management</a:t>
            </a:r>
          </a:p>
          <a:p>
            <a:r>
              <a:rPr lang="en-CA" dirty="0" smtClean="0"/>
              <a:t>Tools for Testing</a:t>
            </a:r>
            <a:endParaRPr lang="en-CA" dirty="0"/>
          </a:p>
        </p:txBody>
      </p:sp>
    </p:spTree>
    <p:extLst>
      <p:ext uri="{BB962C8B-B14F-4D97-AF65-F5344CB8AC3E}">
        <p14:creationId xmlns:p14="http://schemas.microsoft.com/office/powerpoint/2010/main" val="13850927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sz="3200" cap="none" dirty="0"/>
              <a:t>Testing </a:t>
            </a:r>
            <a:r>
              <a:rPr lang="en-CA" sz="3200" cap="none" dirty="0" smtClean="0"/>
              <a:t>Through </a:t>
            </a:r>
            <a:r>
              <a:rPr lang="en-CA" sz="3200" cap="none" dirty="0"/>
              <a:t>Software Lifecycle</a:t>
            </a:r>
          </a:p>
        </p:txBody>
      </p:sp>
      <p:sp>
        <p:nvSpPr>
          <p:cNvPr id="5" name="Text Placeholder 4"/>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40737501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Software Development Life Cycle</a:t>
            </a:r>
            <a:endParaRPr lang="en-CA" dirty="0"/>
          </a:p>
        </p:txBody>
      </p:sp>
      <p:sp>
        <p:nvSpPr>
          <p:cNvPr id="3" name="Content Placeholder 2"/>
          <p:cNvSpPr>
            <a:spLocks noGrp="1"/>
          </p:cNvSpPr>
          <p:nvPr>
            <p:ph idx="1"/>
          </p:nvPr>
        </p:nvSpPr>
        <p:spPr/>
        <p:txBody>
          <a:bodyPr>
            <a:normAutofit/>
          </a:bodyPr>
          <a:lstStyle/>
          <a:p>
            <a:r>
              <a:rPr lang="en-CA" sz="2400" dirty="0" smtClean="0"/>
              <a:t>The software development life cycle is a process that describes the different phases of software development and their order. </a:t>
            </a:r>
            <a:endParaRPr lang="en-CA" sz="2400" dirty="0"/>
          </a:p>
          <a:p>
            <a:endParaRPr lang="en-CA" sz="2400" dirty="0" smtClean="0"/>
          </a:p>
          <a:p>
            <a:r>
              <a:rPr lang="en-CA" sz="2400" dirty="0" smtClean="0"/>
              <a:t>There are a number different models that implement the SDLC methodology, including: </a:t>
            </a:r>
          </a:p>
          <a:p>
            <a:pPr lvl="1"/>
            <a:r>
              <a:rPr lang="en-CA" sz="2000" dirty="0" smtClean="0"/>
              <a:t>Waterfall</a:t>
            </a:r>
          </a:p>
          <a:p>
            <a:pPr lvl="1"/>
            <a:r>
              <a:rPr lang="en-CA" sz="2000" dirty="0" smtClean="0"/>
              <a:t>V-Model</a:t>
            </a:r>
          </a:p>
          <a:p>
            <a:pPr lvl="1"/>
            <a:r>
              <a:rPr lang="en-CA" sz="2000" dirty="0" smtClean="0"/>
              <a:t>Rapid Application Prototyping</a:t>
            </a:r>
          </a:p>
          <a:p>
            <a:pPr lvl="1"/>
            <a:r>
              <a:rPr lang="en-CA" sz="2000" dirty="0" smtClean="0"/>
              <a:t>Iterative</a:t>
            </a:r>
          </a:p>
          <a:p>
            <a:pPr lvl="1"/>
            <a:r>
              <a:rPr lang="en-CA" sz="2000" dirty="0" smtClean="0"/>
              <a:t>Agile</a:t>
            </a:r>
          </a:p>
        </p:txBody>
      </p:sp>
    </p:spTree>
    <p:extLst>
      <p:ext uri="{BB962C8B-B14F-4D97-AF65-F5344CB8AC3E}">
        <p14:creationId xmlns:p14="http://schemas.microsoft.com/office/powerpoint/2010/main" val="11554807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Waterfall Model</a:t>
            </a:r>
            <a:endParaRPr lang="en-CA" dirty="0"/>
          </a:p>
        </p:txBody>
      </p:sp>
      <p:sp>
        <p:nvSpPr>
          <p:cNvPr id="3" name="Content Placeholder 2"/>
          <p:cNvSpPr>
            <a:spLocks noGrp="1"/>
          </p:cNvSpPr>
          <p:nvPr>
            <p:ph idx="1"/>
          </p:nvPr>
        </p:nvSpPr>
        <p:spPr/>
        <p:txBody>
          <a:bodyPr>
            <a:normAutofit/>
          </a:bodyPr>
          <a:lstStyle/>
          <a:p>
            <a:r>
              <a:rPr lang="en-CA" sz="2400" dirty="0" smtClean="0"/>
              <a:t>A traditional sequential software development method</a:t>
            </a:r>
            <a:endParaRPr lang="en-CA" sz="2000" dirty="0" smtClean="0"/>
          </a:p>
        </p:txBody>
      </p:sp>
      <p:sp>
        <p:nvSpPr>
          <p:cNvPr id="5" name="TextBox 4"/>
          <p:cNvSpPr txBox="1"/>
          <p:nvPr/>
        </p:nvSpPr>
        <p:spPr>
          <a:xfrm>
            <a:off x="687175" y="2252565"/>
            <a:ext cx="1920147" cy="369332"/>
          </a:xfrm>
          <a:prstGeom prst="rect">
            <a:avLst/>
          </a:prstGeom>
          <a:solidFill>
            <a:schemeClr val="accent1">
              <a:lumMod val="40000"/>
              <a:lumOff val="60000"/>
            </a:schemeClr>
          </a:solidFill>
        </p:spPr>
        <p:txBody>
          <a:bodyPr wrap="square" rtlCol="0">
            <a:spAutoFit/>
          </a:bodyPr>
          <a:lstStyle/>
          <a:p>
            <a:pPr algn="ctr"/>
            <a:r>
              <a:rPr lang="en-CA" dirty="0" smtClean="0"/>
              <a:t>Requirements</a:t>
            </a:r>
            <a:endParaRPr lang="en-CA" dirty="0"/>
          </a:p>
        </p:txBody>
      </p:sp>
      <p:cxnSp>
        <p:nvCxnSpPr>
          <p:cNvPr id="10" name="Straight Connector 9"/>
          <p:cNvCxnSpPr/>
          <p:nvPr/>
        </p:nvCxnSpPr>
        <p:spPr>
          <a:xfrm>
            <a:off x="2607322" y="2437231"/>
            <a:ext cx="46270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3070031" y="2432515"/>
            <a:ext cx="0" cy="4653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2074838" y="2885050"/>
            <a:ext cx="1916935" cy="369332"/>
          </a:xfrm>
          <a:prstGeom prst="rect">
            <a:avLst/>
          </a:prstGeom>
          <a:solidFill>
            <a:schemeClr val="accent2">
              <a:lumMod val="40000"/>
              <a:lumOff val="60000"/>
            </a:schemeClr>
          </a:solidFill>
        </p:spPr>
        <p:txBody>
          <a:bodyPr wrap="square" rtlCol="0">
            <a:spAutoFit/>
          </a:bodyPr>
          <a:lstStyle/>
          <a:p>
            <a:pPr algn="ctr"/>
            <a:r>
              <a:rPr lang="en-CA" dirty="0" smtClean="0"/>
              <a:t>Design</a:t>
            </a:r>
            <a:endParaRPr lang="en-CA" dirty="0"/>
          </a:p>
        </p:txBody>
      </p:sp>
      <p:cxnSp>
        <p:nvCxnSpPr>
          <p:cNvPr id="15" name="Straight Connector 14"/>
          <p:cNvCxnSpPr/>
          <p:nvPr/>
        </p:nvCxnSpPr>
        <p:spPr>
          <a:xfrm>
            <a:off x="3991772" y="3069716"/>
            <a:ext cx="46270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4439782" y="3079623"/>
            <a:ext cx="0" cy="4653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3481314" y="3542848"/>
            <a:ext cx="1916935" cy="369332"/>
          </a:xfrm>
          <a:prstGeom prst="rect">
            <a:avLst/>
          </a:prstGeom>
          <a:solidFill>
            <a:schemeClr val="accent3">
              <a:lumMod val="40000"/>
              <a:lumOff val="60000"/>
            </a:schemeClr>
          </a:solidFill>
        </p:spPr>
        <p:txBody>
          <a:bodyPr wrap="square" rtlCol="0">
            <a:spAutoFit/>
          </a:bodyPr>
          <a:lstStyle/>
          <a:p>
            <a:pPr algn="ctr"/>
            <a:r>
              <a:rPr lang="en-CA" dirty="0" smtClean="0"/>
              <a:t>Development</a:t>
            </a:r>
            <a:endParaRPr lang="en-CA" dirty="0"/>
          </a:p>
        </p:txBody>
      </p:sp>
      <p:cxnSp>
        <p:nvCxnSpPr>
          <p:cNvPr id="22" name="Straight Connector 21"/>
          <p:cNvCxnSpPr/>
          <p:nvPr/>
        </p:nvCxnSpPr>
        <p:spPr>
          <a:xfrm>
            <a:off x="5412949" y="3748236"/>
            <a:ext cx="46270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5875658" y="3758332"/>
            <a:ext cx="0" cy="4653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917190" y="4238993"/>
            <a:ext cx="1916935" cy="369332"/>
          </a:xfrm>
          <a:prstGeom prst="rect">
            <a:avLst/>
          </a:prstGeom>
          <a:solidFill>
            <a:schemeClr val="accent4">
              <a:lumMod val="40000"/>
              <a:lumOff val="60000"/>
            </a:schemeClr>
          </a:solidFill>
        </p:spPr>
        <p:txBody>
          <a:bodyPr wrap="square" rtlCol="0">
            <a:spAutoFit/>
          </a:bodyPr>
          <a:lstStyle/>
          <a:p>
            <a:pPr algn="ctr"/>
            <a:r>
              <a:rPr lang="en-CA" dirty="0" smtClean="0"/>
              <a:t>Testing</a:t>
            </a:r>
            <a:endParaRPr lang="en-CA" dirty="0"/>
          </a:p>
        </p:txBody>
      </p:sp>
      <p:cxnSp>
        <p:nvCxnSpPr>
          <p:cNvPr id="26" name="Straight Connector 25"/>
          <p:cNvCxnSpPr/>
          <p:nvPr/>
        </p:nvCxnSpPr>
        <p:spPr>
          <a:xfrm>
            <a:off x="6843306" y="4423659"/>
            <a:ext cx="46270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7306015" y="4433755"/>
            <a:ext cx="0" cy="4653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6347547" y="4914416"/>
            <a:ext cx="1916935" cy="369332"/>
          </a:xfrm>
          <a:prstGeom prst="rect">
            <a:avLst/>
          </a:prstGeom>
          <a:solidFill>
            <a:schemeClr val="accent6">
              <a:lumMod val="40000"/>
              <a:lumOff val="60000"/>
            </a:schemeClr>
          </a:solidFill>
        </p:spPr>
        <p:txBody>
          <a:bodyPr wrap="square" rtlCol="0">
            <a:spAutoFit/>
          </a:bodyPr>
          <a:lstStyle/>
          <a:p>
            <a:pPr algn="ctr"/>
            <a:r>
              <a:rPr lang="en-CA" dirty="0" smtClean="0"/>
              <a:t>Maintenance</a:t>
            </a:r>
            <a:endParaRPr lang="en-CA" dirty="0"/>
          </a:p>
        </p:txBody>
      </p:sp>
      <p:sp>
        <p:nvSpPr>
          <p:cNvPr id="29" name="TextBox 28"/>
          <p:cNvSpPr txBox="1"/>
          <p:nvPr/>
        </p:nvSpPr>
        <p:spPr>
          <a:xfrm>
            <a:off x="3481314" y="3851042"/>
            <a:ext cx="1916935" cy="369332"/>
          </a:xfrm>
          <a:prstGeom prst="rect">
            <a:avLst/>
          </a:prstGeom>
          <a:noFill/>
        </p:spPr>
        <p:txBody>
          <a:bodyPr wrap="square" rtlCol="0">
            <a:spAutoFit/>
          </a:bodyPr>
          <a:lstStyle/>
          <a:p>
            <a:pPr algn="ctr"/>
            <a:r>
              <a:rPr lang="en-CA" dirty="0" smtClean="0"/>
              <a:t>(Implementation)</a:t>
            </a:r>
            <a:endParaRPr lang="en-CA" dirty="0"/>
          </a:p>
        </p:txBody>
      </p:sp>
      <p:sp>
        <p:nvSpPr>
          <p:cNvPr id="30" name="TextBox 29"/>
          <p:cNvSpPr txBox="1"/>
          <p:nvPr/>
        </p:nvSpPr>
        <p:spPr>
          <a:xfrm>
            <a:off x="4917191" y="4573803"/>
            <a:ext cx="1916934" cy="369332"/>
          </a:xfrm>
          <a:prstGeom prst="rect">
            <a:avLst/>
          </a:prstGeom>
          <a:noFill/>
        </p:spPr>
        <p:txBody>
          <a:bodyPr wrap="square" rtlCol="0">
            <a:spAutoFit/>
          </a:bodyPr>
          <a:lstStyle/>
          <a:p>
            <a:pPr algn="ctr"/>
            <a:r>
              <a:rPr lang="en-CA" dirty="0" smtClean="0"/>
              <a:t>(Verification)</a:t>
            </a:r>
            <a:endParaRPr lang="en-CA" dirty="0"/>
          </a:p>
        </p:txBody>
      </p:sp>
      <p:sp>
        <p:nvSpPr>
          <p:cNvPr id="31" name="TextBox 30"/>
          <p:cNvSpPr txBox="1"/>
          <p:nvPr/>
        </p:nvSpPr>
        <p:spPr>
          <a:xfrm>
            <a:off x="6347547" y="5299080"/>
            <a:ext cx="1916934" cy="369332"/>
          </a:xfrm>
          <a:prstGeom prst="rect">
            <a:avLst/>
          </a:prstGeom>
          <a:noFill/>
        </p:spPr>
        <p:txBody>
          <a:bodyPr wrap="square" rtlCol="0">
            <a:spAutoFit/>
          </a:bodyPr>
          <a:lstStyle/>
          <a:p>
            <a:pPr algn="ctr"/>
            <a:r>
              <a:rPr lang="en-CA" dirty="0" smtClean="0"/>
              <a:t>(and Operations)</a:t>
            </a:r>
            <a:endParaRPr lang="en-CA" dirty="0"/>
          </a:p>
        </p:txBody>
      </p:sp>
    </p:spTree>
    <p:extLst>
      <p:ext uri="{BB962C8B-B14F-4D97-AF65-F5344CB8AC3E}">
        <p14:creationId xmlns:p14="http://schemas.microsoft.com/office/powerpoint/2010/main" val="34549716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sz="3200" cap="none" dirty="0" smtClean="0"/>
              <a:t>Fundamentals of Testing</a:t>
            </a:r>
            <a:endParaRPr lang="en-CA" sz="3200" cap="none" dirty="0"/>
          </a:p>
        </p:txBody>
      </p:sp>
      <p:sp>
        <p:nvSpPr>
          <p:cNvPr id="5" name="Text Placeholder 4"/>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6925933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solidFill>
                  <a:srgbClr val="3366FF"/>
                </a:solidFill>
              </a:rPr>
              <a:t>V-Model</a:t>
            </a:r>
            <a:endParaRPr lang="en-CA" dirty="0"/>
          </a:p>
        </p:txBody>
      </p:sp>
      <p:sp>
        <p:nvSpPr>
          <p:cNvPr id="3" name="Content Placeholder 2"/>
          <p:cNvSpPr>
            <a:spLocks noGrp="1"/>
          </p:cNvSpPr>
          <p:nvPr>
            <p:ph idx="1"/>
          </p:nvPr>
        </p:nvSpPr>
        <p:spPr/>
        <p:txBody>
          <a:bodyPr>
            <a:normAutofit/>
          </a:bodyPr>
          <a:lstStyle/>
          <a:p>
            <a:r>
              <a:rPr lang="en-CA" sz="2400" dirty="0" smtClean="0"/>
              <a:t>considered to be an extension of the waterfall model</a:t>
            </a:r>
            <a:endParaRPr lang="en-CA" sz="2400" dirty="0"/>
          </a:p>
          <a:p>
            <a:endParaRPr lang="en-CA" dirty="0" smtClean="0"/>
          </a:p>
          <a:p>
            <a:endParaRPr lang="en-CA" dirty="0"/>
          </a:p>
          <a:p>
            <a:endParaRPr lang="en-CA" dirty="0" smtClean="0"/>
          </a:p>
          <a:p>
            <a:endParaRPr lang="en-CA" dirty="0" smtClean="0"/>
          </a:p>
          <a:p>
            <a:endParaRPr lang="en-CA" dirty="0"/>
          </a:p>
          <a:p>
            <a:endParaRPr lang="en-CA" dirty="0" smtClean="0"/>
          </a:p>
          <a:p>
            <a:endParaRPr lang="en-CA" dirty="0"/>
          </a:p>
          <a:p>
            <a:endParaRPr lang="en-CA" dirty="0" smtClean="0"/>
          </a:p>
          <a:p>
            <a:endParaRPr lang="en-CA" dirty="0"/>
          </a:p>
          <a:p>
            <a:endParaRPr lang="en-CA" dirty="0" smtClean="0"/>
          </a:p>
          <a:p>
            <a:endParaRPr lang="en-CA" dirty="0"/>
          </a:p>
          <a:p>
            <a:endParaRPr lang="en-CA" dirty="0" smtClean="0"/>
          </a:p>
          <a:p>
            <a:endParaRPr lang="en-CA" sz="2800" dirty="0"/>
          </a:p>
          <a:p>
            <a:endParaRPr lang="en-CA" sz="2800" dirty="0" smtClean="0"/>
          </a:p>
          <a:p>
            <a:endParaRPr lang="en-CA" sz="2800" dirty="0"/>
          </a:p>
          <a:p>
            <a:endParaRPr lang="en-CA" sz="2800" dirty="0" smtClean="0"/>
          </a:p>
          <a:p>
            <a:endParaRPr lang="en-CA" sz="2800" dirty="0"/>
          </a:p>
          <a:p>
            <a:endParaRPr lang="en-CA" sz="2800" dirty="0" smtClean="0"/>
          </a:p>
          <a:p>
            <a:endParaRPr lang="en-CA" sz="2800" dirty="0" smtClean="0"/>
          </a:p>
        </p:txBody>
      </p:sp>
      <p:pic>
        <p:nvPicPr>
          <p:cNvPr id="4" name="Picture 3"/>
          <p:cNvPicPr>
            <a:picLocks noChangeAspect="1"/>
          </p:cNvPicPr>
          <p:nvPr/>
        </p:nvPicPr>
        <p:blipFill>
          <a:blip r:embed="rId2"/>
          <a:stretch>
            <a:fillRect/>
          </a:stretch>
        </p:blipFill>
        <p:spPr>
          <a:xfrm>
            <a:off x="1642501" y="2094904"/>
            <a:ext cx="5704762" cy="3171429"/>
          </a:xfrm>
          <a:prstGeom prst="rect">
            <a:avLst/>
          </a:prstGeom>
        </p:spPr>
      </p:pic>
      <p:sp>
        <p:nvSpPr>
          <p:cNvPr id="5" name="TextBox 4"/>
          <p:cNvSpPr txBox="1"/>
          <p:nvPr/>
        </p:nvSpPr>
        <p:spPr>
          <a:xfrm>
            <a:off x="870332" y="5444441"/>
            <a:ext cx="6940626" cy="430887"/>
          </a:xfrm>
          <a:prstGeom prst="rect">
            <a:avLst/>
          </a:prstGeom>
          <a:noFill/>
        </p:spPr>
        <p:txBody>
          <a:bodyPr wrap="square" rtlCol="0">
            <a:spAutoFit/>
          </a:bodyPr>
          <a:lstStyle/>
          <a:p>
            <a:r>
              <a:rPr lang="en-CA" sz="1100" dirty="0"/>
              <a:t>By Leon Osborne, Jeffrey </a:t>
            </a:r>
            <a:r>
              <a:rPr lang="en-CA" sz="1100" dirty="0" err="1"/>
              <a:t>Brummond</a:t>
            </a:r>
            <a:r>
              <a:rPr lang="en-CA" sz="1100" dirty="0"/>
              <a:t>, Robert Hart, Mohsen (Moe) </a:t>
            </a:r>
            <a:r>
              <a:rPr lang="en-CA" sz="1100" dirty="0" err="1"/>
              <a:t>Zarean</a:t>
            </a:r>
            <a:r>
              <a:rPr lang="en-CA" sz="1100" dirty="0"/>
              <a:t> Ph.D., P.E, Steven Conger ; Redrawn by </a:t>
            </a:r>
            <a:r>
              <a:rPr lang="en-CA" sz="1100" dirty="0" err="1"/>
              <a:t>User:Slashme</a:t>
            </a:r>
            <a:r>
              <a:rPr lang="en-CA" sz="1100" dirty="0"/>
              <a:t>. [Public domain], via Wikimedia </a:t>
            </a:r>
            <a:r>
              <a:rPr lang="en-CA" sz="1100" dirty="0" smtClean="0"/>
              <a:t>Commons</a:t>
            </a:r>
            <a:endParaRPr lang="en-CA" sz="1100" dirty="0"/>
          </a:p>
        </p:txBody>
      </p:sp>
    </p:spTree>
    <p:extLst>
      <p:ext uri="{BB962C8B-B14F-4D97-AF65-F5344CB8AC3E}">
        <p14:creationId xmlns:p14="http://schemas.microsoft.com/office/powerpoint/2010/main" val="26313496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Agile Model</a:t>
            </a:r>
            <a:endParaRPr lang="en-CA" dirty="0"/>
          </a:p>
        </p:txBody>
      </p:sp>
      <p:sp>
        <p:nvSpPr>
          <p:cNvPr id="3" name="Content Placeholder 2"/>
          <p:cNvSpPr>
            <a:spLocks noGrp="1"/>
          </p:cNvSpPr>
          <p:nvPr>
            <p:ph idx="1"/>
          </p:nvPr>
        </p:nvSpPr>
        <p:spPr/>
        <p:txBody>
          <a:bodyPr>
            <a:normAutofit/>
          </a:bodyPr>
          <a:lstStyle/>
          <a:p>
            <a:r>
              <a:rPr lang="en-CA" sz="2400" dirty="0" smtClean="0"/>
              <a:t>A modern incremental software development method where software is developed in short cycles (sprints)</a:t>
            </a:r>
          </a:p>
        </p:txBody>
      </p:sp>
      <p:sp>
        <p:nvSpPr>
          <p:cNvPr id="5" name="TextBox 4"/>
          <p:cNvSpPr txBox="1"/>
          <p:nvPr/>
        </p:nvSpPr>
        <p:spPr>
          <a:xfrm>
            <a:off x="3675960" y="2784368"/>
            <a:ext cx="1916935" cy="369332"/>
          </a:xfrm>
          <a:prstGeom prst="rect">
            <a:avLst/>
          </a:prstGeom>
          <a:solidFill>
            <a:schemeClr val="accent1">
              <a:lumMod val="40000"/>
              <a:lumOff val="60000"/>
            </a:schemeClr>
          </a:solidFill>
        </p:spPr>
        <p:txBody>
          <a:bodyPr wrap="square" rtlCol="0">
            <a:spAutoFit/>
          </a:bodyPr>
          <a:lstStyle/>
          <a:p>
            <a:pPr algn="ctr"/>
            <a:r>
              <a:rPr lang="en-CA" dirty="0" smtClean="0"/>
              <a:t>Requirements</a:t>
            </a:r>
            <a:endParaRPr lang="en-CA" dirty="0"/>
          </a:p>
        </p:txBody>
      </p:sp>
      <p:cxnSp>
        <p:nvCxnSpPr>
          <p:cNvPr id="13" name="Straight Arrow Connector 12"/>
          <p:cNvCxnSpPr/>
          <p:nvPr/>
        </p:nvCxnSpPr>
        <p:spPr>
          <a:xfrm>
            <a:off x="6117111" y="3768505"/>
            <a:ext cx="0" cy="4653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158643" y="3407228"/>
            <a:ext cx="1916935" cy="369332"/>
          </a:xfrm>
          <a:prstGeom prst="rect">
            <a:avLst/>
          </a:prstGeom>
          <a:solidFill>
            <a:schemeClr val="accent2">
              <a:lumMod val="40000"/>
              <a:lumOff val="60000"/>
            </a:schemeClr>
          </a:solidFill>
        </p:spPr>
        <p:txBody>
          <a:bodyPr wrap="square" rtlCol="0">
            <a:spAutoFit/>
          </a:bodyPr>
          <a:lstStyle/>
          <a:p>
            <a:pPr algn="ctr"/>
            <a:r>
              <a:rPr lang="en-CA" dirty="0" smtClean="0"/>
              <a:t>Analysis &amp; Design</a:t>
            </a:r>
            <a:endParaRPr lang="en-CA" dirty="0"/>
          </a:p>
        </p:txBody>
      </p:sp>
      <p:sp>
        <p:nvSpPr>
          <p:cNvPr id="17" name="TextBox 16"/>
          <p:cNvSpPr txBox="1"/>
          <p:nvPr/>
        </p:nvSpPr>
        <p:spPr>
          <a:xfrm>
            <a:off x="5158642" y="4233834"/>
            <a:ext cx="1916935" cy="369332"/>
          </a:xfrm>
          <a:prstGeom prst="rect">
            <a:avLst/>
          </a:prstGeom>
          <a:solidFill>
            <a:schemeClr val="accent3">
              <a:lumMod val="40000"/>
              <a:lumOff val="60000"/>
            </a:schemeClr>
          </a:solidFill>
        </p:spPr>
        <p:txBody>
          <a:bodyPr wrap="square" rtlCol="0">
            <a:spAutoFit/>
          </a:bodyPr>
          <a:lstStyle/>
          <a:p>
            <a:pPr algn="ctr"/>
            <a:r>
              <a:rPr lang="en-CA" dirty="0" smtClean="0"/>
              <a:t>Implementation</a:t>
            </a:r>
            <a:endParaRPr lang="en-CA" dirty="0"/>
          </a:p>
        </p:txBody>
      </p:sp>
      <p:sp>
        <p:nvSpPr>
          <p:cNvPr id="24" name="TextBox 23"/>
          <p:cNvSpPr txBox="1"/>
          <p:nvPr/>
        </p:nvSpPr>
        <p:spPr>
          <a:xfrm>
            <a:off x="3675960" y="4904780"/>
            <a:ext cx="1916935" cy="369332"/>
          </a:xfrm>
          <a:prstGeom prst="rect">
            <a:avLst/>
          </a:prstGeom>
          <a:solidFill>
            <a:schemeClr val="accent4">
              <a:lumMod val="40000"/>
              <a:lumOff val="60000"/>
            </a:schemeClr>
          </a:solidFill>
        </p:spPr>
        <p:txBody>
          <a:bodyPr wrap="square" rtlCol="0">
            <a:spAutoFit/>
          </a:bodyPr>
          <a:lstStyle/>
          <a:p>
            <a:pPr algn="ctr"/>
            <a:r>
              <a:rPr lang="en-CA" dirty="0" smtClean="0"/>
              <a:t>Testing</a:t>
            </a:r>
            <a:endParaRPr lang="en-CA" dirty="0"/>
          </a:p>
        </p:txBody>
      </p:sp>
      <p:sp>
        <p:nvSpPr>
          <p:cNvPr id="28" name="TextBox 27"/>
          <p:cNvSpPr txBox="1"/>
          <p:nvPr/>
        </p:nvSpPr>
        <p:spPr>
          <a:xfrm>
            <a:off x="6620572" y="4850213"/>
            <a:ext cx="1916935" cy="369332"/>
          </a:xfrm>
          <a:prstGeom prst="rect">
            <a:avLst/>
          </a:prstGeom>
          <a:solidFill>
            <a:schemeClr val="accent5">
              <a:lumMod val="40000"/>
              <a:lumOff val="60000"/>
            </a:schemeClr>
          </a:solidFill>
        </p:spPr>
        <p:txBody>
          <a:bodyPr wrap="square" rtlCol="0">
            <a:spAutoFit/>
          </a:bodyPr>
          <a:lstStyle/>
          <a:p>
            <a:pPr algn="ctr"/>
            <a:r>
              <a:rPr lang="en-CA" dirty="0" smtClean="0"/>
              <a:t>Deployment</a:t>
            </a:r>
            <a:endParaRPr lang="en-CA" dirty="0"/>
          </a:p>
        </p:txBody>
      </p:sp>
      <p:sp>
        <p:nvSpPr>
          <p:cNvPr id="35" name="TextBox 34"/>
          <p:cNvSpPr txBox="1"/>
          <p:nvPr/>
        </p:nvSpPr>
        <p:spPr>
          <a:xfrm>
            <a:off x="2159285" y="3422927"/>
            <a:ext cx="1916935" cy="369332"/>
          </a:xfrm>
          <a:prstGeom prst="rect">
            <a:avLst/>
          </a:prstGeom>
          <a:solidFill>
            <a:schemeClr val="accent6">
              <a:lumMod val="40000"/>
              <a:lumOff val="60000"/>
            </a:schemeClr>
          </a:solidFill>
        </p:spPr>
        <p:txBody>
          <a:bodyPr wrap="square" rtlCol="0">
            <a:spAutoFit/>
          </a:bodyPr>
          <a:lstStyle/>
          <a:p>
            <a:pPr algn="ctr"/>
            <a:r>
              <a:rPr lang="en-CA" dirty="0" smtClean="0"/>
              <a:t>Planning</a:t>
            </a:r>
            <a:endParaRPr lang="en-CA" dirty="0"/>
          </a:p>
        </p:txBody>
      </p:sp>
      <p:sp>
        <p:nvSpPr>
          <p:cNvPr id="36" name="TextBox 35"/>
          <p:cNvSpPr txBox="1"/>
          <p:nvPr/>
        </p:nvSpPr>
        <p:spPr>
          <a:xfrm>
            <a:off x="2170656" y="4237203"/>
            <a:ext cx="1916935" cy="369332"/>
          </a:xfrm>
          <a:prstGeom prst="rect">
            <a:avLst/>
          </a:prstGeom>
          <a:solidFill>
            <a:schemeClr val="bg2">
              <a:lumMod val="75000"/>
            </a:schemeClr>
          </a:solidFill>
        </p:spPr>
        <p:txBody>
          <a:bodyPr wrap="square" rtlCol="0">
            <a:spAutoFit/>
          </a:bodyPr>
          <a:lstStyle/>
          <a:p>
            <a:pPr algn="ctr"/>
            <a:r>
              <a:rPr lang="en-CA" dirty="0" smtClean="0"/>
              <a:t>Evaluation</a:t>
            </a:r>
            <a:endParaRPr lang="en-CA" dirty="0"/>
          </a:p>
        </p:txBody>
      </p:sp>
      <p:sp>
        <p:nvSpPr>
          <p:cNvPr id="37" name="TextBox 36"/>
          <p:cNvSpPr txBox="1"/>
          <p:nvPr/>
        </p:nvSpPr>
        <p:spPr>
          <a:xfrm>
            <a:off x="665347" y="2793317"/>
            <a:ext cx="1916935" cy="369332"/>
          </a:xfrm>
          <a:prstGeom prst="rect">
            <a:avLst/>
          </a:prstGeom>
          <a:solidFill>
            <a:schemeClr val="bg1">
              <a:lumMod val="85000"/>
            </a:schemeClr>
          </a:solidFill>
        </p:spPr>
        <p:txBody>
          <a:bodyPr wrap="square" rtlCol="0">
            <a:spAutoFit/>
          </a:bodyPr>
          <a:lstStyle/>
          <a:p>
            <a:pPr algn="ctr"/>
            <a:r>
              <a:rPr lang="en-CA" dirty="0" smtClean="0"/>
              <a:t>Initial Planning</a:t>
            </a:r>
            <a:endParaRPr lang="en-CA" dirty="0"/>
          </a:p>
        </p:txBody>
      </p:sp>
      <p:sp>
        <p:nvSpPr>
          <p:cNvPr id="6" name="Arc 5"/>
          <p:cNvSpPr/>
          <p:nvPr/>
        </p:nvSpPr>
        <p:spPr>
          <a:xfrm>
            <a:off x="5068678" y="2977983"/>
            <a:ext cx="1048433" cy="791777"/>
          </a:xfrm>
          <a:prstGeom prst="arc">
            <a:avLst>
              <a:gd name="adj1" fmla="val 16200000"/>
              <a:gd name="adj2" fmla="val 281045"/>
            </a:avLst>
          </a:prstGeom>
          <a:ln>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p>
        </p:txBody>
      </p:sp>
      <p:sp>
        <p:nvSpPr>
          <p:cNvPr id="39" name="Arc 38"/>
          <p:cNvSpPr/>
          <p:nvPr/>
        </p:nvSpPr>
        <p:spPr>
          <a:xfrm flipV="1">
            <a:off x="5079239" y="4211195"/>
            <a:ext cx="1027310" cy="870391"/>
          </a:xfrm>
          <a:prstGeom prst="arc">
            <a:avLst>
              <a:gd name="adj1" fmla="val 16200000"/>
              <a:gd name="adj2" fmla="val 281045"/>
            </a:avLst>
          </a:prstGeom>
          <a:ln>
            <a:headEnd type="triangle"/>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p>
        </p:txBody>
      </p:sp>
      <p:sp>
        <p:nvSpPr>
          <p:cNvPr id="40" name="Arc 39"/>
          <p:cNvSpPr/>
          <p:nvPr/>
        </p:nvSpPr>
        <p:spPr>
          <a:xfrm flipH="1">
            <a:off x="3117752" y="2991436"/>
            <a:ext cx="1166868" cy="753251"/>
          </a:xfrm>
          <a:prstGeom prst="arc">
            <a:avLst>
              <a:gd name="adj1" fmla="val 16200000"/>
              <a:gd name="adj2" fmla="val 281045"/>
            </a:avLst>
          </a:prstGeom>
          <a:ln>
            <a:headEnd type="triangle"/>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p>
        </p:txBody>
      </p:sp>
      <p:cxnSp>
        <p:nvCxnSpPr>
          <p:cNvPr id="41" name="Straight Arrow Connector 40"/>
          <p:cNvCxnSpPr>
            <a:stCxn id="36" idx="0"/>
            <a:endCxn id="35" idx="2"/>
          </p:cNvCxnSpPr>
          <p:nvPr/>
        </p:nvCxnSpPr>
        <p:spPr>
          <a:xfrm flipH="1" flipV="1">
            <a:off x="3117753" y="3792259"/>
            <a:ext cx="11371" cy="4449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2" name="Arc 41"/>
          <p:cNvSpPr/>
          <p:nvPr/>
        </p:nvSpPr>
        <p:spPr>
          <a:xfrm flipH="1" flipV="1">
            <a:off x="3139804" y="4176178"/>
            <a:ext cx="1058478" cy="941239"/>
          </a:xfrm>
          <a:prstGeom prst="arc">
            <a:avLst>
              <a:gd name="adj1" fmla="val 16200000"/>
              <a:gd name="adj2" fmla="val 281045"/>
            </a:avLst>
          </a:prstGeom>
          <a:ln>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p>
        </p:txBody>
      </p:sp>
      <p:sp>
        <p:nvSpPr>
          <p:cNvPr id="47" name="Arc 46"/>
          <p:cNvSpPr/>
          <p:nvPr/>
        </p:nvSpPr>
        <p:spPr>
          <a:xfrm flipH="1" flipV="1">
            <a:off x="1592944" y="2785263"/>
            <a:ext cx="1155419" cy="829547"/>
          </a:xfrm>
          <a:prstGeom prst="arc">
            <a:avLst>
              <a:gd name="adj1" fmla="val 16200000"/>
              <a:gd name="adj2" fmla="val 281045"/>
            </a:avLst>
          </a:prstGeom>
          <a:ln>
            <a:headEnd type="triangle"/>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p>
        </p:txBody>
      </p:sp>
      <p:sp>
        <p:nvSpPr>
          <p:cNvPr id="48" name="Arc 47"/>
          <p:cNvSpPr/>
          <p:nvPr/>
        </p:nvSpPr>
        <p:spPr>
          <a:xfrm>
            <a:off x="6551360" y="4408624"/>
            <a:ext cx="1048433" cy="791777"/>
          </a:xfrm>
          <a:prstGeom prst="arc">
            <a:avLst>
              <a:gd name="adj1" fmla="val 16200000"/>
              <a:gd name="adj2" fmla="val 281045"/>
            </a:avLst>
          </a:prstGeom>
          <a:ln>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16796112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solidFill>
                  <a:srgbClr val="3366FF"/>
                </a:solidFill>
              </a:rPr>
              <a:t>Software Development Team</a:t>
            </a:r>
            <a:endParaRPr lang="en-CA" dirty="0">
              <a:solidFill>
                <a:srgbClr val="3366FF"/>
              </a:solidFill>
            </a:endParaRPr>
          </a:p>
        </p:txBody>
      </p:sp>
      <p:sp>
        <p:nvSpPr>
          <p:cNvPr id="3" name="Content Placeholder 2"/>
          <p:cNvSpPr>
            <a:spLocks noGrp="1"/>
          </p:cNvSpPr>
          <p:nvPr>
            <p:ph idx="1"/>
          </p:nvPr>
        </p:nvSpPr>
        <p:spPr/>
        <p:txBody>
          <a:bodyPr>
            <a:normAutofit/>
          </a:bodyPr>
          <a:lstStyle/>
          <a:p>
            <a:r>
              <a:rPr lang="en-CA" sz="2400" dirty="0" smtClean="0"/>
              <a:t>Most software developed on projects in teams</a:t>
            </a:r>
          </a:p>
          <a:p>
            <a:endParaRPr lang="en-CA" sz="2400" dirty="0" smtClean="0"/>
          </a:p>
          <a:p>
            <a:pPr lvl="1"/>
            <a:r>
              <a:rPr lang="en-CA" sz="2000" dirty="0" smtClean="0"/>
              <a:t>The Project Management Institute defines a project as “a temporary group activity designed to produce a unique product, service or result”</a:t>
            </a:r>
          </a:p>
          <a:p>
            <a:pPr lvl="1"/>
            <a:endParaRPr lang="en-CA" sz="2000" dirty="0" smtClean="0"/>
          </a:p>
          <a:p>
            <a:pPr lvl="1"/>
            <a:r>
              <a:rPr lang="en-CA" sz="2000" dirty="0" smtClean="0"/>
              <a:t>Roles on a software development project team include:</a:t>
            </a:r>
          </a:p>
          <a:p>
            <a:pPr lvl="2"/>
            <a:r>
              <a:rPr lang="en-CA" sz="1800" dirty="0" smtClean="0"/>
              <a:t>Project Manager</a:t>
            </a:r>
          </a:p>
          <a:p>
            <a:pPr lvl="2"/>
            <a:r>
              <a:rPr lang="en-CA" sz="1800" dirty="0" smtClean="0"/>
              <a:t>Business Analysts</a:t>
            </a:r>
          </a:p>
          <a:p>
            <a:pPr lvl="2"/>
            <a:r>
              <a:rPr lang="en-CA" sz="1800" dirty="0" smtClean="0"/>
              <a:t>Software Architect</a:t>
            </a:r>
          </a:p>
          <a:p>
            <a:pPr lvl="2"/>
            <a:r>
              <a:rPr lang="en-CA" sz="1800" dirty="0" smtClean="0"/>
              <a:t>Information Architect / User Interface Designer</a:t>
            </a:r>
          </a:p>
          <a:p>
            <a:pPr lvl="2"/>
            <a:r>
              <a:rPr lang="en-CA" sz="1800" dirty="0" smtClean="0"/>
              <a:t>Developer / Programmer</a:t>
            </a:r>
          </a:p>
          <a:p>
            <a:pPr lvl="2"/>
            <a:r>
              <a:rPr lang="en-CA" sz="1800" dirty="0" smtClean="0"/>
              <a:t>Tester</a:t>
            </a:r>
          </a:p>
          <a:p>
            <a:pPr lvl="2"/>
            <a:endParaRPr lang="en-CA" dirty="0" smtClean="0"/>
          </a:p>
          <a:p>
            <a:endParaRPr lang="en-CA" dirty="0"/>
          </a:p>
        </p:txBody>
      </p:sp>
    </p:spTree>
    <p:extLst>
      <p:ext uri="{BB962C8B-B14F-4D97-AF65-F5344CB8AC3E}">
        <p14:creationId xmlns:p14="http://schemas.microsoft.com/office/powerpoint/2010/main" val="32133150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solidFill>
                  <a:srgbClr val="3366FF"/>
                </a:solidFill>
              </a:rPr>
              <a:t>Software Development Phases</a:t>
            </a:r>
            <a:endParaRPr lang="en-CA" dirty="0">
              <a:solidFill>
                <a:srgbClr val="3366FF"/>
              </a:solidFill>
            </a:endParaRPr>
          </a:p>
        </p:txBody>
      </p:sp>
      <p:sp>
        <p:nvSpPr>
          <p:cNvPr id="3" name="Content Placeholder 2"/>
          <p:cNvSpPr>
            <a:spLocks noGrp="1"/>
          </p:cNvSpPr>
          <p:nvPr>
            <p:ph idx="1"/>
          </p:nvPr>
        </p:nvSpPr>
        <p:spPr/>
        <p:txBody>
          <a:bodyPr>
            <a:normAutofit/>
          </a:bodyPr>
          <a:lstStyle/>
          <a:p>
            <a:r>
              <a:rPr lang="en-CA" dirty="0" smtClean="0"/>
              <a:t>SDLC models usually share most of the same phases (or their underlying activities) </a:t>
            </a:r>
          </a:p>
          <a:p>
            <a:pPr lvl="1"/>
            <a:r>
              <a:rPr lang="en-CA" dirty="0" smtClean="0"/>
              <a:t>Planning</a:t>
            </a:r>
          </a:p>
          <a:p>
            <a:pPr lvl="1"/>
            <a:r>
              <a:rPr lang="en-CA" dirty="0" smtClean="0"/>
              <a:t>Requirements</a:t>
            </a:r>
          </a:p>
          <a:p>
            <a:pPr lvl="1"/>
            <a:r>
              <a:rPr lang="en-CA" dirty="0" smtClean="0"/>
              <a:t>Analyze and Design</a:t>
            </a:r>
          </a:p>
          <a:p>
            <a:pPr lvl="1"/>
            <a:r>
              <a:rPr lang="en-CA" dirty="0" smtClean="0"/>
              <a:t>Implementation</a:t>
            </a:r>
          </a:p>
          <a:p>
            <a:pPr lvl="1"/>
            <a:r>
              <a:rPr lang="en-CA" dirty="0" smtClean="0"/>
              <a:t>Test</a:t>
            </a:r>
          </a:p>
          <a:p>
            <a:pPr lvl="1"/>
            <a:r>
              <a:rPr lang="en-CA" dirty="0" smtClean="0"/>
              <a:t>Evaluation</a:t>
            </a:r>
          </a:p>
          <a:p>
            <a:endParaRPr lang="en-CA" dirty="0" smtClean="0"/>
          </a:p>
          <a:p>
            <a:pPr lvl="2"/>
            <a:endParaRPr lang="en-CA" dirty="0" smtClean="0"/>
          </a:p>
          <a:p>
            <a:endParaRPr lang="en-CA" dirty="0"/>
          </a:p>
        </p:txBody>
      </p:sp>
    </p:spTree>
    <p:extLst>
      <p:ext uri="{BB962C8B-B14F-4D97-AF65-F5344CB8AC3E}">
        <p14:creationId xmlns:p14="http://schemas.microsoft.com/office/powerpoint/2010/main" val="29465411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solidFill>
                  <a:srgbClr val="3366FF"/>
                </a:solidFill>
              </a:rPr>
              <a:t>Planning</a:t>
            </a:r>
            <a:endParaRPr lang="en-CA" dirty="0">
              <a:solidFill>
                <a:srgbClr val="3366FF"/>
              </a:solidFill>
            </a:endParaRPr>
          </a:p>
        </p:txBody>
      </p:sp>
      <p:sp>
        <p:nvSpPr>
          <p:cNvPr id="3" name="Content Placeholder 2"/>
          <p:cNvSpPr>
            <a:spLocks noGrp="1"/>
          </p:cNvSpPr>
          <p:nvPr>
            <p:ph idx="1"/>
          </p:nvPr>
        </p:nvSpPr>
        <p:spPr/>
        <p:txBody>
          <a:bodyPr>
            <a:normAutofit/>
          </a:bodyPr>
          <a:lstStyle/>
          <a:p>
            <a:r>
              <a:rPr lang="en-CA" sz="2800" dirty="0"/>
              <a:t>Major responsibility of the project manager</a:t>
            </a:r>
          </a:p>
          <a:p>
            <a:r>
              <a:rPr lang="en-CA" sz="2800" dirty="0" smtClean="0"/>
              <a:t>Project management includes:</a:t>
            </a:r>
          </a:p>
          <a:p>
            <a:pPr lvl="1"/>
            <a:r>
              <a:rPr lang="en-CA" sz="2000" dirty="0" smtClean="0"/>
              <a:t>Major considerations are cost, schedule (time), scope (requirements) and quality</a:t>
            </a:r>
          </a:p>
          <a:p>
            <a:pPr lvl="1"/>
            <a:r>
              <a:rPr lang="en-CA" sz="2000" dirty="0" smtClean="0"/>
              <a:t>Scope Management	</a:t>
            </a:r>
            <a:endParaRPr lang="en-CA" sz="2000" dirty="0"/>
          </a:p>
          <a:p>
            <a:pPr lvl="1"/>
            <a:r>
              <a:rPr lang="en-CA" sz="2000" dirty="0" smtClean="0"/>
              <a:t>Schedule Management</a:t>
            </a:r>
          </a:p>
          <a:p>
            <a:pPr lvl="1"/>
            <a:r>
              <a:rPr lang="en-CA" sz="2000" dirty="0" smtClean="0"/>
              <a:t>Cost Management</a:t>
            </a:r>
          </a:p>
          <a:p>
            <a:pPr lvl="1"/>
            <a:r>
              <a:rPr lang="en-CA" sz="2000" dirty="0" smtClean="0"/>
              <a:t>Risk Management</a:t>
            </a:r>
          </a:p>
          <a:p>
            <a:pPr lvl="1"/>
            <a:r>
              <a:rPr lang="en-CA" sz="2000" dirty="0" smtClean="0"/>
              <a:t>Stakeholder Management</a:t>
            </a:r>
          </a:p>
          <a:p>
            <a:pPr lvl="1"/>
            <a:r>
              <a:rPr lang="en-CA" sz="2000" dirty="0" smtClean="0"/>
              <a:t>Quality Management</a:t>
            </a:r>
          </a:p>
          <a:p>
            <a:endParaRPr lang="en-CA" dirty="0" smtClean="0"/>
          </a:p>
          <a:p>
            <a:pPr lvl="2"/>
            <a:endParaRPr lang="en-CA" dirty="0" smtClean="0"/>
          </a:p>
          <a:p>
            <a:endParaRPr lang="en-CA" dirty="0"/>
          </a:p>
        </p:txBody>
      </p:sp>
      <p:grpSp>
        <p:nvGrpSpPr>
          <p:cNvPr id="9" name="Group 8"/>
          <p:cNvGrpSpPr/>
          <p:nvPr/>
        </p:nvGrpSpPr>
        <p:grpSpPr>
          <a:xfrm>
            <a:off x="5040085" y="3147303"/>
            <a:ext cx="3561807" cy="2364440"/>
            <a:chOff x="5218613" y="3090698"/>
            <a:chExt cx="3561807" cy="2364440"/>
          </a:xfrm>
        </p:grpSpPr>
        <p:sp>
          <p:nvSpPr>
            <p:cNvPr id="4" name="Isosceles Triangle 3"/>
            <p:cNvSpPr/>
            <p:nvPr/>
          </p:nvSpPr>
          <p:spPr>
            <a:xfrm>
              <a:off x="5677989" y="3457303"/>
              <a:ext cx="2560320" cy="1628503"/>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5" name="TextBox 4"/>
            <p:cNvSpPr txBox="1"/>
            <p:nvPr/>
          </p:nvSpPr>
          <p:spPr>
            <a:xfrm>
              <a:off x="6568440" y="3090698"/>
              <a:ext cx="779418" cy="369332"/>
            </a:xfrm>
            <a:prstGeom prst="rect">
              <a:avLst/>
            </a:prstGeom>
            <a:noFill/>
          </p:spPr>
          <p:txBody>
            <a:bodyPr wrap="square" rtlCol="0">
              <a:spAutoFit/>
            </a:bodyPr>
            <a:lstStyle/>
            <a:p>
              <a:r>
                <a:rPr lang="en-CA" dirty="0" smtClean="0"/>
                <a:t>Scope</a:t>
              </a:r>
              <a:endParaRPr lang="en-CA" dirty="0"/>
            </a:p>
          </p:txBody>
        </p:sp>
        <p:sp>
          <p:nvSpPr>
            <p:cNvPr id="6" name="TextBox 5"/>
            <p:cNvSpPr txBox="1"/>
            <p:nvPr/>
          </p:nvSpPr>
          <p:spPr>
            <a:xfrm>
              <a:off x="5218613" y="5082466"/>
              <a:ext cx="779418" cy="369332"/>
            </a:xfrm>
            <a:prstGeom prst="rect">
              <a:avLst/>
            </a:prstGeom>
            <a:noFill/>
          </p:spPr>
          <p:txBody>
            <a:bodyPr wrap="square" rtlCol="0">
              <a:spAutoFit/>
            </a:bodyPr>
            <a:lstStyle/>
            <a:p>
              <a:r>
                <a:rPr lang="en-CA" dirty="0" smtClean="0"/>
                <a:t>Time</a:t>
              </a:r>
            </a:p>
          </p:txBody>
        </p:sp>
        <p:sp>
          <p:nvSpPr>
            <p:cNvPr id="7" name="TextBox 6"/>
            <p:cNvSpPr txBox="1"/>
            <p:nvPr/>
          </p:nvSpPr>
          <p:spPr>
            <a:xfrm>
              <a:off x="8001002" y="5085806"/>
              <a:ext cx="779418" cy="369332"/>
            </a:xfrm>
            <a:prstGeom prst="rect">
              <a:avLst/>
            </a:prstGeom>
            <a:noFill/>
          </p:spPr>
          <p:txBody>
            <a:bodyPr wrap="square" rtlCol="0">
              <a:spAutoFit/>
            </a:bodyPr>
            <a:lstStyle/>
            <a:p>
              <a:r>
                <a:rPr lang="en-CA" dirty="0" smtClean="0"/>
                <a:t>Cost</a:t>
              </a:r>
            </a:p>
          </p:txBody>
        </p:sp>
        <p:sp>
          <p:nvSpPr>
            <p:cNvPr id="8" name="TextBox 7"/>
            <p:cNvSpPr txBox="1"/>
            <p:nvPr/>
          </p:nvSpPr>
          <p:spPr>
            <a:xfrm>
              <a:off x="6519454" y="4271554"/>
              <a:ext cx="877389" cy="369332"/>
            </a:xfrm>
            <a:prstGeom prst="rect">
              <a:avLst/>
            </a:prstGeom>
            <a:noFill/>
          </p:spPr>
          <p:txBody>
            <a:bodyPr wrap="square" rtlCol="0">
              <a:spAutoFit/>
            </a:bodyPr>
            <a:lstStyle/>
            <a:p>
              <a:r>
                <a:rPr lang="en-CA" dirty="0" smtClean="0"/>
                <a:t>Quality</a:t>
              </a:r>
            </a:p>
          </p:txBody>
        </p:sp>
      </p:grpSp>
    </p:spTree>
    <p:extLst>
      <p:ext uri="{BB962C8B-B14F-4D97-AF65-F5344CB8AC3E}">
        <p14:creationId xmlns:p14="http://schemas.microsoft.com/office/powerpoint/2010/main" val="5978061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solidFill>
                  <a:srgbClr val="3366FF"/>
                </a:solidFill>
              </a:rPr>
              <a:t>Requirements</a:t>
            </a:r>
            <a:endParaRPr lang="en-CA" dirty="0">
              <a:solidFill>
                <a:srgbClr val="3366FF"/>
              </a:solidFill>
            </a:endParaRPr>
          </a:p>
        </p:txBody>
      </p:sp>
      <p:sp>
        <p:nvSpPr>
          <p:cNvPr id="3" name="Content Placeholder 2"/>
          <p:cNvSpPr>
            <a:spLocks noGrp="1"/>
          </p:cNvSpPr>
          <p:nvPr>
            <p:ph idx="1"/>
          </p:nvPr>
        </p:nvSpPr>
        <p:spPr/>
        <p:txBody>
          <a:bodyPr/>
          <a:lstStyle/>
          <a:p>
            <a:r>
              <a:rPr lang="en-CA" dirty="0" smtClean="0"/>
              <a:t>What … does the software do?</a:t>
            </a:r>
          </a:p>
          <a:p>
            <a:r>
              <a:rPr lang="en-CA" dirty="0" smtClean="0"/>
              <a:t>But really starts with… Why?</a:t>
            </a:r>
          </a:p>
          <a:p>
            <a:pPr lvl="1"/>
            <a:r>
              <a:rPr lang="en-CA" dirty="0" smtClean="0"/>
              <a:t>Business Need</a:t>
            </a:r>
          </a:p>
          <a:p>
            <a:pPr lvl="1"/>
            <a:r>
              <a:rPr lang="en-CA" dirty="0" smtClean="0"/>
              <a:t>Provided by Stakeholders (any person, organization or entity that is interested in a project)</a:t>
            </a:r>
          </a:p>
          <a:p>
            <a:r>
              <a:rPr lang="en-CA" dirty="0" smtClean="0"/>
              <a:t>Conducted by Business Analysts</a:t>
            </a:r>
          </a:p>
        </p:txBody>
      </p:sp>
    </p:spTree>
    <p:extLst>
      <p:ext uri="{BB962C8B-B14F-4D97-AF65-F5344CB8AC3E}">
        <p14:creationId xmlns:p14="http://schemas.microsoft.com/office/powerpoint/2010/main" val="1441194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solidFill>
                  <a:srgbClr val="3366FF"/>
                </a:solidFill>
              </a:rPr>
              <a:t>Requirements</a:t>
            </a:r>
          </a:p>
        </p:txBody>
      </p:sp>
      <p:sp>
        <p:nvSpPr>
          <p:cNvPr id="3" name="Content Placeholder 2"/>
          <p:cNvSpPr>
            <a:spLocks noGrp="1"/>
          </p:cNvSpPr>
          <p:nvPr>
            <p:ph idx="1"/>
          </p:nvPr>
        </p:nvSpPr>
        <p:spPr/>
        <p:txBody>
          <a:bodyPr/>
          <a:lstStyle/>
          <a:p>
            <a:r>
              <a:rPr lang="en-CA" dirty="0" smtClean="0"/>
              <a:t>Activities:</a:t>
            </a:r>
          </a:p>
          <a:p>
            <a:pPr lvl="1"/>
            <a:r>
              <a:rPr lang="en-CA" dirty="0" smtClean="0"/>
              <a:t>Elicitation – discovering and gathering</a:t>
            </a:r>
          </a:p>
          <a:p>
            <a:pPr lvl="1"/>
            <a:r>
              <a:rPr lang="en-CA" dirty="0" smtClean="0"/>
              <a:t>Analysis – logically breaking down and organizing</a:t>
            </a:r>
          </a:p>
          <a:p>
            <a:pPr lvl="1"/>
            <a:r>
              <a:rPr lang="en-CA" dirty="0" smtClean="0"/>
              <a:t>Specification – representing requirements in a way that easily understood</a:t>
            </a:r>
            <a:endParaRPr lang="en-CA" dirty="0"/>
          </a:p>
          <a:p>
            <a:pPr lvl="1"/>
            <a:r>
              <a:rPr lang="en-CA" dirty="0" smtClean="0"/>
              <a:t>Validation – ensuring that requirements are correct and are actually implemented in the solution</a:t>
            </a:r>
          </a:p>
        </p:txBody>
      </p:sp>
    </p:spTree>
    <p:extLst>
      <p:ext uri="{BB962C8B-B14F-4D97-AF65-F5344CB8AC3E}">
        <p14:creationId xmlns:p14="http://schemas.microsoft.com/office/powerpoint/2010/main" val="19705267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solidFill>
                  <a:srgbClr val="3366FF"/>
                </a:solidFill>
              </a:rPr>
              <a:t>Requirements Traceability</a:t>
            </a:r>
          </a:p>
        </p:txBody>
      </p:sp>
      <p:sp>
        <p:nvSpPr>
          <p:cNvPr id="3" name="Content Placeholder 2"/>
          <p:cNvSpPr>
            <a:spLocks noGrp="1"/>
          </p:cNvSpPr>
          <p:nvPr>
            <p:ph idx="1"/>
          </p:nvPr>
        </p:nvSpPr>
        <p:spPr/>
        <p:txBody>
          <a:bodyPr/>
          <a:lstStyle/>
          <a:p>
            <a:r>
              <a:rPr lang="en-CA" dirty="0" smtClean="0"/>
              <a:t>One method of ensuring that requirements are implemented is through traceability</a:t>
            </a:r>
          </a:p>
          <a:p>
            <a:r>
              <a:rPr lang="en-CA" dirty="0" smtClean="0"/>
              <a:t>Traceability links requirements:</a:t>
            </a:r>
          </a:p>
          <a:p>
            <a:pPr lvl="1"/>
            <a:r>
              <a:rPr lang="en-CA" dirty="0" smtClean="0"/>
              <a:t>Back to the business problem / needs</a:t>
            </a:r>
          </a:p>
          <a:p>
            <a:pPr lvl="1"/>
            <a:r>
              <a:rPr lang="en-CA" dirty="0" smtClean="0"/>
              <a:t>To project objectives / desired outcomes</a:t>
            </a:r>
          </a:p>
          <a:p>
            <a:pPr lvl="1"/>
            <a:r>
              <a:rPr lang="en-CA" dirty="0" smtClean="0"/>
              <a:t>To solution design and implementation</a:t>
            </a:r>
          </a:p>
          <a:p>
            <a:pPr lvl="1"/>
            <a:r>
              <a:rPr lang="en-CA" dirty="0" smtClean="0"/>
              <a:t>To test cases and test scripts</a:t>
            </a:r>
          </a:p>
          <a:p>
            <a:pPr lvl="1"/>
            <a:endParaRPr lang="en-CA" dirty="0" smtClean="0"/>
          </a:p>
          <a:p>
            <a:pPr lvl="1"/>
            <a:endParaRPr lang="en-CA" dirty="0"/>
          </a:p>
        </p:txBody>
      </p:sp>
    </p:spTree>
    <p:extLst>
      <p:ext uri="{BB962C8B-B14F-4D97-AF65-F5344CB8AC3E}">
        <p14:creationId xmlns:p14="http://schemas.microsoft.com/office/powerpoint/2010/main" val="41949073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solidFill>
                  <a:srgbClr val="3366FF"/>
                </a:solidFill>
              </a:rPr>
              <a:t>Analysis and Design</a:t>
            </a:r>
            <a:endParaRPr lang="en-CA" dirty="0"/>
          </a:p>
        </p:txBody>
      </p:sp>
      <p:sp>
        <p:nvSpPr>
          <p:cNvPr id="3" name="Content Placeholder 2"/>
          <p:cNvSpPr>
            <a:spLocks noGrp="1"/>
          </p:cNvSpPr>
          <p:nvPr>
            <p:ph idx="1"/>
          </p:nvPr>
        </p:nvSpPr>
        <p:spPr/>
        <p:txBody>
          <a:bodyPr>
            <a:normAutofit fontScale="92500" lnSpcReduction="10000"/>
          </a:bodyPr>
          <a:lstStyle/>
          <a:p>
            <a:r>
              <a:rPr lang="en-CA" sz="2800" dirty="0" smtClean="0"/>
              <a:t>Software Architecture</a:t>
            </a:r>
          </a:p>
          <a:p>
            <a:pPr lvl="1"/>
            <a:r>
              <a:rPr lang="en-CA" sz="2400" dirty="0" smtClean="0"/>
              <a:t>Conceptualization</a:t>
            </a:r>
          </a:p>
          <a:p>
            <a:pPr lvl="1"/>
            <a:r>
              <a:rPr lang="en-CA" sz="2400" dirty="0" smtClean="0"/>
              <a:t>Modeling</a:t>
            </a:r>
            <a:endParaRPr lang="en-CA" sz="2400" dirty="0"/>
          </a:p>
          <a:p>
            <a:pPr lvl="1"/>
            <a:r>
              <a:rPr lang="en-CA" sz="2400" dirty="0" smtClean="0"/>
              <a:t>Prototyping</a:t>
            </a:r>
          </a:p>
          <a:p>
            <a:pPr lvl="1"/>
            <a:r>
              <a:rPr lang="en-CA" sz="2400" dirty="0" smtClean="0"/>
              <a:t>Done by software architects</a:t>
            </a:r>
          </a:p>
          <a:p>
            <a:r>
              <a:rPr lang="en-CA" sz="2800" dirty="0" smtClean="0"/>
              <a:t>User Interface</a:t>
            </a:r>
          </a:p>
          <a:p>
            <a:pPr lvl="1"/>
            <a:r>
              <a:rPr lang="en-CA" sz="2400" dirty="0" smtClean="0"/>
              <a:t>Wire-framing</a:t>
            </a:r>
          </a:p>
          <a:p>
            <a:pPr lvl="1"/>
            <a:r>
              <a:rPr lang="en-CA" sz="2400" dirty="0" smtClean="0"/>
              <a:t>Usability</a:t>
            </a:r>
          </a:p>
          <a:p>
            <a:pPr lvl="1"/>
            <a:r>
              <a:rPr lang="en-CA" sz="2400" dirty="0" smtClean="0"/>
              <a:t>Accessibility</a:t>
            </a:r>
          </a:p>
          <a:p>
            <a:pPr lvl="1"/>
            <a:r>
              <a:rPr lang="en-CA" sz="2400" dirty="0" smtClean="0"/>
              <a:t>Storyboarding</a:t>
            </a:r>
          </a:p>
          <a:p>
            <a:pPr lvl="1"/>
            <a:r>
              <a:rPr lang="en-CA" sz="2400" dirty="0" smtClean="0"/>
              <a:t>Done by Information Architects or UI Designers</a:t>
            </a:r>
            <a:endParaRPr lang="en-CA"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5210" y="2060506"/>
            <a:ext cx="4119940" cy="2746626"/>
          </a:xfrm>
          <a:prstGeom prst="rect">
            <a:avLst/>
          </a:prstGeom>
        </p:spPr>
      </p:pic>
    </p:spTree>
    <p:extLst>
      <p:ext uri="{BB962C8B-B14F-4D97-AF65-F5344CB8AC3E}">
        <p14:creationId xmlns:p14="http://schemas.microsoft.com/office/powerpoint/2010/main" val="2751915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solidFill>
                  <a:srgbClr val="3366FF"/>
                </a:solidFill>
              </a:rPr>
              <a:t>Implementation</a:t>
            </a:r>
            <a:endParaRPr lang="en-CA" dirty="0"/>
          </a:p>
        </p:txBody>
      </p:sp>
      <p:sp>
        <p:nvSpPr>
          <p:cNvPr id="3" name="Content Placeholder 2"/>
          <p:cNvSpPr>
            <a:spLocks noGrp="1"/>
          </p:cNvSpPr>
          <p:nvPr>
            <p:ph idx="1"/>
          </p:nvPr>
        </p:nvSpPr>
        <p:spPr/>
        <p:txBody>
          <a:bodyPr/>
          <a:lstStyle/>
          <a:p>
            <a:r>
              <a:rPr lang="en-CA" sz="2800" dirty="0" smtClean="0"/>
              <a:t>The actual development of the software code to meet the requirements</a:t>
            </a:r>
          </a:p>
          <a:p>
            <a:pPr lvl="1"/>
            <a:r>
              <a:rPr lang="en-CA" sz="2400" dirty="0" smtClean="0"/>
              <a:t>Done by programmers </a:t>
            </a:r>
            <a:br>
              <a:rPr lang="en-CA" sz="2400" dirty="0" smtClean="0"/>
            </a:br>
            <a:r>
              <a:rPr lang="en-CA" sz="2400" dirty="0" smtClean="0"/>
              <a:t>(software developers)</a:t>
            </a:r>
          </a:p>
          <a:p>
            <a:pPr lvl="1"/>
            <a:r>
              <a:rPr lang="en-CA" sz="2400" dirty="0" smtClean="0"/>
              <a:t>Code is released in groups</a:t>
            </a:r>
            <a:br>
              <a:rPr lang="en-CA" sz="2400" dirty="0" smtClean="0"/>
            </a:br>
            <a:r>
              <a:rPr lang="en-CA" sz="2400" dirty="0" smtClean="0"/>
              <a:t>called “Builds”</a:t>
            </a:r>
          </a:p>
          <a:p>
            <a:pPr lvl="1"/>
            <a:r>
              <a:rPr lang="en-CA" sz="2400" dirty="0" smtClean="0"/>
              <a:t>Initially testing should be </a:t>
            </a:r>
            <a:br>
              <a:rPr lang="en-CA" sz="2400" dirty="0" smtClean="0"/>
            </a:br>
            <a:r>
              <a:rPr lang="en-CA" sz="2400" dirty="0" smtClean="0"/>
              <a:t>done by the programmers</a:t>
            </a:r>
          </a:p>
          <a:p>
            <a:pPr marL="457200" lvl="1" indent="0">
              <a:buNone/>
            </a:pPr>
            <a:endParaRPr lang="en-CA" dirty="0" smtClean="0"/>
          </a:p>
        </p:txBody>
      </p:sp>
      <p:pic>
        <p:nvPicPr>
          <p:cNvPr id="5" name="Picture 4"/>
          <p:cNvPicPr>
            <a:picLocks noChangeAspect="1"/>
          </p:cNvPicPr>
          <p:nvPr/>
        </p:nvPicPr>
        <p:blipFill>
          <a:blip r:embed="rId2"/>
          <a:stretch>
            <a:fillRect/>
          </a:stretch>
        </p:blipFill>
        <p:spPr>
          <a:xfrm>
            <a:off x="4770520" y="2311967"/>
            <a:ext cx="3916280" cy="3102428"/>
          </a:xfrm>
          <a:prstGeom prst="rect">
            <a:avLst/>
          </a:prstGeom>
        </p:spPr>
      </p:pic>
      <p:sp>
        <p:nvSpPr>
          <p:cNvPr id="7" name="TextBox 6"/>
          <p:cNvSpPr txBox="1"/>
          <p:nvPr/>
        </p:nvSpPr>
        <p:spPr>
          <a:xfrm>
            <a:off x="3778785" y="5498994"/>
            <a:ext cx="5121787" cy="276999"/>
          </a:xfrm>
          <a:prstGeom prst="rect">
            <a:avLst/>
          </a:prstGeom>
          <a:noFill/>
        </p:spPr>
        <p:txBody>
          <a:bodyPr wrap="none" rtlCol="0">
            <a:spAutoFit/>
          </a:bodyPr>
          <a:lstStyle/>
          <a:p>
            <a:r>
              <a:rPr lang="en-CA" sz="1200" dirty="0" smtClean="0"/>
              <a:t>Cartoon by Andy Glover, </a:t>
            </a:r>
            <a:r>
              <a:rPr lang="en-CA" sz="1200" dirty="0"/>
              <a:t>used with permission </a:t>
            </a:r>
            <a:r>
              <a:rPr lang="en-CA" sz="1200" dirty="0" smtClean="0"/>
              <a:t>from cartoontest.blogspot.com </a:t>
            </a:r>
            <a:endParaRPr lang="en-CA" sz="1200" dirty="0"/>
          </a:p>
        </p:txBody>
      </p:sp>
    </p:spTree>
    <p:extLst>
      <p:ext uri="{BB962C8B-B14F-4D97-AF65-F5344CB8AC3E}">
        <p14:creationId xmlns:p14="http://schemas.microsoft.com/office/powerpoint/2010/main" val="21344980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3366FF"/>
                </a:solidFill>
              </a:rPr>
              <a:t>Why is Software Testing Necessary?</a:t>
            </a:r>
            <a:endParaRPr lang="en-CA" dirty="0"/>
          </a:p>
        </p:txBody>
      </p:sp>
      <p:sp>
        <p:nvSpPr>
          <p:cNvPr id="3" name="Content Placeholder 2"/>
          <p:cNvSpPr>
            <a:spLocks noGrp="1"/>
          </p:cNvSpPr>
          <p:nvPr>
            <p:ph idx="1"/>
          </p:nvPr>
        </p:nvSpPr>
        <p:spPr>
          <a:xfrm>
            <a:off x="302020" y="1774309"/>
            <a:ext cx="4852930" cy="1572657"/>
          </a:xfrm>
        </p:spPr>
        <p:txBody>
          <a:bodyPr/>
          <a:lstStyle/>
          <a:p>
            <a:pPr marL="0" indent="0" algn="ctr">
              <a:buNone/>
            </a:pPr>
            <a:r>
              <a:rPr lang="en-CA" dirty="0"/>
              <a:t>In today’s world computer technology is becoming more </a:t>
            </a:r>
            <a:r>
              <a:rPr lang="en-CA" dirty="0" smtClean="0"/>
              <a:t>ubiquitous…</a:t>
            </a:r>
          </a:p>
          <a:p>
            <a:pPr marL="0" indent="0">
              <a:buNone/>
            </a:pPr>
            <a:endParaRPr lang="en-CA" dirty="0" smtClean="0"/>
          </a:p>
          <a:p>
            <a:endParaRPr lang="en-CA" dirty="0" smtClean="0"/>
          </a:p>
          <a:p>
            <a:endParaRPr lang="en-CA" dirty="0" smtClean="0"/>
          </a:p>
          <a:p>
            <a:endParaRPr lang="en-CA" dirty="0" smtClean="0"/>
          </a:p>
          <a:p>
            <a:endParaRPr lang="en-CA" dirty="0" smtClean="0"/>
          </a:p>
          <a:p>
            <a:endParaRPr lang="en-CA" dirty="0" smtClean="0"/>
          </a:p>
          <a:p>
            <a:pPr lvl="1"/>
            <a:endParaRPr lang="en-CA"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9770" y="1417638"/>
            <a:ext cx="3687030" cy="2306442"/>
          </a:xfrm>
          <a:prstGeom prst="rect">
            <a:avLst/>
          </a:prstGeom>
        </p:spPr>
      </p:pic>
      <p:sp>
        <p:nvSpPr>
          <p:cNvPr id="5" name="Content Placeholder 2"/>
          <p:cNvSpPr txBox="1">
            <a:spLocks/>
          </p:cNvSpPr>
          <p:nvPr/>
        </p:nvSpPr>
        <p:spPr>
          <a:xfrm>
            <a:off x="302020" y="4092147"/>
            <a:ext cx="8384780" cy="157265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CA" sz="2600" dirty="0" smtClean="0"/>
              <a:t>… and software is the engine that runs, manages and controls the operation of these technologies that are increasingly intertwined with all aspects of our daily lives. </a:t>
            </a:r>
          </a:p>
          <a:p>
            <a:pPr marL="0" indent="0">
              <a:buFont typeface="Arial"/>
              <a:buNone/>
            </a:pPr>
            <a:endParaRPr lang="en-CA" dirty="0" smtClean="0"/>
          </a:p>
          <a:p>
            <a:endParaRPr lang="en-CA" dirty="0" smtClean="0"/>
          </a:p>
          <a:p>
            <a:endParaRPr lang="en-CA" dirty="0" smtClean="0"/>
          </a:p>
          <a:p>
            <a:endParaRPr lang="en-CA" dirty="0" smtClean="0"/>
          </a:p>
          <a:p>
            <a:endParaRPr lang="en-CA" dirty="0" smtClean="0"/>
          </a:p>
          <a:p>
            <a:endParaRPr lang="en-CA" dirty="0" smtClean="0"/>
          </a:p>
          <a:p>
            <a:pPr lvl="1"/>
            <a:endParaRPr lang="en-CA" dirty="0" smtClean="0"/>
          </a:p>
        </p:txBody>
      </p:sp>
    </p:spTree>
    <p:extLst>
      <p:ext uri="{BB962C8B-B14F-4D97-AF65-F5344CB8AC3E}">
        <p14:creationId xmlns:p14="http://schemas.microsoft.com/office/powerpoint/2010/main" val="11491015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solidFill>
                  <a:srgbClr val="3366FF"/>
                </a:solidFill>
              </a:rPr>
              <a:t>Testing</a:t>
            </a:r>
            <a:endParaRPr lang="en-CA" dirty="0"/>
          </a:p>
        </p:txBody>
      </p:sp>
      <p:sp>
        <p:nvSpPr>
          <p:cNvPr id="3" name="Content Placeholder 2"/>
          <p:cNvSpPr>
            <a:spLocks noGrp="1"/>
          </p:cNvSpPr>
          <p:nvPr>
            <p:ph idx="1"/>
          </p:nvPr>
        </p:nvSpPr>
        <p:spPr/>
        <p:txBody>
          <a:bodyPr>
            <a:normAutofit/>
          </a:bodyPr>
          <a:lstStyle/>
          <a:p>
            <a:r>
              <a:rPr lang="en-CA" sz="2000" dirty="0" smtClean="0"/>
              <a:t>As the last phase before </a:t>
            </a:r>
            <a:br>
              <a:rPr lang="en-CA" sz="2000" dirty="0" smtClean="0"/>
            </a:br>
            <a:r>
              <a:rPr lang="en-CA" sz="2000" dirty="0" smtClean="0"/>
              <a:t>stakeholder evaluation, </a:t>
            </a:r>
            <a:br>
              <a:rPr lang="en-CA" sz="2000" dirty="0" smtClean="0"/>
            </a:br>
            <a:r>
              <a:rPr lang="en-CA" sz="2000" dirty="0" smtClean="0"/>
              <a:t>testing often is done </a:t>
            </a:r>
            <a:br>
              <a:rPr lang="en-CA" sz="2000" dirty="0" smtClean="0"/>
            </a:br>
            <a:r>
              <a:rPr lang="en-CA" sz="2000" dirty="0" smtClean="0"/>
              <a:t>haphazardly to meet </a:t>
            </a:r>
            <a:br>
              <a:rPr lang="en-CA" sz="2000" dirty="0" smtClean="0"/>
            </a:br>
            <a:r>
              <a:rPr lang="en-CA" sz="2000" dirty="0" smtClean="0"/>
              <a:t>budget or schedule constraints</a:t>
            </a:r>
            <a:br>
              <a:rPr lang="en-CA" sz="2000" dirty="0" smtClean="0"/>
            </a:br>
            <a:endParaRPr lang="en-CA" sz="2000" dirty="0" smtClean="0"/>
          </a:p>
          <a:p>
            <a:r>
              <a:rPr lang="en-CA" sz="2000" dirty="0" smtClean="0"/>
              <a:t>New agile methodologies</a:t>
            </a:r>
            <a:br>
              <a:rPr lang="en-CA" sz="2000" dirty="0" smtClean="0"/>
            </a:br>
            <a:r>
              <a:rPr lang="en-CA" sz="2000" dirty="0" smtClean="0"/>
              <a:t>attempt to introduce testing</a:t>
            </a:r>
            <a:br>
              <a:rPr lang="en-CA" sz="2000" dirty="0" smtClean="0"/>
            </a:br>
            <a:r>
              <a:rPr lang="en-CA" sz="2000" dirty="0" smtClean="0"/>
              <a:t>throughout the process to</a:t>
            </a:r>
            <a:br>
              <a:rPr lang="en-CA" sz="2000" dirty="0" smtClean="0"/>
            </a:br>
            <a:r>
              <a:rPr lang="en-CA" sz="2000" dirty="0" smtClean="0"/>
              <a:t>avoid the situation illustrated </a:t>
            </a:r>
            <a:br>
              <a:rPr lang="en-CA" sz="2000" dirty="0" smtClean="0"/>
            </a:br>
            <a:r>
              <a:rPr lang="en-CA" sz="2000" dirty="0" smtClean="0"/>
              <a:t>here…</a:t>
            </a:r>
            <a:br>
              <a:rPr lang="en-CA" sz="2000" dirty="0" smtClean="0"/>
            </a:br>
            <a:endParaRPr lang="en-CA" sz="2000" dirty="0" smtClean="0"/>
          </a:p>
          <a:p>
            <a:endParaRPr lang="en-CA" sz="2000" dirty="0" smtClean="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0253" y="1286381"/>
            <a:ext cx="4478187" cy="4121332"/>
          </a:xfrm>
          <a:prstGeom prst="rect">
            <a:avLst/>
          </a:prstGeom>
        </p:spPr>
      </p:pic>
      <p:sp>
        <p:nvSpPr>
          <p:cNvPr id="6" name="TextBox 5"/>
          <p:cNvSpPr txBox="1"/>
          <p:nvPr/>
        </p:nvSpPr>
        <p:spPr>
          <a:xfrm>
            <a:off x="3848454" y="5498994"/>
            <a:ext cx="5121787" cy="276999"/>
          </a:xfrm>
          <a:prstGeom prst="rect">
            <a:avLst/>
          </a:prstGeom>
          <a:noFill/>
        </p:spPr>
        <p:txBody>
          <a:bodyPr wrap="none" rtlCol="0">
            <a:spAutoFit/>
          </a:bodyPr>
          <a:lstStyle/>
          <a:p>
            <a:r>
              <a:rPr lang="en-CA" sz="1200" dirty="0" smtClean="0"/>
              <a:t>Cartoon by Andy Glover, </a:t>
            </a:r>
            <a:r>
              <a:rPr lang="en-CA" sz="1200" dirty="0"/>
              <a:t>used with permission </a:t>
            </a:r>
            <a:r>
              <a:rPr lang="en-CA" sz="1200" dirty="0" smtClean="0"/>
              <a:t>from cartoontest.blogspot.com </a:t>
            </a:r>
            <a:endParaRPr lang="en-CA" sz="1200" dirty="0"/>
          </a:p>
        </p:txBody>
      </p:sp>
    </p:spTree>
    <p:extLst>
      <p:ext uri="{BB962C8B-B14F-4D97-AF65-F5344CB8AC3E}">
        <p14:creationId xmlns:p14="http://schemas.microsoft.com/office/powerpoint/2010/main" val="21587393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solidFill>
                  <a:srgbClr val="3366FF"/>
                </a:solidFill>
              </a:rPr>
              <a:t>Evaluation</a:t>
            </a:r>
            <a:endParaRPr lang="en-CA" dirty="0"/>
          </a:p>
        </p:txBody>
      </p:sp>
      <p:sp>
        <p:nvSpPr>
          <p:cNvPr id="3" name="Content Placeholder 2"/>
          <p:cNvSpPr>
            <a:spLocks noGrp="1"/>
          </p:cNvSpPr>
          <p:nvPr>
            <p:ph idx="1"/>
          </p:nvPr>
        </p:nvSpPr>
        <p:spPr/>
        <p:txBody>
          <a:bodyPr/>
          <a:lstStyle/>
          <a:p>
            <a:r>
              <a:rPr lang="en-CA" dirty="0" smtClean="0"/>
              <a:t>Evaluation measures the overall effectiveness of the application developed</a:t>
            </a:r>
          </a:p>
          <a:p>
            <a:pPr lvl="1"/>
            <a:r>
              <a:rPr lang="en-CA" sz="2400" dirty="0" smtClean="0"/>
              <a:t>Stakeholders review the application to determine how closely it meets the original need (and any needed changes)</a:t>
            </a:r>
          </a:p>
          <a:p>
            <a:pPr lvl="1"/>
            <a:r>
              <a:rPr lang="en-CA" sz="2400" dirty="0" smtClean="0"/>
              <a:t>May involve ensuring contractual criteria were met</a:t>
            </a:r>
          </a:p>
          <a:p>
            <a:pPr lvl="1"/>
            <a:r>
              <a:rPr lang="en-CA" sz="2400" dirty="0" smtClean="0"/>
              <a:t>May also involve looking at potential enhancements for future development</a:t>
            </a:r>
          </a:p>
          <a:p>
            <a:pPr lvl="1"/>
            <a:r>
              <a:rPr lang="en-CA" sz="2400" dirty="0" smtClean="0"/>
              <a:t>Acceptance testing usually forms a part of evaluation</a:t>
            </a:r>
          </a:p>
          <a:p>
            <a:pPr lvl="1"/>
            <a:endParaRPr lang="en-CA" sz="2400" dirty="0" smtClean="0"/>
          </a:p>
        </p:txBody>
      </p:sp>
    </p:spTree>
    <p:extLst>
      <p:ext uri="{BB962C8B-B14F-4D97-AF65-F5344CB8AC3E}">
        <p14:creationId xmlns:p14="http://schemas.microsoft.com/office/powerpoint/2010/main" val="39714221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Software Testing Methods</a:t>
            </a:r>
            <a:endParaRPr lang="en-CA" dirty="0"/>
          </a:p>
        </p:txBody>
      </p:sp>
      <p:sp>
        <p:nvSpPr>
          <p:cNvPr id="3" name="Content Placeholder 2"/>
          <p:cNvSpPr>
            <a:spLocks noGrp="1"/>
          </p:cNvSpPr>
          <p:nvPr>
            <p:ph idx="1"/>
          </p:nvPr>
        </p:nvSpPr>
        <p:spPr/>
        <p:txBody>
          <a:bodyPr>
            <a:normAutofit/>
          </a:bodyPr>
          <a:lstStyle/>
          <a:p>
            <a:pPr marL="457200" lvl="1" indent="0">
              <a:buNone/>
            </a:pPr>
            <a:endParaRPr lang="en-CA" sz="2000" dirty="0" smtClean="0"/>
          </a:p>
          <a:p>
            <a:pPr lvl="1"/>
            <a:endParaRPr lang="en-CA" sz="2000" dirty="0" smtClean="0"/>
          </a:p>
        </p:txBody>
      </p:sp>
      <p:sp>
        <p:nvSpPr>
          <p:cNvPr id="4" name="TextBox 3"/>
          <p:cNvSpPr txBox="1">
            <a:spLocks noChangeArrowheads="1"/>
          </p:cNvSpPr>
          <p:nvPr/>
        </p:nvSpPr>
        <p:spPr bwMode="auto">
          <a:xfrm>
            <a:off x="1374355" y="1417638"/>
            <a:ext cx="2714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nl-BE" sz="2800" dirty="0">
                <a:solidFill>
                  <a:schemeClr val="bg1">
                    <a:lumMod val="75000"/>
                  </a:schemeClr>
                </a:solidFill>
                <a:latin typeface="Calibri" panose="020F0502020204030204" pitchFamily="34" charset="0"/>
              </a:rPr>
              <a:t>Static testing</a:t>
            </a:r>
            <a:endParaRPr lang="en-US" sz="2800" dirty="0">
              <a:solidFill>
                <a:schemeClr val="bg1">
                  <a:lumMod val="75000"/>
                </a:schemeClr>
              </a:solidFill>
              <a:latin typeface="Calibri" panose="020F0502020204030204" pitchFamily="34" charset="0"/>
            </a:endParaRPr>
          </a:p>
        </p:txBody>
      </p:sp>
      <p:sp>
        <p:nvSpPr>
          <p:cNvPr id="5" name="TextBox 4"/>
          <p:cNvSpPr txBox="1">
            <a:spLocks noChangeArrowheads="1"/>
          </p:cNvSpPr>
          <p:nvPr/>
        </p:nvSpPr>
        <p:spPr bwMode="auto">
          <a:xfrm>
            <a:off x="5390519" y="1417637"/>
            <a:ext cx="2714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nl-BE" sz="2800" dirty="0">
                <a:latin typeface="Calibri" panose="020F0502020204030204" pitchFamily="34" charset="0"/>
              </a:rPr>
              <a:t>Dynamic testing</a:t>
            </a:r>
            <a:endParaRPr lang="en-US" sz="2800" dirty="0">
              <a:latin typeface="Calibri" panose="020F0502020204030204" pitchFamily="34" charset="0"/>
            </a:endParaRPr>
          </a:p>
        </p:txBody>
      </p:sp>
      <p:pic>
        <p:nvPicPr>
          <p:cNvPr id="6" name="Picture 4" descr="C:\Documents and Settings\JuVa\Desktop\My-Documents-2-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8059" y="2001876"/>
            <a:ext cx="1522738" cy="152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descr="C:\Documents and Settings\JuVa\Desktop\Computer-icon-25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6462" y="1849323"/>
            <a:ext cx="1522738" cy="152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p:nvSpPr>
        <p:spPr bwMode="auto">
          <a:xfrm>
            <a:off x="857250" y="3707176"/>
            <a:ext cx="362036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nl-BE" b="1" dirty="0" smtClean="0">
                <a:solidFill>
                  <a:schemeClr val="bg1">
                    <a:lumMod val="75000"/>
                  </a:schemeClr>
                </a:solidFill>
                <a:latin typeface="Calibri" panose="020F0502020204030204" pitchFamily="34" charset="0"/>
              </a:rPr>
              <a:t>Reviewing documentation or code</a:t>
            </a:r>
            <a:br>
              <a:rPr lang="nl-BE" b="1" dirty="0" smtClean="0">
                <a:solidFill>
                  <a:schemeClr val="bg1">
                    <a:lumMod val="75000"/>
                  </a:schemeClr>
                </a:solidFill>
                <a:latin typeface="Calibri" panose="020F0502020204030204" pitchFamily="34" charset="0"/>
              </a:rPr>
            </a:br>
            <a:endParaRPr lang="nl-BE" b="1" dirty="0">
              <a:solidFill>
                <a:schemeClr val="bg1">
                  <a:lumMod val="75000"/>
                </a:schemeClr>
              </a:solidFill>
              <a:latin typeface="Calibri" panose="020F0502020204030204" pitchFamily="34" charset="0"/>
            </a:endParaRPr>
          </a:p>
          <a:p>
            <a:pPr marL="285750" indent="-285750" eaLnBrk="1" hangingPunct="1">
              <a:buFont typeface="Wingdings" panose="05000000000000000000" pitchFamily="2" charset="2"/>
              <a:buChar char="à"/>
            </a:pPr>
            <a:r>
              <a:rPr lang="nl-BE" b="1" dirty="0" smtClean="0">
                <a:solidFill>
                  <a:schemeClr val="bg1">
                    <a:lumMod val="75000"/>
                  </a:schemeClr>
                </a:solidFill>
                <a:latin typeface="Calibri" panose="020F0502020204030204" pitchFamily="34" charset="0"/>
                <a:sym typeface="Wingdings" panose="05000000000000000000" pitchFamily="2" charset="2"/>
              </a:rPr>
              <a:t>Prevent</a:t>
            </a:r>
            <a:r>
              <a:rPr lang="nl-BE" dirty="0" smtClean="0">
                <a:solidFill>
                  <a:schemeClr val="bg1">
                    <a:lumMod val="75000"/>
                  </a:schemeClr>
                </a:solidFill>
                <a:latin typeface="Calibri" panose="020F0502020204030204" pitchFamily="34" charset="0"/>
                <a:sym typeface="Wingdings" panose="05000000000000000000" pitchFamily="2" charset="2"/>
              </a:rPr>
              <a:t> </a:t>
            </a:r>
            <a:r>
              <a:rPr lang="nl-BE" dirty="0">
                <a:solidFill>
                  <a:schemeClr val="bg1">
                    <a:lumMod val="75000"/>
                  </a:schemeClr>
                </a:solidFill>
                <a:latin typeface="Calibri" panose="020F0502020204030204" pitchFamily="34" charset="0"/>
                <a:sym typeface="Wingdings" panose="05000000000000000000" pitchFamily="2" charset="2"/>
              </a:rPr>
              <a:t>errors from </a:t>
            </a:r>
            <a:r>
              <a:rPr lang="nl-BE" dirty="0" smtClean="0">
                <a:solidFill>
                  <a:schemeClr val="bg1">
                    <a:lumMod val="75000"/>
                  </a:schemeClr>
                </a:solidFill>
                <a:latin typeface="Calibri" panose="020F0502020204030204" pitchFamily="34" charset="0"/>
                <a:sym typeface="Wingdings" panose="05000000000000000000" pitchFamily="2" charset="2"/>
              </a:rPr>
              <a:t>happening</a:t>
            </a:r>
          </a:p>
          <a:p>
            <a:pPr marL="285750" indent="-285750" eaLnBrk="1" hangingPunct="1">
              <a:buFont typeface="Wingdings" panose="05000000000000000000" pitchFamily="2" charset="2"/>
              <a:buChar char="à"/>
            </a:pPr>
            <a:endParaRPr lang="en-US" dirty="0">
              <a:latin typeface="Calibri" panose="020F0502020204030204" pitchFamily="34" charset="0"/>
            </a:endParaRPr>
          </a:p>
        </p:txBody>
      </p:sp>
      <p:sp>
        <p:nvSpPr>
          <p:cNvPr id="14" name="TextBox 13"/>
          <p:cNvSpPr txBox="1">
            <a:spLocks noChangeArrowheads="1"/>
          </p:cNvSpPr>
          <p:nvPr/>
        </p:nvSpPr>
        <p:spPr bwMode="auto">
          <a:xfrm>
            <a:off x="4937649" y="3707175"/>
            <a:ext cx="3620363"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nl-BE" b="1" dirty="0">
                <a:latin typeface="Calibri" panose="020F0502020204030204" pitchFamily="34" charset="0"/>
              </a:rPr>
              <a:t>E</a:t>
            </a:r>
            <a:r>
              <a:rPr lang="nl-BE" b="1" dirty="0" smtClean="0">
                <a:latin typeface="Calibri" panose="020F0502020204030204" pitchFamily="34" charset="0"/>
              </a:rPr>
              <a:t>xecuting developed software</a:t>
            </a:r>
            <a:br>
              <a:rPr lang="nl-BE" b="1" dirty="0" smtClean="0">
                <a:latin typeface="Calibri" panose="020F0502020204030204" pitchFamily="34" charset="0"/>
              </a:rPr>
            </a:br>
            <a:endParaRPr lang="nl-BE" b="1" dirty="0">
              <a:latin typeface="Calibri" panose="020F0502020204030204" pitchFamily="34" charset="0"/>
            </a:endParaRPr>
          </a:p>
          <a:p>
            <a:pPr marL="285750" indent="-285750" eaLnBrk="1" hangingPunct="1">
              <a:buFont typeface="Wingdings" panose="05000000000000000000" pitchFamily="2" charset="2"/>
              <a:buChar char="à"/>
            </a:pPr>
            <a:r>
              <a:rPr lang="nl-BE" b="1" dirty="0" smtClean="0">
                <a:latin typeface="Calibri" panose="020F0502020204030204" pitchFamily="34" charset="0"/>
                <a:sym typeface="Wingdings" panose="05000000000000000000" pitchFamily="2" charset="2"/>
              </a:rPr>
              <a:t>Identify</a:t>
            </a:r>
            <a:r>
              <a:rPr lang="nl-BE" dirty="0" smtClean="0">
                <a:latin typeface="Calibri" panose="020F0502020204030204" pitchFamily="34" charset="0"/>
                <a:sym typeface="Wingdings" panose="05000000000000000000" pitchFamily="2" charset="2"/>
              </a:rPr>
              <a:t> defects in the software</a:t>
            </a:r>
            <a:br>
              <a:rPr lang="nl-BE" dirty="0" smtClean="0">
                <a:latin typeface="Calibri" panose="020F0502020204030204" pitchFamily="34" charset="0"/>
                <a:sym typeface="Wingdings" panose="05000000000000000000" pitchFamily="2" charset="2"/>
              </a:rPr>
            </a:br>
            <a:endParaRPr lang="nl-BE" dirty="0" smtClean="0">
              <a:latin typeface="Calibri" panose="020F0502020204030204" pitchFamily="34" charset="0"/>
              <a:sym typeface="Wingdings" panose="05000000000000000000" pitchFamily="2" charset="2"/>
            </a:endParaRPr>
          </a:p>
          <a:p>
            <a:pPr marL="285750" indent="-285750" eaLnBrk="1" hangingPunct="1">
              <a:buFont typeface="Wingdings" panose="05000000000000000000" pitchFamily="2" charset="2"/>
              <a:buChar char="à"/>
            </a:pPr>
            <a:r>
              <a:rPr lang="nl-BE" dirty="0" smtClean="0">
                <a:latin typeface="Calibri" panose="020F0502020204030204" pitchFamily="34" charset="0"/>
                <a:sym typeface="Wingdings" panose="05000000000000000000" pitchFamily="2" charset="2"/>
              </a:rPr>
              <a:t>Can be manual or automated</a:t>
            </a:r>
            <a:br>
              <a:rPr lang="nl-BE" dirty="0" smtClean="0">
                <a:latin typeface="Calibri" panose="020F0502020204030204" pitchFamily="34" charset="0"/>
                <a:sym typeface="Wingdings" panose="05000000000000000000" pitchFamily="2" charset="2"/>
              </a:rPr>
            </a:br>
            <a:endParaRPr lang="nl-BE" dirty="0" smtClean="0">
              <a:latin typeface="Calibri" panose="020F0502020204030204" pitchFamily="34" charset="0"/>
              <a:sym typeface="Wingdings" panose="05000000000000000000" pitchFamily="2" charset="2"/>
            </a:endParaRPr>
          </a:p>
          <a:p>
            <a:pPr marL="285750" indent="-285750" eaLnBrk="1" hangingPunct="1">
              <a:buFont typeface="Wingdings" panose="05000000000000000000" pitchFamily="2" charset="2"/>
              <a:buChar char="à"/>
            </a:pPr>
            <a:r>
              <a:rPr lang="nl-BE" dirty="0" smtClean="0">
                <a:latin typeface="Calibri" panose="020F0502020204030204" pitchFamily="34" charset="0"/>
                <a:sym typeface="Wingdings" panose="05000000000000000000" pitchFamily="2" charset="2"/>
              </a:rPr>
              <a:t>Can be white, black or grey box</a:t>
            </a:r>
            <a:endParaRPr lang="en-US" dirty="0">
              <a:latin typeface="Calibri" panose="020F0502020204030204" pitchFamily="34" charset="0"/>
            </a:endParaRPr>
          </a:p>
        </p:txBody>
      </p:sp>
    </p:spTree>
    <p:extLst>
      <p:ext uri="{BB962C8B-B14F-4D97-AF65-F5344CB8AC3E}">
        <p14:creationId xmlns:p14="http://schemas.microsoft.com/office/powerpoint/2010/main" val="2443564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Software Testing Methods (cont.)</a:t>
            </a:r>
            <a:endParaRPr lang="en-CA" dirty="0"/>
          </a:p>
        </p:txBody>
      </p:sp>
      <p:sp>
        <p:nvSpPr>
          <p:cNvPr id="3" name="Content Placeholder 2"/>
          <p:cNvSpPr>
            <a:spLocks noGrp="1"/>
          </p:cNvSpPr>
          <p:nvPr>
            <p:ph idx="1"/>
          </p:nvPr>
        </p:nvSpPr>
        <p:spPr/>
        <p:txBody>
          <a:bodyPr>
            <a:normAutofit/>
          </a:bodyPr>
          <a:lstStyle/>
          <a:p>
            <a:r>
              <a:rPr lang="en-CA" sz="2400" dirty="0" smtClean="0"/>
              <a:t>Manual Testing – a tester manually follows the steps in a test case and records the results</a:t>
            </a:r>
          </a:p>
          <a:p>
            <a:pPr marL="0" indent="0">
              <a:buNone/>
            </a:pPr>
            <a:endParaRPr lang="en-CA" sz="2400" dirty="0" smtClean="0"/>
          </a:p>
          <a:p>
            <a:r>
              <a:rPr lang="en-CA" sz="2400" dirty="0" smtClean="0">
                <a:solidFill>
                  <a:schemeClr val="bg1">
                    <a:lumMod val="75000"/>
                  </a:schemeClr>
                </a:solidFill>
              </a:rPr>
              <a:t>Automated Testing – testers write code-based tests, which when run, automatically execute the test case steps (even going so far as to mimic actor interactions) and checks for expected result conditions. </a:t>
            </a:r>
            <a:r>
              <a:rPr lang="en-CA" sz="2400" dirty="0" smtClean="0"/>
              <a:t/>
            </a:r>
            <a:br>
              <a:rPr lang="en-CA" sz="2400" dirty="0" smtClean="0"/>
            </a:br>
            <a:endParaRPr lang="en-CA" sz="2400" dirty="0" smtClean="0"/>
          </a:p>
          <a:p>
            <a:pPr marL="0" indent="0">
              <a:buNone/>
            </a:pPr>
            <a:endParaRPr lang="en-CA" sz="1600" dirty="0" smtClean="0"/>
          </a:p>
        </p:txBody>
      </p:sp>
    </p:spTree>
    <p:extLst>
      <p:ext uri="{BB962C8B-B14F-4D97-AF65-F5344CB8AC3E}">
        <p14:creationId xmlns:p14="http://schemas.microsoft.com/office/powerpoint/2010/main" val="4268551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Software Testing Methods (cont.)</a:t>
            </a:r>
            <a:endParaRPr lang="en-CA" dirty="0"/>
          </a:p>
        </p:txBody>
      </p:sp>
      <p:sp>
        <p:nvSpPr>
          <p:cNvPr id="3" name="Content Placeholder 2"/>
          <p:cNvSpPr>
            <a:spLocks noGrp="1"/>
          </p:cNvSpPr>
          <p:nvPr>
            <p:ph idx="1"/>
          </p:nvPr>
        </p:nvSpPr>
        <p:spPr/>
        <p:txBody>
          <a:bodyPr>
            <a:normAutofit lnSpcReduction="10000"/>
          </a:bodyPr>
          <a:lstStyle/>
          <a:p>
            <a:r>
              <a:rPr lang="en-CA" sz="2400" dirty="0" smtClean="0">
                <a:solidFill>
                  <a:schemeClr val="bg1">
                    <a:lumMod val="75000"/>
                  </a:schemeClr>
                </a:solidFill>
              </a:rPr>
              <a:t>White (Clear) Box Testing  – a tester (or programmer) tests the internal workings of a program (usually at the and can selectively choose inputs to test specific parts of the code. </a:t>
            </a:r>
          </a:p>
          <a:p>
            <a:pPr marL="0" indent="0">
              <a:buNone/>
            </a:pPr>
            <a:endParaRPr lang="en-CA" sz="2400" dirty="0" smtClean="0"/>
          </a:p>
          <a:p>
            <a:r>
              <a:rPr lang="en-CA" sz="2400" dirty="0" smtClean="0"/>
              <a:t>Black Box Testing – a tester treats the program as a “black box” for which they have no knowledge of the inner workings. The tester only knows the function of the program and what results are expected given a set of inputs. </a:t>
            </a:r>
            <a:br>
              <a:rPr lang="en-CA" sz="2400" dirty="0" smtClean="0"/>
            </a:br>
            <a:endParaRPr lang="en-CA" sz="2400" dirty="0" smtClean="0"/>
          </a:p>
          <a:p>
            <a:r>
              <a:rPr lang="en-CA" sz="2400" dirty="0" smtClean="0">
                <a:solidFill>
                  <a:schemeClr val="bg1">
                    <a:lumMod val="75000"/>
                  </a:schemeClr>
                </a:solidFill>
              </a:rPr>
              <a:t>Grey Box Testing – a combination of white and black box testing</a:t>
            </a:r>
            <a:r>
              <a:rPr lang="en-CA" sz="2400" dirty="0" smtClean="0"/>
              <a:t/>
            </a:r>
            <a:br>
              <a:rPr lang="en-CA" sz="2400" dirty="0" smtClean="0"/>
            </a:br>
            <a:endParaRPr lang="en-CA" sz="2400" dirty="0" smtClean="0"/>
          </a:p>
          <a:p>
            <a:pPr marL="0" indent="0">
              <a:buNone/>
            </a:pPr>
            <a:endParaRPr lang="en-CA" sz="1600" dirty="0" smtClean="0"/>
          </a:p>
        </p:txBody>
      </p:sp>
    </p:spTree>
    <p:extLst>
      <p:ext uri="{BB962C8B-B14F-4D97-AF65-F5344CB8AC3E}">
        <p14:creationId xmlns:p14="http://schemas.microsoft.com/office/powerpoint/2010/main" val="41631653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Software Testing Levels</a:t>
            </a:r>
            <a:endParaRPr lang="en-CA" dirty="0"/>
          </a:p>
        </p:txBody>
      </p:sp>
      <p:sp>
        <p:nvSpPr>
          <p:cNvPr id="3" name="Content Placeholder 2"/>
          <p:cNvSpPr>
            <a:spLocks noGrp="1"/>
          </p:cNvSpPr>
          <p:nvPr>
            <p:ph idx="1"/>
          </p:nvPr>
        </p:nvSpPr>
        <p:spPr/>
        <p:txBody>
          <a:bodyPr>
            <a:normAutofit fontScale="92500" lnSpcReduction="10000"/>
          </a:bodyPr>
          <a:lstStyle/>
          <a:p>
            <a:r>
              <a:rPr lang="en-CA" sz="2400" dirty="0" smtClean="0"/>
              <a:t>There are a number of different levels of software testing including:|</a:t>
            </a:r>
            <a:br>
              <a:rPr lang="en-CA" sz="2400" dirty="0" smtClean="0"/>
            </a:br>
            <a:endParaRPr lang="en-CA" sz="2400" dirty="0" smtClean="0"/>
          </a:p>
          <a:p>
            <a:pPr lvl="1"/>
            <a:r>
              <a:rPr lang="en-CA" sz="2000" dirty="0" smtClean="0">
                <a:solidFill>
                  <a:schemeClr val="bg1">
                    <a:lumMod val="75000"/>
                  </a:schemeClr>
                </a:solidFill>
              </a:rPr>
              <a:t>Unit (Component) Testing – testing of a specific piece of code, usually performed by software developers on a single functional unit</a:t>
            </a:r>
            <a:r>
              <a:rPr lang="en-CA" sz="2000" dirty="0" smtClean="0"/>
              <a:t/>
            </a:r>
            <a:br>
              <a:rPr lang="en-CA" sz="2000" dirty="0" smtClean="0"/>
            </a:br>
            <a:endParaRPr lang="en-CA" sz="2000" dirty="0" smtClean="0"/>
          </a:p>
          <a:p>
            <a:pPr lvl="1"/>
            <a:r>
              <a:rPr lang="en-CA" sz="2000" dirty="0" smtClean="0"/>
              <a:t>Integration Testing – testing that involves interactions between separate components via interfaces</a:t>
            </a:r>
            <a:br>
              <a:rPr lang="en-CA" sz="2000" dirty="0" smtClean="0"/>
            </a:br>
            <a:endParaRPr lang="en-CA" sz="2000" dirty="0" smtClean="0"/>
          </a:p>
          <a:p>
            <a:pPr lvl="1"/>
            <a:r>
              <a:rPr lang="en-CA" sz="2000" dirty="0" smtClean="0"/>
              <a:t>System Testing – end to end testing of entire system to verify it meets overall requirements</a:t>
            </a:r>
            <a:br>
              <a:rPr lang="en-CA" sz="2000" dirty="0" smtClean="0"/>
            </a:br>
            <a:endParaRPr lang="en-CA" sz="2000" dirty="0"/>
          </a:p>
          <a:p>
            <a:pPr lvl="1"/>
            <a:r>
              <a:rPr lang="en-CA" sz="2000" dirty="0" smtClean="0">
                <a:solidFill>
                  <a:schemeClr val="bg1">
                    <a:lumMod val="75000"/>
                  </a:schemeClr>
                </a:solidFill>
              </a:rPr>
              <a:t>Acceptance Testing – testing  done by actual users to ensure it meets their needs</a:t>
            </a:r>
            <a:r>
              <a:rPr lang="en-CA" sz="2400" dirty="0" smtClean="0">
                <a:solidFill>
                  <a:schemeClr val="bg1">
                    <a:lumMod val="75000"/>
                  </a:schemeClr>
                </a:solidFill>
              </a:rPr>
              <a:t/>
            </a:r>
            <a:br>
              <a:rPr lang="en-CA" sz="2400" dirty="0" smtClean="0">
                <a:solidFill>
                  <a:schemeClr val="bg1">
                    <a:lumMod val="75000"/>
                  </a:schemeClr>
                </a:solidFill>
              </a:rPr>
            </a:br>
            <a:endParaRPr lang="en-CA" sz="2400" dirty="0" smtClean="0">
              <a:solidFill>
                <a:schemeClr val="bg1">
                  <a:lumMod val="75000"/>
                </a:schemeClr>
              </a:solidFill>
            </a:endParaRPr>
          </a:p>
          <a:p>
            <a:pPr marL="0" indent="0">
              <a:buNone/>
            </a:pPr>
            <a:endParaRPr lang="en-CA" sz="1600" dirty="0" smtClean="0"/>
          </a:p>
        </p:txBody>
      </p:sp>
    </p:spTree>
    <p:extLst>
      <p:ext uri="{BB962C8B-B14F-4D97-AF65-F5344CB8AC3E}">
        <p14:creationId xmlns:p14="http://schemas.microsoft.com/office/powerpoint/2010/main" val="25220869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Software Testing Types</a:t>
            </a:r>
            <a:endParaRPr lang="en-CA" dirty="0"/>
          </a:p>
        </p:txBody>
      </p:sp>
      <p:sp>
        <p:nvSpPr>
          <p:cNvPr id="3" name="Content Placeholder 2"/>
          <p:cNvSpPr>
            <a:spLocks noGrp="1"/>
          </p:cNvSpPr>
          <p:nvPr>
            <p:ph idx="1"/>
          </p:nvPr>
        </p:nvSpPr>
        <p:spPr>
          <a:xfrm>
            <a:off x="578385" y="1600200"/>
            <a:ext cx="8229600" cy="4525963"/>
          </a:xfrm>
        </p:spPr>
        <p:txBody>
          <a:bodyPr>
            <a:normAutofit/>
          </a:bodyPr>
          <a:lstStyle/>
          <a:p>
            <a:r>
              <a:rPr lang="en-CA" sz="2400" dirty="0" smtClean="0"/>
              <a:t>There are a number of different types of software testing including:</a:t>
            </a:r>
            <a:br>
              <a:rPr lang="en-CA" sz="2400" dirty="0" smtClean="0"/>
            </a:br>
            <a:endParaRPr lang="en-CA" sz="2400" dirty="0" smtClean="0"/>
          </a:p>
          <a:p>
            <a:pPr lvl="1"/>
            <a:r>
              <a:rPr lang="en-CA" sz="1800" dirty="0" smtClean="0"/>
              <a:t>Functional Testing – verifying that a specific function of the code works as expected</a:t>
            </a:r>
            <a:endParaRPr lang="en-CA" sz="1800" dirty="0"/>
          </a:p>
          <a:p>
            <a:pPr lvl="1"/>
            <a:r>
              <a:rPr lang="en-CA" sz="1800" dirty="0" smtClean="0">
                <a:solidFill>
                  <a:schemeClr val="bg1">
                    <a:lumMod val="75000"/>
                  </a:schemeClr>
                </a:solidFill>
              </a:rPr>
              <a:t>Non-Functional Testing – testing of aspects not directly related to the functionality of the program, such as scalability, reliability or performance</a:t>
            </a:r>
          </a:p>
          <a:p>
            <a:pPr lvl="1"/>
            <a:r>
              <a:rPr lang="en-CA" sz="1800" dirty="0"/>
              <a:t>Regression Testing – is done by running previously passed test cases to ensure that new modifications do not have side </a:t>
            </a:r>
            <a:r>
              <a:rPr lang="en-CA" sz="1800" dirty="0" smtClean="0"/>
              <a:t>effects</a:t>
            </a:r>
            <a:endParaRPr lang="en-CA" sz="1800" dirty="0"/>
          </a:p>
          <a:p>
            <a:pPr lvl="1"/>
            <a:r>
              <a:rPr lang="en-CA" sz="1800" dirty="0" smtClean="0">
                <a:solidFill>
                  <a:schemeClr val="bg1">
                    <a:lumMod val="75000"/>
                  </a:schemeClr>
                </a:solidFill>
              </a:rPr>
              <a:t>Structural Testing</a:t>
            </a:r>
          </a:p>
          <a:p>
            <a:pPr lvl="1"/>
            <a:r>
              <a:rPr lang="en-CA" sz="1800" dirty="0" smtClean="0">
                <a:solidFill>
                  <a:schemeClr val="bg1">
                    <a:lumMod val="75000"/>
                  </a:schemeClr>
                </a:solidFill>
              </a:rPr>
              <a:t>Smoke Testing</a:t>
            </a:r>
          </a:p>
          <a:p>
            <a:pPr lvl="1"/>
            <a:r>
              <a:rPr lang="en-CA" sz="1800" dirty="0" smtClean="0">
                <a:solidFill>
                  <a:schemeClr val="bg1">
                    <a:lumMod val="75000"/>
                  </a:schemeClr>
                </a:solidFill>
              </a:rPr>
              <a:t>Usability Testing</a:t>
            </a:r>
          </a:p>
          <a:p>
            <a:pPr lvl="1"/>
            <a:r>
              <a:rPr lang="en-CA" sz="1800" dirty="0" smtClean="0">
                <a:solidFill>
                  <a:schemeClr val="bg1">
                    <a:lumMod val="75000"/>
                  </a:schemeClr>
                </a:solidFill>
              </a:rPr>
              <a:t>Accessibility Testing</a:t>
            </a:r>
            <a:endParaRPr lang="en-CA" sz="1400" dirty="0" smtClean="0">
              <a:solidFill>
                <a:schemeClr val="bg1">
                  <a:lumMod val="75000"/>
                </a:schemeClr>
              </a:solidFill>
            </a:endParaRPr>
          </a:p>
        </p:txBody>
      </p:sp>
    </p:spTree>
    <p:extLst>
      <p:ext uri="{BB962C8B-B14F-4D97-AF65-F5344CB8AC3E}">
        <p14:creationId xmlns:p14="http://schemas.microsoft.com/office/powerpoint/2010/main" val="21750902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Exercise 2</a:t>
            </a:r>
            <a:endParaRPr lang="en-CA" dirty="0"/>
          </a:p>
        </p:txBody>
      </p:sp>
      <p:sp>
        <p:nvSpPr>
          <p:cNvPr id="3" name="Content Placeholder 2"/>
          <p:cNvSpPr>
            <a:spLocks noGrp="1"/>
          </p:cNvSpPr>
          <p:nvPr>
            <p:ph idx="1"/>
          </p:nvPr>
        </p:nvSpPr>
        <p:spPr>
          <a:xfrm>
            <a:off x="578385" y="1600200"/>
            <a:ext cx="8229600" cy="4525963"/>
          </a:xfrm>
        </p:spPr>
        <p:txBody>
          <a:bodyPr>
            <a:normAutofit fontScale="85000" lnSpcReduction="10000"/>
          </a:bodyPr>
          <a:lstStyle/>
          <a:p>
            <a:r>
              <a:rPr lang="en-CA" dirty="0" smtClean="0"/>
              <a:t>Create High Level Test Cases</a:t>
            </a:r>
            <a:br>
              <a:rPr lang="en-CA" dirty="0" smtClean="0"/>
            </a:br>
            <a:endParaRPr lang="en-CA" sz="2400" dirty="0" smtClean="0"/>
          </a:p>
          <a:p>
            <a:pPr lvl="1"/>
            <a:r>
              <a:rPr lang="en-CA" sz="2400" dirty="0" smtClean="0"/>
              <a:t>The client has signed a contract with </a:t>
            </a:r>
            <a:r>
              <a:rPr lang="en-CA" sz="2400" dirty="0" err="1" smtClean="0"/>
              <a:t>Meticulon</a:t>
            </a:r>
            <a:r>
              <a:rPr lang="en-CA" sz="2400" dirty="0" smtClean="0"/>
              <a:t> to provide test services. Development is already in progress and the client expects to put out its initial build of software in the coming days. An updated requirements list has been provided by the client. In order to start testing as soon as possible </a:t>
            </a:r>
            <a:r>
              <a:rPr lang="en-CA" sz="2400" dirty="0" err="1" smtClean="0"/>
              <a:t>Meticulon’s</a:t>
            </a:r>
            <a:r>
              <a:rPr lang="en-CA" sz="2400" dirty="0" smtClean="0"/>
              <a:t> Test Manager has asked you to come up with a draft set of high level test cases for the positive flows</a:t>
            </a:r>
            <a:br>
              <a:rPr lang="en-CA" sz="2400" dirty="0" smtClean="0"/>
            </a:br>
            <a:endParaRPr lang="en-CA" sz="2400" dirty="0" smtClean="0"/>
          </a:p>
          <a:p>
            <a:pPr lvl="1"/>
            <a:r>
              <a:rPr lang="en-CA" sz="2400" dirty="0" smtClean="0"/>
              <a:t>In groups of 2, create a set of high level test cases (an Excel template has been provided).</a:t>
            </a:r>
            <a:r>
              <a:rPr lang="en-CA" sz="2400" dirty="0"/>
              <a:t/>
            </a:r>
            <a:br>
              <a:rPr lang="en-CA" sz="2400" dirty="0"/>
            </a:br>
            <a:endParaRPr lang="en-CA" sz="2400" dirty="0" smtClean="0"/>
          </a:p>
          <a:p>
            <a:pPr lvl="1"/>
            <a:r>
              <a:rPr lang="en-CA" sz="2400" dirty="0" smtClean="0"/>
              <a:t>You will have up to an hour to fill out the high level test cases. The high level test cases will be reviewed as a group in a future exercise. </a:t>
            </a:r>
            <a:endParaRPr lang="en-CA" dirty="0" smtClean="0"/>
          </a:p>
        </p:txBody>
      </p:sp>
    </p:spTree>
    <p:extLst>
      <p:ext uri="{BB962C8B-B14F-4D97-AF65-F5344CB8AC3E}">
        <p14:creationId xmlns:p14="http://schemas.microsoft.com/office/powerpoint/2010/main" val="287603206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366FF"/>
                </a:solidFill>
              </a:rPr>
              <a:t>Agenda</a:t>
            </a:r>
            <a:endParaRPr lang="en-CA" dirty="0"/>
          </a:p>
        </p:txBody>
      </p:sp>
      <p:sp>
        <p:nvSpPr>
          <p:cNvPr id="3" name="Content Placeholder 2"/>
          <p:cNvSpPr>
            <a:spLocks noGrp="1"/>
          </p:cNvSpPr>
          <p:nvPr>
            <p:ph idx="1"/>
          </p:nvPr>
        </p:nvSpPr>
        <p:spPr/>
        <p:txBody>
          <a:bodyPr/>
          <a:lstStyle/>
          <a:p>
            <a:r>
              <a:rPr lang="en-CA" dirty="0" smtClean="0"/>
              <a:t>Fundamentals of Testing</a:t>
            </a:r>
          </a:p>
          <a:p>
            <a:r>
              <a:rPr lang="en-CA" dirty="0" smtClean="0"/>
              <a:t>Testing Through Software Lifecycle</a:t>
            </a:r>
          </a:p>
          <a:p>
            <a:r>
              <a:rPr lang="en-CA" dirty="0" smtClean="0"/>
              <a:t>Static Techniques</a:t>
            </a:r>
          </a:p>
          <a:p>
            <a:r>
              <a:rPr lang="en-CA" dirty="0" smtClean="0"/>
              <a:t>Test Design Techniques</a:t>
            </a:r>
          </a:p>
          <a:p>
            <a:r>
              <a:rPr lang="en-CA" dirty="0" smtClean="0"/>
              <a:t>Test Management</a:t>
            </a:r>
          </a:p>
          <a:p>
            <a:r>
              <a:rPr lang="en-CA" dirty="0" smtClean="0"/>
              <a:t>Tools for Testing</a:t>
            </a:r>
            <a:endParaRPr lang="en-CA" dirty="0"/>
          </a:p>
        </p:txBody>
      </p:sp>
    </p:spTree>
    <p:extLst>
      <p:ext uri="{BB962C8B-B14F-4D97-AF65-F5344CB8AC3E}">
        <p14:creationId xmlns:p14="http://schemas.microsoft.com/office/powerpoint/2010/main" val="31207954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sz="3200" cap="none" dirty="0" smtClean="0"/>
              <a:t>Static Techniques</a:t>
            </a:r>
            <a:endParaRPr lang="en-CA" sz="3200" cap="none" dirty="0"/>
          </a:p>
        </p:txBody>
      </p:sp>
      <p:sp>
        <p:nvSpPr>
          <p:cNvPr id="5" name="Text Placeholder 4"/>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39370707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What causes </a:t>
            </a:r>
            <a:r>
              <a:rPr lang="en-US" dirty="0">
                <a:solidFill>
                  <a:srgbClr val="3366FF"/>
                </a:solidFill>
              </a:rPr>
              <a:t>s</a:t>
            </a:r>
            <a:r>
              <a:rPr lang="en-US" dirty="0" smtClean="0">
                <a:solidFill>
                  <a:srgbClr val="3366FF"/>
                </a:solidFill>
              </a:rPr>
              <a:t>oftware to fail?</a:t>
            </a:r>
            <a:endParaRPr lang="en-CA" dirty="0"/>
          </a:p>
        </p:txBody>
      </p:sp>
      <p:sp>
        <p:nvSpPr>
          <p:cNvPr id="3" name="Content Placeholder 2"/>
          <p:cNvSpPr>
            <a:spLocks noGrp="1"/>
          </p:cNvSpPr>
          <p:nvPr>
            <p:ph idx="1"/>
          </p:nvPr>
        </p:nvSpPr>
        <p:spPr>
          <a:xfrm>
            <a:off x="457200" y="1600201"/>
            <a:ext cx="8229600" cy="4315858"/>
          </a:xfrm>
        </p:spPr>
        <p:txBody>
          <a:bodyPr>
            <a:normAutofit lnSpcReduction="10000"/>
          </a:bodyPr>
          <a:lstStyle/>
          <a:p>
            <a:r>
              <a:rPr lang="en-CA" dirty="0" smtClean="0"/>
              <a:t>Software failures are caused </a:t>
            </a:r>
            <a:br>
              <a:rPr lang="en-CA" dirty="0" smtClean="0"/>
            </a:br>
            <a:r>
              <a:rPr lang="en-CA" dirty="0" smtClean="0"/>
              <a:t>by defects</a:t>
            </a:r>
            <a:br>
              <a:rPr lang="en-CA" dirty="0" smtClean="0"/>
            </a:br>
            <a:endParaRPr lang="en-CA" dirty="0" smtClean="0"/>
          </a:p>
          <a:p>
            <a:r>
              <a:rPr lang="en-CA" dirty="0" smtClean="0"/>
              <a:t>A defect is any error, flaw or fault, which when executed causes the software to behave in an unexpected manner, potentially resulting in failure or unintended results.</a:t>
            </a:r>
            <a:br>
              <a:rPr lang="en-CA" dirty="0" smtClean="0"/>
            </a:br>
            <a:endParaRPr lang="en-CA" dirty="0" smtClean="0"/>
          </a:p>
          <a:p>
            <a:r>
              <a:rPr lang="en-CA" dirty="0" smtClean="0"/>
              <a:t>Software defects are often referred to as </a:t>
            </a:r>
            <a:r>
              <a:rPr lang="en-CA" b="1" dirty="0" smtClean="0"/>
              <a:t>bugs</a:t>
            </a:r>
          </a:p>
          <a:p>
            <a:endParaRPr lang="en-CA" dirty="0" smtClean="0"/>
          </a:p>
          <a:p>
            <a:pPr lvl="2"/>
            <a:endParaRPr lang="en-CA"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1520" y="1230352"/>
            <a:ext cx="1743419" cy="1743419"/>
          </a:xfrm>
          <a:prstGeom prst="rect">
            <a:avLst/>
          </a:prstGeom>
        </p:spPr>
      </p:pic>
    </p:spTree>
    <p:extLst>
      <p:ext uri="{BB962C8B-B14F-4D97-AF65-F5344CB8AC3E}">
        <p14:creationId xmlns:p14="http://schemas.microsoft.com/office/powerpoint/2010/main" val="27626554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Reviews</a:t>
            </a:r>
            <a:endParaRPr lang="en-CA" dirty="0"/>
          </a:p>
        </p:txBody>
      </p:sp>
      <p:sp>
        <p:nvSpPr>
          <p:cNvPr id="3" name="Content Placeholder 2"/>
          <p:cNvSpPr>
            <a:spLocks noGrp="1"/>
          </p:cNvSpPr>
          <p:nvPr>
            <p:ph idx="1"/>
          </p:nvPr>
        </p:nvSpPr>
        <p:spPr>
          <a:xfrm>
            <a:off x="578385" y="1600200"/>
            <a:ext cx="8229600" cy="4525963"/>
          </a:xfrm>
        </p:spPr>
        <p:txBody>
          <a:bodyPr>
            <a:normAutofit/>
          </a:bodyPr>
          <a:lstStyle/>
          <a:p>
            <a:r>
              <a:rPr lang="en-CA" sz="2400" dirty="0" smtClean="0"/>
              <a:t>An activity where software or other work product is looked at in order to meet one or more objectives</a:t>
            </a:r>
          </a:p>
          <a:p>
            <a:pPr lvl="1"/>
            <a:r>
              <a:rPr lang="en-CA" sz="2000" dirty="0" smtClean="0"/>
              <a:t>Objectives include gaining understanding, ensuring conformance to standards or specifications, identifying defects</a:t>
            </a:r>
          </a:p>
          <a:p>
            <a:pPr lvl="1"/>
            <a:r>
              <a:rPr lang="en-CA" sz="2000" dirty="0" smtClean="0"/>
              <a:t>Can be conducted as a demonstration, meeting, or individual review (e.g. reading a document) with diverse audiences (i.e. peers, stakeholders, subject matter experts, etc.)</a:t>
            </a:r>
            <a:endParaRPr lang="en-CA" sz="1600" dirty="0"/>
          </a:p>
          <a:p>
            <a:r>
              <a:rPr lang="en-CA" sz="2400" dirty="0" smtClean="0"/>
              <a:t>Can be formal or informal</a:t>
            </a:r>
          </a:p>
          <a:p>
            <a:pPr lvl="1"/>
            <a:r>
              <a:rPr lang="en-CA" sz="2000" dirty="0" smtClean="0"/>
              <a:t>An example of a formal review is a moderated meeting with external reviewers with a set agenda and actions</a:t>
            </a:r>
          </a:p>
          <a:p>
            <a:pPr lvl="1"/>
            <a:r>
              <a:rPr lang="en-CA" sz="2000" dirty="0"/>
              <a:t>An example of </a:t>
            </a:r>
            <a:r>
              <a:rPr lang="en-CA" sz="2000" dirty="0" smtClean="0"/>
              <a:t>an informal </a:t>
            </a:r>
            <a:r>
              <a:rPr lang="en-CA" sz="2000" dirty="0"/>
              <a:t>review is </a:t>
            </a:r>
            <a:r>
              <a:rPr lang="en-CA" sz="2000" dirty="0" smtClean="0"/>
              <a:t>two people working on the same task (pair programming)</a:t>
            </a:r>
          </a:p>
          <a:p>
            <a:pPr marL="457200" lvl="1" indent="0">
              <a:buNone/>
            </a:pPr>
            <a:endParaRPr lang="en-CA" sz="2000" dirty="0" smtClean="0"/>
          </a:p>
        </p:txBody>
      </p:sp>
    </p:spTree>
    <p:extLst>
      <p:ext uri="{BB962C8B-B14F-4D97-AF65-F5344CB8AC3E}">
        <p14:creationId xmlns:p14="http://schemas.microsoft.com/office/powerpoint/2010/main" val="414477310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Types of Reviews</a:t>
            </a:r>
            <a:endParaRPr lang="en-CA" dirty="0"/>
          </a:p>
        </p:txBody>
      </p:sp>
      <p:sp>
        <p:nvSpPr>
          <p:cNvPr id="3" name="Content Placeholder 2"/>
          <p:cNvSpPr>
            <a:spLocks noGrp="1"/>
          </p:cNvSpPr>
          <p:nvPr>
            <p:ph idx="1"/>
          </p:nvPr>
        </p:nvSpPr>
        <p:spPr>
          <a:xfrm>
            <a:off x="578385" y="1600200"/>
            <a:ext cx="8229600" cy="4525963"/>
          </a:xfrm>
        </p:spPr>
        <p:txBody>
          <a:bodyPr>
            <a:normAutofit/>
          </a:bodyPr>
          <a:lstStyle/>
          <a:p>
            <a:r>
              <a:rPr lang="en-CA" sz="2400" dirty="0"/>
              <a:t>Informal </a:t>
            </a:r>
            <a:r>
              <a:rPr lang="en-CA" sz="2400" dirty="0" smtClean="0"/>
              <a:t>Review</a:t>
            </a:r>
          </a:p>
          <a:p>
            <a:pPr lvl="1"/>
            <a:r>
              <a:rPr lang="en-CA" sz="2000" dirty="0" smtClean="0"/>
              <a:t>An unstructured review that may or may not be documented. </a:t>
            </a:r>
          </a:p>
          <a:p>
            <a:r>
              <a:rPr lang="en-CA" sz="2400" dirty="0" smtClean="0"/>
              <a:t>Walkthrough</a:t>
            </a:r>
          </a:p>
          <a:p>
            <a:pPr lvl="1"/>
            <a:r>
              <a:rPr lang="en-CA" sz="2000" dirty="0" smtClean="0"/>
              <a:t>A demonstration by the author to promote understanding </a:t>
            </a:r>
            <a:r>
              <a:rPr lang="en-CA" sz="2000" dirty="0"/>
              <a:t>(can be formal or </a:t>
            </a:r>
            <a:r>
              <a:rPr lang="en-CA" sz="2000" dirty="0" smtClean="0"/>
              <a:t>informal depending on the audience)</a:t>
            </a:r>
          </a:p>
          <a:p>
            <a:r>
              <a:rPr lang="en-CA" sz="2400" dirty="0" smtClean="0"/>
              <a:t>Technical Review</a:t>
            </a:r>
          </a:p>
          <a:p>
            <a:pPr lvl="1"/>
            <a:r>
              <a:rPr lang="en-CA" sz="2000" dirty="0" smtClean="0"/>
              <a:t>A review involving technical experts to ensuring quality and conformance to planned work (can be formal or informal)</a:t>
            </a:r>
          </a:p>
          <a:p>
            <a:r>
              <a:rPr lang="en-CA" sz="2400" dirty="0" smtClean="0"/>
              <a:t>Inspection</a:t>
            </a:r>
          </a:p>
          <a:p>
            <a:pPr lvl="1"/>
            <a:r>
              <a:rPr lang="en-CA" sz="2000" dirty="0" smtClean="0"/>
              <a:t>A formal (usually moderated) review that is primarily looking for defects or non-conformance</a:t>
            </a:r>
          </a:p>
          <a:p>
            <a:pPr lvl="1"/>
            <a:endParaRPr lang="en-CA" sz="2000" dirty="0"/>
          </a:p>
          <a:p>
            <a:pPr lvl="1"/>
            <a:endParaRPr lang="en-CA" sz="2000" dirty="0" smtClean="0"/>
          </a:p>
        </p:txBody>
      </p:sp>
    </p:spTree>
    <p:extLst>
      <p:ext uri="{BB962C8B-B14F-4D97-AF65-F5344CB8AC3E}">
        <p14:creationId xmlns:p14="http://schemas.microsoft.com/office/powerpoint/2010/main" val="27692477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Exercise 3</a:t>
            </a:r>
            <a:endParaRPr lang="en-CA" dirty="0"/>
          </a:p>
        </p:txBody>
      </p:sp>
      <p:sp>
        <p:nvSpPr>
          <p:cNvPr id="3" name="Content Placeholder 2"/>
          <p:cNvSpPr>
            <a:spLocks noGrp="1"/>
          </p:cNvSpPr>
          <p:nvPr>
            <p:ph idx="1"/>
          </p:nvPr>
        </p:nvSpPr>
        <p:spPr>
          <a:xfrm>
            <a:off x="578385" y="1600200"/>
            <a:ext cx="8229600" cy="4525963"/>
          </a:xfrm>
        </p:spPr>
        <p:txBody>
          <a:bodyPr>
            <a:normAutofit fontScale="92500" lnSpcReduction="20000"/>
          </a:bodyPr>
          <a:lstStyle/>
          <a:p>
            <a:r>
              <a:rPr lang="en-CA" dirty="0" smtClean="0"/>
              <a:t>Software Demo / Revisit </a:t>
            </a:r>
            <a:r>
              <a:rPr lang="en-CA" dirty="0"/>
              <a:t>High Level Test Cases</a:t>
            </a:r>
            <a:br>
              <a:rPr lang="en-CA" dirty="0"/>
            </a:br>
            <a:endParaRPr lang="en-CA" sz="2400" dirty="0"/>
          </a:p>
          <a:p>
            <a:pPr lvl="1"/>
            <a:r>
              <a:rPr lang="en-CA" sz="2400" dirty="0"/>
              <a:t>The client </a:t>
            </a:r>
            <a:r>
              <a:rPr lang="en-CA" sz="2400" dirty="0" smtClean="0"/>
              <a:t>recently gave the </a:t>
            </a:r>
            <a:r>
              <a:rPr lang="en-CA" sz="2400" dirty="0" err="1" smtClean="0"/>
              <a:t>Meticulon</a:t>
            </a:r>
            <a:r>
              <a:rPr lang="en-CA" sz="2400" dirty="0" smtClean="0"/>
              <a:t> Test Manager a demonstration of the most recent build of the software. The Test Manager is going to do a walkthrough of the software and has asked you to take notes so that you can update your High Level Test Cases.</a:t>
            </a:r>
            <a:r>
              <a:rPr lang="en-CA" sz="2400" dirty="0"/>
              <a:t/>
            </a:r>
            <a:br>
              <a:rPr lang="en-CA" sz="2400" dirty="0"/>
            </a:br>
            <a:endParaRPr lang="en-CA" sz="2400" dirty="0"/>
          </a:p>
          <a:p>
            <a:pPr lvl="1"/>
            <a:r>
              <a:rPr lang="en-CA" sz="2400" dirty="0"/>
              <a:t>In groups of 2, create a set of high level test cases (an Excel template has been provided).</a:t>
            </a:r>
            <a:br>
              <a:rPr lang="en-CA" sz="2400" dirty="0"/>
            </a:br>
            <a:endParaRPr lang="en-CA" sz="2400" dirty="0"/>
          </a:p>
          <a:p>
            <a:pPr lvl="1"/>
            <a:r>
              <a:rPr lang="en-CA" sz="2400" dirty="0"/>
              <a:t>You will have </a:t>
            </a:r>
            <a:r>
              <a:rPr lang="en-CA" sz="2400" dirty="0" smtClean="0"/>
              <a:t>30 minutes to update the high </a:t>
            </a:r>
            <a:r>
              <a:rPr lang="en-CA" sz="2400" dirty="0"/>
              <a:t>level test cases after which we will as a team </a:t>
            </a:r>
            <a:r>
              <a:rPr lang="en-CA" sz="2400" dirty="0" smtClean="0"/>
              <a:t>we will build a final set of High Level Test cases using input from the group</a:t>
            </a:r>
            <a:endParaRPr lang="en-CA" sz="2000" dirty="0"/>
          </a:p>
          <a:p>
            <a:pPr lvl="1"/>
            <a:endParaRPr lang="en-CA" sz="2000" dirty="0" smtClean="0"/>
          </a:p>
        </p:txBody>
      </p:sp>
    </p:spTree>
    <p:extLst>
      <p:ext uri="{BB962C8B-B14F-4D97-AF65-F5344CB8AC3E}">
        <p14:creationId xmlns:p14="http://schemas.microsoft.com/office/powerpoint/2010/main" val="282924072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366FF"/>
                </a:solidFill>
              </a:rPr>
              <a:t>Agenda</a:t>
            </a:r>
            <a:endParaRPr lang="en-CA" dirty="0"/>
          </a:p>
        </p:txBody>
      </p:sp>
      <p:sp>
        <p:nvSpPr>
          <p:cNvPr id="3" name="Content Placeholder 2"/>
          <p:cNvSpPr>
            <a:spLocks noGrp="1"/>
          </p:cNvSpPr>
          <p:nvPr>
            <p:ph idx="1"/>
          </p:nvPr>
        </p:nvSpPr>
        <p:spPr/>
        <p:txBody>
          <a:bodyPr/>
          <a:lstStyle/>
          <a:p>
            <a:r>
              <a:rPr lang="en-CA" dirty="0" smtClean="0"/>
              <a:t>Fundamentals of Testing</a:t>
            </a:r>
          </a:p>
          <a:p>
            <a:r>
              <a:rPr lang="en-CA" dirty="0" smtClean="0"/>
              <a:t>Testing Through Software Lifecycle</a:t>
            </a:r>
          </a:p>
          <a:p>
            <a:r>
              <a:rPr lang="en-CA" dirty="0" smtClean="0"/>
              <a:t>Static Techniques</a:t>
            </a:r>
          </a:p>
          <a:p>
            <a:r>
              <a:rPr lang="en-CA" dirty="0" smtClean="0"/>
              <a:t>Test Design Techniques</a:t>
            </a:r>
          </a:p>
          <a:p>
            <a:r>
              <a:rPr lang="en-CA" dirty="0" smtClean="0"/>
              <a:t>Test Management</a:t>
            </a:r>
          </a:p>
          <a:p>
            <a:r>
              <a:rPr lang="en-CA" dirty="0" smtClean="0"/>
              <a:t>Tools for Testing</a:t>
            </a:r>
            <a:endParaRPr lang="en-CA" dirty="0"/>
          </a:p>
        </p:txBody>
      </p:sp>
    </p:spTree>
    <p:extLst>
      <p:ext uri="{BB962C8B-B14F-4D97-AF65-F5344CB8AC3E}">
        <p14:creationId xmlns:p14="http://schemas.microsoft.com/office/powerpoint/2010/main" val="351496551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sz="3200" cap="none" dirty="0" smtClean="0"/>
              <a:t>Test Design Techniques</a:t>
            </a:r>
            <a:endParaRPr lang="en-CA" sz="3200" cap="none" dirty="0"/>
          </a:p>
        </p:txBody>
      </p:sp>
      <p:sp>
        <p:nvSpPr>
          <p:cNvPr id="5" name="Text Placeholder 4"/>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48731582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CA" dirty="0"/>
          </a:p>
        </p:txBody>
      </p:sp>
      <p:sp>
        <p:nvSpPr>
          <p:cNvPr id="3" name="Content Placeholder 2"/>
          <p:cNvSpPr>
            <a:spLocks noGrp="1"/>
          </p:cNvSpPr>
          <p:nvPr>
            <p:ph idx="1"/>
          </p:nvPr>
        </p:nvSpPr>
        <p:spPr/>
        <p:txBody>
          <a:bodyPr/>
          <a:lstStyle/>
          <a:p>
            <a:endParaRPr lang="en-CA" dirty="0"/>
          </a:p>
        </p:txBody>
      </p:sp>
      <p:pic>
        <p:nvPicPr>
          <p:cNvPr id="10" name="Picture 9"/>
          <p:cNvPicPr>
            <a:picLocks noChangeAspect="1"/>
          </p:cNvPicPr>
          <p:nvPr/>
        </p:nvPicPr>
        <p:blipFill>
          <a:blip r:embed="rId2"/>
          <a:stretch>
            <a:fillRect/>
          </a:stretch>
        </p:blipFill>
        <p:spPr>
          <a:xfrm>
            <a:off x="793429" y="274638"/>
            <a:ext cx="7557143" cy="5595238"/>
          </a:xfrm>
          <a:prstGeom prst="rect">
            <a:avLst/>
          </a:prstGeom>
        </p:spPr>
      </p:pic>
    </p:spTree>
    <p:extLst>
      <p:ext uri="{BB962C8B-B14F-4D97-AF65-F5344CB8AC3E}">
        <p14:creationId xmlns:p14="http://schemas.microsoft.com/office/powerpoint/2010/main" val="169950133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Test Design Techniques</a:t>
            </a:r>
            <a:endParaRPr lang="en-CA" dirty="0"/>
          </a:p>
        </p:txBody>
      </p:sp>
      <p:sp>
        <p:nvSpPr>
          <p:cNvPr id="3" name="Content Placeholder 2"/>
          <p:cNvSpPr>
            <a:spLocks noGrp="1"/>
          </p:cNvSpPr>
          <p:nvPr>
            <p:ph idx="1"/>
          </p:nvPr>
        </p:nvSpPr>
        <p:spPr/>
        <p:txBody>
          <a:bodyPr/>
          <a:lstStyle/>
          <a:p>
            <a:r>
              <a:rPr lang="en-CA" dirty="0" smtClean="0"/>
              <a:t>Test Development Process</a:t>
            </a:r>
          </a:p>
          <a:p>
            <a:r>
              <a:rPr lang="en-CA" dirty="0" smtClean="0"/>
              <a:t>Categories of Test Design Techniques</a:t>
            </a:r>
          </a:p>
          <a:p>
            <a:r>
              <a:rPr lang="en-CA" dirty="0" smtClean="0"/>
              <a:t>Specification-Based Techniques (Black-Box)</a:t>
            </a:r>
          </a:p>
          <a:p>
            <a:r>
              <a:rPr lang="en-CA" dirty="0" smtClean="0">
                <a:solidFill>
                  <a:schemeClr val="bg1">
                    <a:lumMod val="75000"/>
                  </a:schemeClr>
                </a:solidFill>
              </a:rPr>
              <a:t>Structure-Based Techniques (White-Box)</a:t>
            </a:r>
          </a:p>
          <a:p>
            <a:r>
              <a:rPr lang="en-CA" dirty="0" smtClean="0">
                <a:solidFill>
                  <a:schemeClr val="bg1">
                    <a:lumMod val="75000"/>
                  </a:schemeClr>
                </a:solidFill>
              </a:rPr>
              <a:t>Experience-Based Techniques</a:t>
            </a:r>
          </a:p>
          <a:p>
            <a:r>
              <a:rPr lang="en-CA" dirty="0" smtClean="0">
                <a:solidFill>
                  <a:schemeClr val="bg1">
                    <a:lumMod val="75000"/>
                  </a:schemeClr>
                </a:solidFill>
              </a:rPr>
              <a:t>Choosing Test Techniques</a:t>
            </a:r>
            <a:endParaRPr lang="en-CA" dirty="0">
              <a:solidFill>
                <a:schemeClr val="bg1">
                  <a:lumMod val="75000"/>
                </a:schemeClr>
              </a:solidFill>
            </a:endParaRPr>
          </a:p>
        </p:txBody>
      </p:sp>
    </p:spTree>
    <p:extLst>
      <p:ext uri="{BB962C8B-B14F-4D97-AF65-F5344CB8AC3E}">
        <p14:creationId xmlns:p14="http://schemas.microsoft.com/office/powerpoint/2010/main" val="256413607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Test Development Process</a:t>
            </a:r>
            <a:endParaRPr lang="en-CA" dirty="0"/>
          </a:p>
        </p:txBody>
      </p:sp>
      <p:sp>
        <p:nvSpPr>
          <p:cNvPr id="3" name="Content Placeholder 2"/>
          <p:cNvSpPr>
            <a:spLocks noGrp="1"/>
          </p:cNvSpPr>
          <p:nvPr>
            <p:ph idx="1"/>
          </p:nvPr>
        </p:nvSpPr>
        <p:spPr/>
        <p:txBody>
          <a:bodyPr>
            <a:normAutofit lnSpcReduction="10000"/>
          </a:bodyPr>
          <a:lstStyle/>
          <a:p>
            <a:r>
              <a:rPr lang="en-CA" dirty="0" smtClean="0"/>
              <a:t>Identifying test conditions through test basis analysis</a:t>
            </a:r>
          </a:p>
          <a:p>
            <a:r>
              <a:rPr lang="en-CA" dirty="0" smtClean="0"/>
              <a:t>Establish traceability from test conditions to requirements</a:t>
            </a:r>
          </a:p>
          <a:p>
            <a:r>
              <a:rPr lang="en-CA" dirty="0"/>
              <a:t>Determine </a:t>
            </a:r>
            <a:r>
              <a:rPr lang="en-CA" dirty="0" smtClean="0"/>
              <a:t>detailed test approach (based on risks)</a:t>
            </a:r>
          </a:p>
          <a:p>
            <a:r>
              <a:rPr lang="en-CA" dirty="0"/>
              <a:t>Design tests (test cases, test data)</a:t>
            </a:r>
          </a:p>
          <a:p>
            <a:pPr lvl="1"/>
            <a:r>
              <a:rPr lang="en-CA" dirty="0"/>
              <a:t>Includes input values, preconditions, and expected results (outputs, data &amp; state changes)</a:t>
            </a:r>
          </a:p>
          <a:p>
            <a:endParaRPr lang="en-CA" dirty="0" smtClean="0"/>
          </a:p>
          <a:p>
            <a:endParaRPr lang="en-CA" dirty="0"/>
          </a:p>
          <a:p>
            <a:endParaRPr lang="en-CA" dirty="0" smtClean="0"/>
          </a:p>
        </p:txBody>
      </p:sp>
    </p:spTree>
    <p:extLst>
      <p:ext uri="{BB962C8B-B14F-4D97-AF65-F5344CB8AC3E}">
        <p14:creationId xmlns:p14="http://schemas.microsoft.com/office/powerpoint/2010/main" val="406208032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3366FF"/>
                </a:solidFill>
              </a:rPr>
              <a:t>Test Development Process</a:t>
            </a:r>
            <a:endParaRPr lang="en-CA" dirty="0"/>
          </a:p>
        </p:txBody>
      </p:sp>
      <p:sp>
        <p:nvSpPr>
          <p:cNvPr id="3" name="Content Placeholder 2"/>
          <p:cNvSpPr>
            <a:spLocks noGrp="1"/>
          </p:cNvSpPr>
          <p:nvPr>
            <p:ph idx="1"/>
          </p:nvPr>
        </p:nvSpPr>
        <p:spPr/>
        <p:txBody>
          <a:bodyPr/>
          <a:lstStyle/>
          <a:p>
            <a:r>
              <a:rPr lang="en-CA" dirty="0" smtClean="0"/>
              <a:t>Implement</a:t>
            </a:r>
            <a:r>
              <a:rPr lang="en-CA" dirty="0"/>
              <a:t>, prioritize and organize test cases into test procedure specification</a:t>
            </a:r>
          </a:p>
          <a:p>
            <a:endParaRPr lang="en-CA"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0343" y="2809667"/>
            <a:ext cx="6923314" cy="2639005"/>
          </a:xfrm>
          <a:prstGeom prst="rect">
            <a:avLst/>
          </a:prstGeom>
        </p:spPr>
      </p:pic>
      <p:sp>
        <p:nvSpPr>
          <p:cNvPr id="6" name="TextBox 5"/>
          <p:cNvSpPr txBox="1"/>
          <p:nvPr/>
        </p:nvSpPr>
        <p:spPr>
          <a:xfrm>
            <a:off x="3848454" y="5631234"/>
            <a:ext cx="5121787" cy="276999"/>
          </a:xfrm>
          <a:prstGeom prst="rect">
            <a:avLst/>
          </a:prstGeom>
          <a:noFill/>
        </p:spPr>
        <p:txBody>
          <a:bodyPr wrap="none" rtlCol="0">
            <a:spAutoFit/>
          </a:bodyPr>
          <a:lstStyle/>
          <a:p>
            <a:r>
              <a:rPr lang="en-CA" sz="1200" dirty="0" smtClean="0"/>
              <a:t>Cartoon by Andy Glover, </a:t>
            </a:r>
            <a:r>
              <a:rPr lang="en-CA" sz="1200" dirty="0"/>
              <a:t>used with permission </a:t>
            </a:r>
            <a:r>
              <a:rPr lang="en-CA" sz="1200" dirty="0" smtClean="0"/>
              <a:t>from cartoontest.blogspot.com </a:t>
            </a:r>
            <a:endParaRPr lang="en-CA" sz="1200" dirty="0"/>
          </a:p>
        </p:txBody>
      </p:sp>
    </p:spTree>
    <p:extLst>
      <p:ext uri="{BB962C8B-B14F-4D97-AF65-F5344CB8AC3E}">
        <p14:creationId xmlns:p14="http://schemas.microsoft.com/office/powerpoint/2010/main" val="137655318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3366FF"/>
                </a:solidFill>
              </a:rPr>
              <a:t>Categories of Test Design Techniques</a:t>
            </a:r>
            <a:endParaRPr lang="en-CA" dirty="0"/>
          </a:p>
        </p:txBody>
      </p:sp>
      <p:sp>
        <p:nvSpPr>
          <p:cNvPr id="3" name="Content Placeholder 2"/>
          <p:cNvSpPr>
            <a:spLocks noGrp="1"/>
          </p:cNvSpPr>
          <p:nvPr>
            <p:ph idx="1"/>
          </p:nvPr>
        </p:nvSpPr>
        <p:spPr/>
        <p:txBody>
          <a:bodyPr>
            <a:normAutofit fontScale="77500" lnSpcReduction="20000"/>
          </a:bodyPr>
          <a:lstStyle/>
          <a:p>
            <a:r>
              <a:rPr lang="en-CA" dirty="0" smtClean="0"/>
              <a:t>Specification-Based Techniques (Black Box)</a:t>
            </a:r>
          </a:p>
          <a:p>
            <a:pPr lvl="1"/>
            <a:r>
              <a:rPr lang="en-CA" dirty="0" smtClean="0"/>
              <a:t>Test cases derived from models (formal or informal) which specify the problem to be solved</a:t>
            </a:r>
            <a:br>
              <a:rPr lang="en-CA" dirty="0" smtClean="0"/>
            </a:br>
            <a:endParaRPr lang="en-CA" dirty="0" smtClean="0"/>
          </a:p>
          <a:p>
            <a:r>
              <a:rPr lang="en-CA" dirty="0" smtClean="0"/>
              <a:t>Structure-Based Techniques (White Box)</a:t>
            </a:r>
          </a:p>
          <a:p>
            <a:pPr lvl="1"/>
            <a:r>
              <a:rPr lang="en-CA" dirty="0" smtClean="0"/>
              <a:t>Code and detailed design information used to derive test cases</a:t>
            </a:r>
          </a:p>
          <a:p>
            <a:pPr lvl="1"/>
            <a:r>
              <a:rPr lang="en-CA" dirty="0" smtClean="0"/>
              <a:t>Test case coverage of software can be measured</a:t>
            </a:r>
            <a:br>
              <a:rPr lang="en-CA" dirty="0" smtClean="0"/>
            </a:br>
            <a:endParaRPr lang="en-CA" dirty="0"/>
          </a:p>
          <a:p>
            <a:r>
              <a:rPr lang="en-CA" dirty="0" smtClean="0"/>
              <a:t>Experience-Based Techniques</a:t>
            </a:r>
          </a:p>
          <a:p>
            <a:pPr lvl="1"/>
            <a:r>
              <a:rPr lang="en-CA" dirty="0" smtClean="0"/>
              <a:t>Knowledge and experience of people used to derive test cases</a:t>
            </a:r>
          </a:p>
          <a:p>
            <a:pPr lvl="1"/>
            <a:r>
              <a:rPr lang="en-CA" dirty="0" smtClean="0"/>
              <a:t>Uses knowledge of stakeholders about software, its usage and environment</a:t>
            </a:r>
          </a:p>
          <a:p>
            <a:pPr lvl="1"/>
            <a:r>
              <a:rPr lang="en-CA" dirty="0" smtClean="0"/>
              <a:t>Defects and their distribution also can influence test case design</a:t>
            </a:r>
          </a:p>
          <a:p>
            <a:pPr lvl="1"/>
            <a:endParaRPr lang="en-CA" dirty="0" smtClean="0"/>
          </a:p>
          <a:p>
            <a:pPr lvl="1"/>
            <a:endParaRPr lang="en-CA" dirty="0"/>
          </a:p>
        </p:txBody>
      </p:sp>
    </p:spTree>
    <p:extLst>
      <p:ext uri="{BB962C8B-B14F-4D97-AF65-F5344CB8AC3E}">
        <p14:creationId xmlns:p14="http://schemas.microsoft.com/office/powerpoint/2010/main" val="15348866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Need for Software Testing</a:t>
            </a:r>
            <a:endParaRPr lang="en-CA" dirty="0"/>
          </a:p>
        </p:txBody>
      </p:sp>
      <p:sp>
        <p:nvSpPr>
          <p:cNvPr id="3" name="Content Placeholder 2"/>
          <p:cNvSpPr>
            <a:spLocks noGrp="1"/>
          </p:cNvSpPr>
          <p:nvPr>
            <p:ph idx="1"/>
          </p:nvPr>
        </p:nvSpPr>
        <p:spPr/>
        <p:txBody>
          <a:bodyPr>
            <a:normAutofit/>
          </a:bodyPr>
          <a:lstStyle/>
          <a:p>
            <a:r>
              <a:rPr lang="en-CA" sz="2400" dirty="0" smtClean="0"/>
              <a:t>To detect the presence of defects such that they can be remedied</a:t>
            </a:r>
            <a:br>
              <a:rPr lang="en-CA" sz="2400" dirty="0" smtClean="0"/>
            </a:br>
            <a:endParaRPr lang="en-CA" sz="2400" dirty="0" smtClean="0"/>
          </a:p>
          <a:p>
            <a:r>
              <a:rPr lang="en-CA" sz="2400" dirty="0" smtClean="0"/>
              <a:t>To reduce the risk of problems occurring once software is put into operation</a:t>
            </a:r>
            <a:br>
              <a:rPr lang="en-CA" sz="2400" dirty="0" smtClean="0"/>
            </a:br>
            <a:endParaRPr lang="en-CA" sz="2400" dirty="0" smtClean="0"/>
          </a:p>
          <a:p>
            <a:r>
              <a:rPr lang="en-CA" sz="2400" dirty="0" smtClean="0"/>
              <a:t>To provide confidence in the overall quality of the software under test</a:t>
            </a:r>
            <a:br>
              <a:rPr lang="en-CA" sz="2400" dirty="0" smtClean="0"/>
            </a:br>
            <a:endParaRPr lang="en-CA" sz="2400" dirty="0" smtClean="0"/>
          </a:p>
          <a:p>
            <a:r>
              <a:rPr lang="en-CA" sz="2400" dirty="0" smtClean="0"/>
              <a:t>And potentially meet standards, contractual and/or legal requirements</a:t>
            </a:r>
          </a:p>
          <a:p>
            <a:pPr lvl="2"/>
            <a:endParaRPr lang="en-CA" dirty="0"/>
          </a:p>
        </p:txBody>
      </p:sp>
    </p:spTree>
    <p:extLst>
      <p:ext uri="{BB962C8B-B14F-4D97-AF65-F5344CB8AC3E}">
        <p14:creationId xmlns:p14="http://schemas.microsoft.com/office/powerpoint/2010/main" val="101562500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Specification-Based Techniques</a:t>
            </a:r>
            <a:endParaRPr lang="en-CA" dirty="0"/>
          </a:p>
        </p:txBody>
      </p:sp>
      <p:sp>
        <p:nvSpPr>
          <p:cNvPr id="3" name="Content Placeholder 2"/>
          <p:cNvSpPr>
            <a:spLocks noGrp="1"/>
          </p:cNvSpPr>
          <p:nvPr>
            <p:ph idx="1"/>
          </p:nvPr>
        </p:nvSpPr>
        <p:spPr/>
        <p:txBody>
          <a:bodyPr>
            <a:normAutofit/>
          </a:bodyPr>
          <a:lstStyle/>
          <a:p>
            <a:r>
              <a:rPr lang="en-CA" dirty="0" smtClean="0"/>
              <a:t>Specification-Based Techniques (Black-Box) include:</a:t>
            </a:r>
            <a:br>
              <a:rPr lang="en-CA" dirty="0" smtClean="0"/>
            </a:br>
            <a:endParaRPr lang="en-CA" dirty="0" smtClean="0"/>
          </a:p>
          <a:p>
            <a:pPr lvl="1"/>
            <a:r>
              <a:rPr lang="en-CA" dirty="0" smtClean="0"/>
              <a:t>Equivalence Partitioning</a:t>
            </a:r>
          </a:p>
          <a:p>
            <a:pPr lvl="1"/>
            <a:r>
              <a:rPr lang="en-CA" dirty="0" smtClean="0"/>
              <a:t>Boundary Value Analysis</a:t>
            </a:r>
          </a:p>
          <a:p>
            <a:pPr lvl="1"/>
            <a:r>
              <a:rPr lang="en-CA" dirty="0" smtClean="0"/>
              <a:t>Decision Table Testing</a:t>
            </a:r>
          </a:p>
          <a:p>
            <a:pPr lvl="1"/>
            <a:r>
              <a:rPr lang="en-CA" dirty="0" smtClean="0"/>
              <a:t>State Transition Testing</a:t>
            </a:r>
          </a:p>
          <a:p>
            <a:pPr lvl="1"/>
            <a:r>
              <a:rPr lang="en-CA" dirty="0" smtClean="0"/>
              <a:t>Use Case Testing</a:t>
            </a:r>
          </a:p>
          <a:p>
            <a:pPr lvl="1"/>
            <a:endParaRPr lang="en-CA" dirty="0" smtClean="0"/>
          </a:p>
          <a:p>
            <a:pPr lvl="1"/>
            <a:endParaRPr lang="en-CA" dirty="0"/>
          </a:p>
        </p:txBody>
      </p:sp>
    </p:spTree>
    <p:extLst>
      <p:ext uri="{BB962C8B-B14F-4D97-AF65-F5344CB8AC3E}">
        <p14:creationId xmlns:p14="http://schemas.microsoft.com/office/powerpoint/2010/main" val="323439154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Equivalence Partitioning</a:t>
            </a:r>
            <a:endParaRPr lang="en-CA" dirty="0"/>
          </a:p>
        </p:txBody>
      </p:sp>
      <p:sp>
        <p:nvSpPr>
          <p:cNvPr id="3" name="Content Placeholder 2"/>
          <p:cNvSpPr>
            <a:spLocks noGrp="1"/>
          </p:cNvSpPr>
          <p:nvPr>
            <p:ph idx="1"/>
          </p:nvPr>
        </p:nvSpPr>
        <p:spPr/>
        <p:txBody>
          <a:bodyPr>
            <a:normAutofit/>
          </a:bodyPr>
          <a:lstStyle/>
          <a:p>
            <a:r>
              <a:rPr lang="en-CA" dirty="0" smtClean="0"/>
              <a:t>Also called Equivalence Class Partitioning</a:t>
            </a:r>
          </a:p>
          <a:p>
            <a:r>
              <a:rPr lang="en-CA" dirty="0" smtClean="0"/>
              <a:t>a technique where input data is divided into partitions (classes) of equivalent data</a:t>
            </a:r>
          </a:p>
          <a:p>
            <a:r>
              <a:rPr lang="en-CA" dirty="0" smtClean="0"/>
              <a:t>Test cases are then designed to ensure that each partition is tested at least once. </a:t>
            </a:r>
          </a:p>
          <a:p>
            <a:r>
              <a:rPr lang="en-CA" dirty="0" smtClean="0"/>
              <a:t>The goal is to reduce the number of overall test cases but still ensure high coverage of inputs to test for defects</a:t>
            </a:r>
          </a:p>
          <a:p>
            <a:pPr lvl="1"/>
            <a:endParaRPr lang="en-CA" dirty="0" smtClean="0"/>
          </a:p>
          <a:p>
            <a:pPr lvl="1"/>
            <a:endParaRPr lang="en-CA" dirty="0"/>
          </a:p>
        </p:txBody>
      </p:sp>
    </p:spTree>
    <p:extLst>
      <p:ext uri="{BB962C8B-B14F-4D97-AF65-F5344CB8AC3E}">
        <p14:creationId xmlns:p14="http://schemas.microsoft.com/office/powerpoint/2010/main" val="107128198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Equivalence Partitioning</a:t>
            </a:r>
            <a:endParaRPr lang="en-CA" dirty="0"/>
          </a:p>
        </p:txBody>
      </p:sp>
      <p:sp>
        <p:nvSpPr>
          <p:cNvPr id="3" name="Content Placeholder 2"/>
          <p:cNvSpPr>
            <a:spLocks noGrp="1"/>
          </p:cNvSpPr>
          <p:nvPr>
            <p:ph idx="1"/>
          </p:nvPr>
        </p:nvSpPr>
        <p:spPr/>
        <p:txBody>
          <a:bodyPr>
            <a:normAutofit/>
          </a:bodyPr>
          <a:lstStyle/>
          <a:p>
            <a:r>
              <a:rPr lang="en-CA" dirty="0" smtClean="0"/>
              <a:t>Input can be divided into groups of valid data and invalid data by the characteristics of the data itself</a:t>
            </a:r>
          </a:p>
          <a:p>
            <a:r>
              <a:rPr lang="en-CA" dirty="0" smtClean="0"/>
              <a:t>To divide data into equivalence partitions we use an equivalence relation</a:t>
            </a:r>
          </a:p>
          <a:p>
            <a:r>
              <a:rPr lang="en-CA" dirty="0" smtClean="0"/>
              <a:t>Equivalence testing can be used at all levels of testing</a:t>
            </a:r>
          </a:p>
        </p:txBody>
      </p:sp>
    </p:spTree>
    <p:extLst>
      <p:ext uri="{BB962C8B-B14F-4D97-AF65-F5344CB8AC3E}">
        <p14:creationId xmlns:p14="http://schemas.microsoft.com/office/powerpoint/2010/main" val="123212512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Equivalence Partitioning Examples</a:t>
            </a:r>
            <a:endParaRPr lang="en-CA" dirty="0"/>
          </a:p>
        </p:txBody>
      </p:sp>
      <p:sp>
        <p:nvSpPr>
          <p:cNvPr id="3" name="Content Placeholder 2"/>
          <p:cNvSpPr>
            <a:spLocks noGrp="1"/>
          </p:cNvSpPr>
          <p:nvPr>
            <p:ph idx="1"/>
          </p:nvPr>
        </p:nvSpPr>
        <p:spPr/>
        <p:txBody>
          <a:bodyPr>
            <a:normAutofit/>
          </a:bodyPr>
          <a:lstStyle/>
          <a:p>
            <a:r>
              <a:rPr lang="en-CA" sz="2400" dirty="0" smtClean="0"/>
              <a:t>A simple equivalence relation – is a given number even?</a:t>
            </a:r>
          </a:p>
          <a:p>
            <a:r>
              <a:rPr lang="en-CA" sz="2400" dirty="0" smtClean="0"/>
              <a:t>We can easily see that this type of relation can create an operating flow decision in the following code :</a:t>
            </a:r>
            <a:r>
              <a:rPr lang="en-CA" dirty="0"/>
              <a:t/>
            </a:r>
            <a:br>
              <a:rPr lang="en-CA" dirty="0"/>
            </a:br>
            <a:endParaRPr lang="en-CA" dirty="0" smtClean="0"/>
          </a:p>
          <a:p>
            <a:pPr marL="914400" lvl="2" indent="0">
              <a:buNone/>
            </a:pPr>
            <a:r>
              <a:rPr lang="en-CA" sz="2000" dirty="0" smtClean="0"/>
              <a:t>If (x % 2 == 0) then</a:t>
            </a:r>
          </a:p>
          <a:p>
            <a:pPr marL="914400" lvl="2" indent="0">
              <a:buNone/>
            </a:pPr>
            <a:r>
              <a:rPr lang="en-CA" sz="2000" dirty="0"/>
              <a:t>	</a:t>
            </a:r>
            <a:r>
              <a:rPr lang="en-CA" sz="2000" dirty="0" smtClean="0"/>
              <a:t>Print “X is even”</a:t>
            </a:r>
          </a:p>
          <a:p>
            <a:pPr marL="914400" lvl="2" indent="0">
              <a:buNone/>
            </a:pPr>
            <a:r>
              <a:rPr lang="en-CA" sz="2000" dirty="0" smtClean="0"/>
              <a:t>Else</a:t>
            </a:r>
          </a:p>
          <a:p>
            <a:pPr marL="914400" lvl="2" indent="0">
              <a:buNone/>
            </a:pPr>
            <a:r>
              <a:rPr lang="en-CA" sz="2000" dirty="0"/>
              <a:t>	</a:t>
            </a:r>
            <a:r>
              <a:rPr lang="en-CA" sz="2000" dirty="0" smtClean="0"/>
              <a:t>Print “X is odd”</a:t>
            </a:r>
            <a:br>
              <a:rPr lang="en-CA" sz="2000" dirty="0" smtClean="0"/>
            </a:br>
            <a:endParaRPr lang="en-CA" dirty="0" smtClean="0"/>
          </a:p>
          <a:p>
            <a:r>
              <a:rPr lang="en-CA" sz="2400" dirty="0" smtClean="0"/>
              <a:t>In this case we have 2 equivalence classes, one containing even numbers and one containing odd numbers</a:t>
            </a:r>
          </a:p>
          <a:p>
            <a:endParaRPr lang="en-CA" dirty="0" smtClean="0"/>
          </a:p>
        </p:txBody>
      </p:sp>
    </p:spTree>
    <p:extLst>
      <p:ext uri="{BB962C8B-B14F-4D97-AF65-F5344CB8AC3E}">
        <p14:creationId xmlns:p14="http://schemas.microsoft.com/office/powerpoint/2010/main" val="232840780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Equivalence Partitioning Examples</a:t>
            </a:r>
            <a:endParaRPr lang="en-CA" dirty="0"/>
          </a:p>
        </p:txBody>
      </p:sp>
      <p:sp>
        <p:nvSpPr>
          <p:cNvPr id="3" name="Content Placeholder 2"/>
          <p:cNvSpPr>
            <a:spLocks noGrp="1"/>
          </p:cNvSpPr>
          <p:nvPr>
            <p:ph idx="1"/>
          </p:nvPr>
        </p:nvSpPr>
        <p:spPr/>
        <p:txBody>
          <a:bodyPr>
            <a:normAutofit/>
          </a:bodyPr>
          <a:lstStyle/>
          <a:p>
            <a:r>
              <a:rPr lang="en-CA" sz="2800" dirty="0" smtClean="0"/>
              <a:t>A more complex example might be determining the equivalence classes for determining the amount of income tax a person should pay</a:t>
            </a:r>
          </a:p>
          <a:p>
            <a:r>
              <a:rPr lang="en-CA" sz="2800" dirty="0" smtClean="0"/>
              <a:t>We may know there are different tax brackets that need to be tested (hopefully they have been specified if we are doing black-box testing)</a:t>
            </a:r>
          </a:p>
          <a:p>
            <a:r>
              <a:rPr lang="en-CA" sz="2800" dirty="0" smtClean="0"/>
              <a:t>In this case, incomes that fall within each tax bracket range will be members of the same equivalence classes</a:t>
            </a:r>
          </a:p>
          <a:p>
            <a:pPr marL="0" indent="0">
              <a:buNone/>
            </a:pPr>
            <a:endParaRPr lang="en-CA" dirty="0" smtClean="0"/>
          </a:p>
        </p:txBody>
      </p:sp>
    </p:spTree>
    <p:extLst>
      <p:ext uri="{BB962C8B-B14F-4D97-AF65-F5344CB8AC3E}">
        <p14:creationId xmlns:p14="http://schemas.microsoft.com/office/powerpoint/2010/main" val="246002384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Exercise 4</a:t>
            </a:r>
            <a:endParaRPr lang="en-CA" dirty="0"/>
          </a:p>
        </p:txBody>
      </p:sp>
      <p:sp>
        <p:nvSpPr>
          <p:cNvPr id="3" name="Content Placeholder 2"/>
          <p:cNvSpPr>
            <a:spLocks noGrp="1"/>
          </p:cNvSpPr>
          <p:nvPr>
            <p:ph idx="1"/>
          </p:nvPr>
        </p:nvSpPr>
        <p:spPr>
          <a:xfrm>
            <a:off x="578385" y="1600200"/>
            <a:ext cx="8229600" cy="4525963"/>
          </a:xfrm>
        </p:spPr>
        <p:txBody>
          <a:bodyPr>
            <a:normAutofit fontScale="92500" lnSpcReduction="20000"/>
          </a:bodyPr>
          <a:lstStyle/>
          <a:p>
            <a:r>
              <a:rPr lang="en-CA" dirty="0" smtClean="0"/>
              <a:t>Equivalence Partitioning</a:t>
            </a:r>
            <a:r>
              <a:rPr lang="en-CA" dirty="0"/>
              <a:t/>
            </a:r>
            <a:br>
              <a:rPr lang="en-CA" dirty="0"/>
            </a:br>
            <a:endParaRPr lang="en-CA" sz="2400" dirty="0"/>
          </a:p>
          <a:p>
            <a:pPr lvl="1"/>
            <a:r>
              <a:rPr lang="en-CA" sz="2400" dirty="0" smtClean="0"/>
              <a:t>A potential client is building an app that allows users to create a shopping list for a grocery store. The app allows users to add products to a list with the following product information: name, brand, price, weight, and quantity</a:t>
            </a:r>
            <a:br>
              <a:rPr lang="en-CA" sz="2400" dirty="0" smtClean="0"/>
            </a:br>
            <a:endParaRPr lang="en-CA" sz="2400" dirty="0" smtClean="0"/>
          </a:p>
          <a:p>
            <a:pPr lvl="1"/>
            <a:r>
              <a:rPr lang="en-CA" sz="2400" dirty="0" smtClean="0"/>
              <a:t>As part of the RFP response, they have asked for summary equivalence testing partitions. The </a:t>
            </a:r>
            <a:r>
              <a:rPr lang="en-CA" sz="2400" dirty="0" err="1" smtClean="0"/>
              <a:t>Meticulon</a:t>
            </a:r>
            <a:r>
              <a:rPr lang="en-CA" sz="2400" dirty="0" smtClean="0"/>
              <a:t> Test Manager has asked you to create a list of equivalence classes to be included </a:t>
            </a:r>
            <a:br>
              <a:rPr lang="en-CA" sz="2400" dirty="0" smtClean="0"/>
            </a:br>
            <a:endParaRPr lang="en-CA" sz="2400" dirty="0" smtClean="0"/>
          </a:p>
          <a:p>
            <a:pPr lvl="1"/>
            <a:r>
              <a:rPr lang="en-CA" sz="2400" dirty="0" smtClean="0"/>
              <a:t>In groups of two, create a list of equivalence relations and resulting classes for potential inputs for products. You have 20 minutes after which we will discuss as a group</a:t>
            </a:r>
          </a:p>
          <a:p>
            <a:pPr lvl="1"/>
            <a:endParaRPr lang="en-CA" sz="2000" dirty="0"/>
          </a:p>
          <a:p>
            <a:pPr lvl="1"/>
            <a:endParaRPr lang="en-CA" sz="2000" dirty="0" smtClean="0"/>
          </a:p>
        </p:txBody>
      </p:sp>
    </p:spTree>
    <p:extLst>
      <p:ext uri="{BB962C8B-B14F-4D97-AF65-F5344CB8AC3E}">
        <p14:creationId xmlns:p14="http://schemas.microsoft.com/office/powerpoint/2010/main" val="71383317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Boundary Value Analysis</a:t>
            </a:r>
            <a:endParaRPr lang="en-CA" dirty="0"/>
          </a:p>
        </p:txBody>
      </p:sp>
      <p:sp>
        <p:nvSpPr>
          <p:cNvPr id="3" name="Content Placeholder 2"/>
          <p:cNvSpPr>
            <a:spLocks noGrp="1"/>
          </p:cNvSpPr>
          <p:nvPr>
            <p:ph idx="1"/>
          </p:nvPr>
        </p:nvSpPr>
        <p:spPr/>
        <p:txBody>
          <a:bodyPr>
            <a:normAutofit/>
          </a:bodyPr>
          <a:lstStyle/>
          <a:p>
            <a:r>
              <a:rPr lang="en-CA" dirty="0" smtClean="0"/>
              <a:t>Considered to be an extension of Equivalence Partitioning</a:t>
            </a:r>
          </a:p>
          <a:p>
            <a:r>
              <a:rPr lang="en-CA" dirty="0" smtClean="0"/>
              <a:t>Using values that are on the edge of a equivalence partition are more likely to yield defects than values within the partition</a:t>
            </a:r>
          </a:p>
          <a:p>
            <a:r>
              <a:rPr lang="en-CA" dirty="0"/>
              <a:t>Generally want to use the minimum and maximum values within an equivalence partition</a:t>
            </a:r>
          </a:p>
          <a:p>
            <a:endParaRPr lang="en-CA" dirty="0" smtClean="0"/>
          </a:p>
          <a:p>
            <a:endParaRPr lang="en-CA" dirty="0" smtClean="0"/>
          </a:p>
          <a:p>
            <a:pPr lvl="1"/>
            <a:endParaRPr lang="en-CA" dirty="0" smtClean="0"/>
          </a:p>
          <a:p>
            <a:pPr lvl="1"/>
            <a:endParaRPr lang="en-CA" dirty="0"/>
          </a:p>
        </p:txBody>
      </p:sp>
    </p:spTree>
    <p:extLst>
      <p:ext uri="{BB962C8B-B14F-4D97-AF65-F5344CB8AC3E}">
        <p14:creationId xmlns:p14="http://schemas.microsoft.com/office/powerpoint/2010/main" val="379239201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Boundary Value Analysis</a:t>
            </a:r>
            <a:endParaRPr lang="en-CA" dirty="0"/>
          </a:p>
        </p:txBody>
      </p:sp>
      <p:sp>
        <p:nvSpPr>
          <p:cNvPr id="3" name="Content Placeholder 2"/>
          <p:cNvSpPr>
            <a:spLocks noGrp="1"/>
          </p:cNvSpPr>
          <p:nvPr>
            <p:ph idx="1"/>
          </p:nvPr>
        </p:nvSpPr>
        <p:spPr/>
        <p:txBody>
          <a:bodyPr>
            <a:normAutofit lnSpcReduction="10000"/>
          </a:bodyPr>
          <a:lstStyle/>
          <a:p>
            <a:r>
              <a:rPr lang="en-CA" dirty="0"/>
              <a:t>Boundaries can be tested for valid partitions and invalid partitions</a:t>
            </a:r>
          </a:p>
          <a:p>
            <a:r>
              <a:rPr lang="en-CA" dirty="0" smtClean="0"/>
              <a:t>When designing test cases, a test for each boundary value should be done</a:t>
            </a:r>
          </a:p>
          <a:p>
            <a:r>
              <a:rPr lang="en-CA" dirty="0" smtClean="0"/>
              <a:t>Detailed specifications, including business requirements, are a good source for determining boundary values.</a:t>
            </a:r>
          </a:p>
          <a:p>
            <a:r>
              <a:rPr lang="en-CA" dirty="0" smtClean="0"/>
              <a:t>Boundary Value Analysis can </a:t>
            </a:r>
            <a:r>
              <a:rPr lang="en-CA" dirty="0"/>
              <a:t>be used at all levels of testing</a:t>
            </a:r>
          </a:p>
          <a:p>
            <a:endParaRPr lang="en-CA" dirty="0" smtClean="0"/>
          </a:p>
          <a:p>
            <a:pPr lvl="1"/>
            <a:endParaRPr lang="en-CA" dirty="0" smtClean="0"/>
          </a:p>
          <a:p>
            <a:pPr lvl="1"/>
            <a:endParaRPr lang="en-CA" dirty="0"/>
          </a:p>
        </p:txBody>
      </p:sp>
    </p:spTree>
    <p:extLst>
      <p:ext uri="{BB962C8B-B14F-4D97-AF65-F5344CB8AC3E}">
        <p14:creationId xmlns:p14="http://schemas.microsoft.com/office/powerpoint/2010/main" val="336027084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Boundary Value Analysis</a:t>
            </a:r>
            <a:endParaRPr lang="en-CA" dirty="0"/>
          </a:p>
        </p:txBody>
      </p:sp>
      <p:sp>
        <p:nvSpPr>
          <p:cNvPr id="3" name="Content Placeholder 2"/>
          <p:cNvSpPr>
            <a:spLocks noGrp="1"/>
          </p:cNvSpPr>
          <p:nvPr>
            <p:ph idx="1"/>
          </p:nvPr>
        </p:nvSpPr>
        <p:spPr/>
        <p:txBody>
          <a:bodyPr>
            <a:normAutofit/>
          </a:bodyPr>
          <a:lstStyle/>
          <a:p>
            <a:pPr marL="0" indent="0">
              <a:buNone/>
            </a:pPr>
            <a:endParaRPr lang="en-CA" dirty="0" smtClean="0"/>
          </a:p>
          <a:p>
            <a:pPr lvl="1"/>
            <a:endParaRPr lang="en-CA" dirty="0" smtClean="0"/>
          </a:p>
          <a:p>
            <a:pPr lvl="1"/>
            <a:endParaRPr lang="en-CA"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299891"/>
            <a:ext cx="5791200" cy="4243864"/>
          </a:xfrm>
          <a:prstGeom prst="rect">
            <a:avLst/>
          </a:prstGeom>
        </p:spPr>
      </p:pic>
      <p:sp>
        <p:nvSpPr>
          <p:cNvPr id="5" name="TextBox 4"/>
          <p:cNvSpPr txBox="1"/>
          <p:nvPr/>
        </p:nvSpPr>
        <p:spPr>
          <a:xfrm>
            <a:off x="3848454" y="5631234"/>
            <a:ext cx="5121787" cy="276999"/>
          </a:xfrm>
          <a:prstGeom prst="rect">
            <a:avLst/>
          </a:prstGeom>
          <a:noFill/>
        </p:spPr>
        <p:txBody>
          <a:bodyPr wrap="none" rtlCol="0">
            <a:spAutoFit/>
          </a:bodyPr>
          <a:lstStyle/>
          <a:p>
            <a:r>
              <a:rPr lang="en-CA" sz="1200" dirty="0" smtClean="0"/>
              <a:t>Cartoon by Andy Glover, </a:t>
            </a:r>
            <a:r>
              <a:rPr lang="en-CA" sz="1200" dirty="0"/>
              <a:t>used with permission </a:t>
            </a:r>
            <a:r>
              <a:rPr lang="en-CA" sz="1200" dirty="0" smtClean="0"/>
              <a:t>from cartoontest.blogspot.com </a:t>
            </a:r>
            <a:endParaRPr lang="en-CA" sz="1200" dirty="0"/>
          </a:p>
        </p:txBody>
      </p:sp>
    </p:spTree>
    <p:extLst>
      <p:ext uri="{BB962C8B-B14F-4D97-AF65-F5344CB8AC3E}">
        <p14:creationId xmlns:p14="http://schemas.microsoft.com/office/powerpoint/2010/main" val="367287632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Exercise 5</a:t>
            </a:r>
            <a:endParaRPr lang="en-CA" dirty="0"/>
          </a:p>
        </p:txBody>
      </p:sp>
      <p:sp>
        <p:nvSpPr>
          <p:cNvPr id="3" name="Content Placeholder 2"/>
          <p:cNvSpPr>
            <a:spLocks noGrp="1"/>
          </p:cNvSpPr>
          <p:nvPr>
            <p:ph idx="1"/>
          </p:nvPr>
        </p:nvSpPr>
        <p:spPr>
          <a:xfrm>
            <a:off x="578385" y="1600200"/>
            <a:ext cx="8229600" cy="4525963"/>
          </a:xfrm>
        </p:spPr>
        <p:txBody>
          <a:bodyPr>
            <a:normAutofit/>
          </a:bodyPr>
          <a:lstStyle/>
          <a:p>
            <a:r>
              <a:rPr lang="en-CA" dirty="0" smtClean="0"/>
              <a:t>Boundary Value Analysis</a:t>
            </a:r>
            <a:r>
              <a:rPr lang="en-CA" dirty="0"/>
              <a:t/>
            </a:r>
            <a:br>
              <a:rPr lang="en-CA" dirty="0"/>
            </a:br>
            <a:endParaRPr lang="en-CA" sz="2400" dirty="0"/>
          </a:p>
          <a:p>
            <a:pPr lvl="1"/>
            <a:r>
              <a:rPr lang="en-CA" sz="2400" dirty="0" smtClean="0"/>
              <a:t>Take a look at the list of equivalence partitions created in Exercise 4 and identify what some interesting boundary values might be.</a:t>
            </a:r>
            <a:br>
              <a:rPr lang="en-CA" sz="2400" dirty="0" smtClean="0"/>
            </a:br>
            <a:endParaRPr lang="en-CA" sz="2400" dirty="0" smtClean="0"/>
          </a:p>
          <a:p>
            <a:pPr lvl="1"/>
            <a:r>
              <a:rPr lang="en-CA" sz="2400" dirty="0" smtClean="0"/>
              <a:t>In your previous groups of two, update your list of equivalence partitions to include boundary values when they make sense. You have 20 minutes after which we will discuss as a group</a:t>
            </a:r>
          </a:p>
          <a:p>
            <a:pPr lvl="1"/>
            <a:endParaRPr lang="en-CA" sz="2000" dirty="0"/>
          </a:p>
          <a:p>
            <a:pPr lvl="1"/>
            <a:endParaRPr lang="en-CA" sz="2000" dirty="0" smtClean="0"/>
          </a:p>
        </p:txBody>
      </p:sp>
    </p:spTree>
    <p:extLst>
      <p:ext uri="{BB962C8B-B14F-4D97-AF65-F5344CB8AC3E}">
        <p14:creationId xmlns:p14="http://schemas.microsoft.com/office/powerpoint/2010/main" val="30433048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Seven Testing Principles</a:t>
            </a:r>
            <a:endParaRPr lang="en-CA" dirty="0"/>
          </a:p>
        </p:txBody>
      </p:sp>
      <p:sp>
        <p:nvSpPr>
          <p:cNvPr id="3" name="Content Placeholder 2"/>
          <p:cNvSpPr>
            <a:spLocks noGrp="1"/>
          </p:cNvSpPr>
          <p:nvPr>
            <p:ph idx="1"/>
          </p:nvPr>
        </p:nvSpPr>
        <p:spPr/>
        <p:txBody>
          <a:bodyPr>
            <a:normAutofit/>
          </a:bodyPr>
          <a:lstStyle/>
          <a:p>
            <a:r>
              <a:rPr lang="en-CA" dirty="0" smtClean="0"/>
              <a:t>Testing shows presence of defects</a:t>
            </a:r>
          </a:p>
          <a:p>
            <a:r>
              <a:rPr lang="en-CA" dirty="0" smtClean="0"/>
              <a:t>Exhaustive testing is impossible</a:t>
            </a:r>
          </a:p>
          <a:p>
            <a:r>
              <a:rPr lang="en-CA" dirty="0" smtClean="0"/>
              <a:t>Early Testing</a:t>
            </a:r>
          </a:p>
          <a:p>
            <a:r>
              <a:rPr lang="en-CA" dirty="0" smtClean="0"/>
              <a:t>Defect Clustering</a:t>
            </a:r>
          </a:p>
          <a:p>
            <a:r>
              <a:rPr lang="en-CA" dirty="0" smtClean="0"/>
              <a:t>Pesticide Paradox</a:t>
            </a:r>
          </a:p>
          <a:p>
            <a:r>
              <a:rPr lang="en-CA" dirty="0" smtClean="0"/>
              <a:t>Testing is context dependent</a:t>
            </a:r>
          </a:p>
          <a:p>
            <a:r>
              <a:rPr lang="en-CA" dirty="0" smtClean="0"/>
              <a:t>Absence-of-errors fallacy	</a:t>
            </a:r>
          </a:p>
          <a:p>
            <a:endParaRPr lang="en-CA" sz="2400" dirty="0" smtClean="0"/>
          </a:p>
          <a:p>
            <a:pPr lvl="1"/>
            <a:endParaRPr lang="en-CA" sz="2000" dirty="0" smtClean="0"/>
          </a:p>
        </p:txBody>
      </p:sp>
    </p:spTree>
    <p:extLst>
      <p:ext uri="{BB962C8B-B14F-4D97-AF65-F5344CB8AC3E}">
        <p14:creationId xmlns:p14="http://schemas.microsoft.com/office/powerpoint/2010/main" val="254278322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Decision Table Testing</a:t>
            </a:r>
            <a:endParaRPr lang="en-CA" dirty="0"/>
          </a:p>
        </p:txBody>
      </p:sp>
      <p:sp>
        <p:nvSpPr>
          <p:cNvPr id="3" name="Content Placeholder 2"/>
          <p:cNvSpPr>
            <a:spLocks noGrp="1"/>
          </p:cNvSpPr>
          <p:nvPr>
            <p:ph idx="1"/>
          </p:nvPr>
        </p:nvSpPr>
        <p:spPr/>
        <p:txBody>
          <a:bodyPr>
            <a:normAutofit/>
          </a:bodyPr>
          <a:lstStyle/>
          <a:p>
            <a:r>
              <a:rPr lang="en-CA" dirty="0" smtClean="0"/>
              <a:t>Useful for testing logical conditions and complex business rules of software under test.</a:t>
            </a:r>
          </a:p>
          <a:p>
            <a:r>
              <a:rPr lang="en-CA" dirty="0" smtClean="0"/>
              <a:t>To create a decision table, the specifications are analyzed to determine the conditions and resultant actions</a:t>
            </a:r>
          </a:p>
          <a:p>
            <a:r>
              <a:rPr lang="en-CA" dirty="0" smtClean="0"/>
              <a:t>Usually the conditions are stated such that they can be evaluated as Boolean statements for an equivalence class (i.e. True or False)</a:t>
            </a:r>
          </a:p>
          <a:p>
            <a:pPr lvl="1"/>
            <a:endParaRPr lang="en-CA" dirty="0" smtClean="0"/>
          </a:p>
          <a:p>
            <a:pPr lvl="1"/>
            <a:endParaRPr lang="en-CA" dirty="0"/>
          </a:p>
        </p:txBody>
      </p:sp>
    </p:spTree>
    <p:extLst>
      <p:ext uri="{BB962C8B-B14F-4D97-AF65-F5344CB8AC3E}">
        <p14:creationId xmlns:p14="http://schemas.microsoft.com/office/powerpoint/2010/main" val="59768130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Decision Table Testing</a:t>
            </a:r>
            <a:endParaRPr lang="en-CA" dirty="0"/>
          </a:p>
        </p:txBody>
      </p:sp>
      <p:sp>
        <p:nvSpPr>
          <p:cNvPr id="3" name="Content Placeholder 2"/>
          <p:cNvSpPr>
            <a:spLocks noGrp="1"/>
          </p:cNvSpPr>
          <p:nvPr>
            <p:ph idx="1"/>
          </p:nvPr>
        </p:nvSpPr>
        <p:spPr/>
        <p:txBody>
          <a:bodyPr>
            <a:normAutofit/>
          </a:bodyPr>
          <a:lstStyle/>
          <a:p>
            <a:r>
              <a:rPr lang="en-CA" sz="2800" dirty="0" smtClean="0"/>
              <a:t>A table is created that contains all of the true and false permutations for each of the input conditions</a:t>
            </a:r>
          </a:p>
          <a:p>
            <a:endParaRPr lang="en-CA" dirty="0" smtClean="0"/>
          </a:p>
          <a:p>
            <a:pPr lvl="1"/>
            <a:endParaRPr lang="en-CA" dirty="0"/>
          </a:p>
        </p:txBody>
      </p:sp>
      <p:graphicFrame>
        <p:nvGraphicFramePr>
          <p:cNvPr id="6" name="Table 5"/>
          <p:cNvGraphicFramePr>
            <a:graphicFrameLocks noGrp="1"/>
          </p:cNvGraphicFramePr>
          <p:nvPr>
            <p:extLst>
              <p:ext uri="{D42A27DB-BD31-4B8C-83A1-F6EECF244321}">
                <p14:modId xmlns:p14="http://schemas.microsoft.com/office/powerpoint/2010/main" val="900931657"/>
              </p:ext>
            </p:extLst>
          </p:nvPr>
        </p:nvGraphicFramePr>
        <p:xfrm>
          <a:off x="719768" y="2763092"/>
          <a:ext cx="7850720" cy="2966720"/>
        </p:xfrm>
        <a:graphic>
          <a:graphicData uri="http://schemas.openxmlformats.org/drawingml/2006/table">
            <a:tbl>
              <a:tblPr firstRow="1" firstCol="1" bandRow="1">
                <a:tableStyleId>{5C22544A-7EE6-4342-B048-85BDC9FD1C3A}</a:tableStyleId>
              </a:tblPr>
              <a:tblGrid>
                <a:gridCol w="1332000"/>
                <a:gridCol w="814840"/>
                <a:gridCol w="814840"/>
                <a:gridCol w="814840"/>
                <a:gridCol w="814840"/>
                <a:gridCol w="814840"/>
                <a:gridCol w="814840"/>
                <a:gridCol w="814840"/>
                <a:gridCol w="814840"/>
              </a:tblGrid>
              <a:tr h="370840">
                <a:tc>
                  <a:txBody>
                    <a:bodyPr/>
                    <a:lstStyle/>
                    <a:p>
                      <a:endParaRPr lang="en-CA" dirty="0"/>
                    </a:p>
                  </a:txBody>
                  <a:tcPr>
                    <a:lnR w="12700" cap="flat" cmpd="sng" algn="ctr">
                      <a:solidFill>
                        <a:schemeClr val="tx1"/>
                      </a:solidFill>
                      <a:prstDash val="solid"/>
                      <a:round/>
                      <a:headEnd type="none" w="med" len="med"/>
                      <a:tailEnd type="none" w="med" len="med"/>
                    </a:lnR>
                  </a:tcPr>
                </a:tc>
                <a:tc gridSpan="8">
                  <a:txBody>
                    <a:bodyPr/>
                    <a:lstStyle/>
                    <a:p>
                      <a:pPr algn="ctr"/>
                      <a:r>
                        <a:rPr lang="en-CA" dirty="0" smtClean="0"/>
                        <a:t>Permutations</a:t>
                      </a:r>
                      <a:endParaRPr lang="en-CA" dirty="0"/>
                    </a:p>
                  </a:txBody>
                  <a:tcPr>
                    <a:lnL w="12700" cap="flat" cmpd="sng" algn="ctr">
                      <a:solidFill>
                        <a:schemeClr val="tx1"/>
                      </a:solidFill>
                      <a:prstDash val="solid"/>
                      <a:round/>
                      <a:headEnd type="none" w="med" len="med"/>
                      <a:tailEnd type="none" w="med" len="med"/>
                    </a:lnL>
                  </a:tcPr>
                </a:tc>
                <a:tc hMerge="1">
                  <a:txBody>
                    <a:bodyPr/>
                    <a:lstStyle/>
                    <a:p>
                      <a:endParaRPr lang="en-CA" dirty="0"/>
                    </a:p>
                  </a:txBody>
                  <a:tcPr/>
                </a:tc>
                <a:tc hMerge="1">
                  <a:txBody>
                    <a:bodyPr/>
                    <a:lstStyle/>
                    <a:p>
                      <a:endParaRPr lang="en-CA" dirty="0"/>
                    </a:p>
                  </a:txBody>
                  <a:tcPr/>
                </a:tc>
                <a:tc hMerge="1">
                  <a:txBody>
                    <a:bodyPr/>
                    <a:lstStyle/>
                    <a:p>
                      <a:endParaRPr lang="en-CA" dirty="0"/>
                    </a:p>
                  </a:txBody>
                  <a:tcPr/>
                </a:tc>
                <a:tc hMerge="1">
                  <a:txBody>
                    <a:bodyPr/>
                    <a:lstStyle/>
                    <a:p>
                      <a:endParaRPr lang="en-CA" dirty="0"/>
                    </a:p>
                  </a:txBody>
                  <a:tcPr/>
                </a:tc>
                <a:tc hMerge="1">
                  <a:txBody>
                    <a:bodyPr/>
                    <a:lstStyle/>
                    <a:p>
                      <a:endParaRPr lang="en-CA" dirty="0"/>
                    </a:p>
                  </a:txBody>
                  <a:tcPr/>
                </a:tc>
                <a:tc hMerge="1">
                  <a:txBody>
                    <a:bodyPr/>
                    <a:lstStyle/>
                    <a:p>
                      <a:endParaRPr lang="en-CA" dirty="0"/>
                    </a:p>
                  </a:txBody>
                  <a:tcPr/>
                </a:tc>
                <a:tc hMerge="1">
                  <a:txBody>
                    <a:bodyPr/>
                    <a:lstStyle/>
                    <a:p>
                      <a:endParaRPr lang="en-CA" dirty="0"/>
                    </a:p>
                  </a:txBody>
                  <a:tcPr/>
                </a:tc>
              </a:tr>
              <a:tr h="370840">
                <a:tc>
                  <a:txBody>
                    <a:bodyPr/>
                    <a:lstStyle/>
                    <a:p>
                      <a:endParaRPr lang="en-CA"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CA" dirty="0" smtClean="0"/>
                        <a:t>1</a:t>
                      </a:r>
                      <a:endParaRPr lang="en-CA"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CA" dirty="0" smtClean="0"/>
                        <a:t>2</a:t>
                      </a:r>
                      <a:endParaRPr lang="en-CA" dirty="0"/>
                    </a:p>
                  </a:txBody>
                  <a:tcPr>
                    <a:lnB w="12700" cap="flat" cmpd="sng" algn="ctr">
                      <a:solidFill>
                        <a:schemeClr val="tx1"/>
                      </a:solidFill>
                      <a:prstDash val="solid"/>
                      <a:round/>
                      <a:headEnd type="none" w="med" len="med"/>
                      <a:tailEnd type="none" w="med" len="med"/>
                    </a:lnB>
                  </a:tcPr>
                </a:tc>
                <a:tc>
                  <a:txBody>
                    <a:bodyPr/>
                    <a:lstStyle/>
                    <a:p>
                      <a:pPr algn="ctr"/>
                      <a:r>
                        <a:rPr lang="en-CA" dirty="0" smtClean="0"/>
                        <a:t>3</a:t>
                      </a:r>
                      <a:endParaRPr lang="en-CA" dirty="0"/>
                    </a:p>
                  </a:txBody>
                  <a:tcPr>
                    <a:lnB w="12700" cap="flat" cmpd="sng" algn="ctr">
                      <a:solidFill>
                        <a:schemeClr val="tx1"/>
                      </a:solidFill>
                      <a:prstDash val="solid"/>
                      <a:round/>
                      <a:headEnd type="none" w="med" len="med"/>
                      <a:tailEnd type="none" w="med" len="med"/>
                    </a:lnB>
                  </a:tcPr>
                </a:tc>
                <a:tc>
                  <a:txBody>
                    <a:bodyPr/>
                    <a:lstStyle/>
                    <a:p>
                      <a:pPr algn="ctr"/>
                      <a:r>
                        <a:rPr lang="en-CA" dirty="0" smtClean="0"/>
                        <a:t>4</a:t>
                      </a:r>
                      <a:endParaRPr lang="en-CA" dirty="0"/>
                    </a:p>
                  </a:txBody>
                  <a:tcPr>
                    <a:lnB w="12700" cap="flat" cmpd="sng" algn="ctr">
                      <a:solidFill>
                        <a:schemeClr val="tx1"/>
                      </a:solidFill>
                      <a:prstDash val="solid"/>
                      <a:round/>
                      <a:headEnd type="none" w="med" len="med"/>
                      <a:tailEnd type="none" w="med" len="med"/>
                    </a:lnB>
                  </a:tcPr>
                </a:tc>
                <a:tc>
                  <a:txBody>
                    <a:bodyPr/>
                    <a:lstStyle/>
                    <a:p>
                      <a:pPr algn="ctr"/>
                      <a:r>
                        <a:rPr lang="en-CA" dirty="0" smtClean="0"/>
                        <a:t>5</a:t>
                      </a:r>
                      <a:endParaRPr lang="en-CA" dirty="0"/>
                    </a:p>
                  </a:txBody>
                  <a:tcPr>
                    <a:lnB w="12700" cap="flat" cmpd="sng" algn="ctr">
                      <a:solidFill>
                        <a:schemeClr val="tx1"/>
                      </a:solidFill>
                      <a:prstDash val="solid"/>
                      <a:round/>
                      <a:headEnd type="none" w="med" len="med"/>
                      <a:tailEnd type="none" w="med" len="med"/>
                    </a:lnB>
                  </a:tcPr>
                </a:tc>
                <a:tc>
                  <a:txBody>
                    <a:bodyPr/>
                    <a:lstStyle/>
                    <a:p>
                      <a:pPr algn="ctr"/>
                      <a:r>
                        <a:rPr lang="en-CA" dirty="0" smtClean="0"/>
                        <a:t>6</a:t>
                      </a:r>
                      <a:endParaRPr lang="en-CA" dirty="0"/>
                    </a:p>
                  </a:txBody>
                  <a:tcPr>
                    <a:lnB w="12700" cap="flat" cmpd="sng" algn="ctr">
                      <a:solidFill>
                        <a:schemeClr val="tx1"/>
                      </a:solidFill>
                      <a:prstDash val="solid"/>
                      <a:round/>
                      <a:headEnd type="none" w="med" len="med"/>
                      <a:tailEnd type="none" w="med" len="med"/>
                    </a:lnB>
                  </a:tcPr>
                </a:tc>
                <a:tc>
                  <a:txBody>
                    <a:bodyPr/>
                    <a:lstStyle/>
                    <a:p>
                      <a:pPr algn="ctr"/>
                      <a:r>
                        <a:rPr lang="en-CA" dirty="0" smtClean="0"/>
                        <a:t>7</a:t>
                      </a:r>
                      <a:endParaRPr lang="en-CA" dirty="0"/>
                    </a:p>
                  </a:txBody>
                  <a:tcPr>
                    <a:lnB w="12700" cap="flat" cmpd="sng" algn="ctr">
                      <a:solidFill>
                        <a:schemeClr val="tx1"/>
                      </a:solidFill>
                      <a:prstDash val="solid"/>
                      <a:round/>
                      <a:headEnd type="none" w="med" len="med"/>
                      <a:tailEnd type="none" w="med" len="med"/>
                    </a:lnB>
                  </a:tcPr>
                </a:tc>
                <a:tc>
                  <a:txBody>
                    <a:bodyPr/>
                    <a:lstStyle/>
                    <a:p>
                      <a:pPr algn="ctr"/>
                      <a:r>
                        <a:rPr lang="en-CA" dirty="0" smtClean="0"/>
                        <a:t>8</a:t>
                      </a:r>
                      <a:endParaRPr lang="en-CA" dirty="0"/>
                    </a:p>
                  </a:txBody>
                  <a:tcPr>
                    <a:lnB w="12700" cap="flat" cmpd="sng" algn="ctr">
                      <a:solidFill>
                        <a:schemeClr val="tx1"/>
                      </a:solidFill>
                      <a:prstDash val="solid"/>
                      <a:round/>
                      <a:headEnd type="none" w="med" len="med"/>
                      <a:tailEnd type="none" w="med" len="med"/>
                    </a:lnB>
                  </a:tcPr>
                </a:tc>
              </a:tr>
              <a:tr h="370840">
                <a:tc>
                  <a:txBody>
                    <a:bodyPr/>
                    <a:lstStyle/>
                    <a:p>
                      <a:r>
                        <a:rPr lang="en-CA" dirty="0" smtClean="0"/>
                        <a:t>Condition</a:t>
                      </a:r>
                      <a:r>
                        <a:rPr lang="en-CA" baseline="0" dirty="0" smtClean="0"/>
                        <a:t> A</a:t>
                      </a:r>
                      <a:endParaRPr lang="en-CA"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CA" dirty="0" smtClean="0"/>
                        <a:t>T</a:t>
                      </a:r>
                      <a:endParaRPr lang="en-CA"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CA" dirty="0" smtClean="0"/>
                        <a:t>T</a:t>
                      </a:r>
                      <a:endParaRPr lang="en-CA" dirty="0"/>
                    </a:p>
                  </a:txBody>
                  <a:tcPr>
                    <a:lnT w="12700" cap="flat" cmpd="sng" algn="ctr">
                      <a:solidFill>
                        <a:schemeClr val="tx1"/>
                      </a:solidFill>
                      <a:prstDash val="solid"/>
                      <a:round/>
                      <a:headEnd type="none" w="med" len="med"/>
                      <a:tailEnd type="none" w="med" len="med"/>
                    </a:lnT>
                  </a:tcPr>
                </a:tc>
                <a:tc>
                  <a:txBody>
                    <a:bodyPr/>
                    <a:lstStyle/>
                    <a:p>
                      <a:pPr algn="ctr"/>
                      <a:r>
                        <a:rPr lang="en-CA" dirty="0" smtClean="0"/>
                        <a:t>T</a:t>
                      </a:r>
                      <a:endParaRPr lang="en-CA" dirty="0"/>
                    </a:p>
                  </a:txBody>
                  <a:tcPr>
                    <a:lnT w="12700" cap="flat" cmpd="sng" algn="ctr">
                      <a:solidFill>
                        <a:schemeClr val="tx1"/>
                      </a:solidFill>
                      <a:prstDash val="solid"/>
                      <a:round/>
                      <a:headEnd type="none" w="med" len="med"/>
                      <a:tailEnd type="none" w="med" len="med"/>
                    </a:lnT>
                  </a:tcPr>
                </a:tc>
                <a:tc>
                  <a:txBody>
                    <a:bodyPr/>
                    <a:lstStyle/>
                    <a:p>
                      <a:pPr algn="ctr"/>
                      <a:r>
                        <a:rPr lang="en-CA" dirty="0" smtClean="0"/>
                        <a:t>T</a:t>
                      </a:r>
                      <a:endParaRPr lang="en-CA" dirty="0"/>
                    </a:p>
                  </a:txBody>
                  <a:tcPr>
                    <a:lnT w="12700" cap="flat" cmpd="sng" algn="ctr">
                      <a:solidFill>
                        <a:schemeClr val="tx1"/>
                      </a:solidFill>
                      <a:prstDash val="solid"/>
                      <a:round/>
                      <a:headEnd type="none" w="med" len="med"/>
                      <a:tailEnd type="none" w="med" len="med"/>
                    </a:lnT>
                  </a:tcPr>
                </a:tc>
                <a:tc>
                  <a:txBody>
                    <a:bodyPr/>
                    <a:lstStyle/>
                    <a:p>
                      <a:pPr algn="ctr"/>
                      <a:r>
                        <a:rPr lang="en-CA" dirty="0" smtClean="0"/>
                        <a:t>F</a:t>
                      </a:r>
                      <a:endParaRPr lang="en-CA" dirty="0"/>
                    </a:p>
                  </a:txBody>
                  <a:tcPr>
                    <a:lnT w="12700" cap="flat" cmpd="sng" algn="ctr">
                      <a:solidFill>
                        <a:schemeClr val="tx1"/>
                      </a:solidFill>
                      <a:prstDash val="solid"/>
                      <a:round/>
                      <a:headEnd type="none" w="med" len="med"/>
                      <a:tailEnd type="none" w="med" len="med"/>
                    </a:lnT>
                  </a:tcPr>
                </a:tc>
                <a:tc>
                  <a:txBody>
                    <a:bodyPr/>
                    <a:lstStyle/>
                    <a:p>
                      <a:pPr algn="ctr"/>
                      <a:r>
                        <a:rPr lang="en-CA" dirty="0" smtClean="0"/>
                        <a:t>F</a:t>
                      </a:r>
                      <a:endParaRPr lang="en-CA" dirty="0"/>
                    </a:p>
                  </a:txBody>
                  <a:tcPr>
                    <a:lnT w="12700" cap="flat" cmpd="sng" algn="ctr">
                      <a:solidFill>
                        <a:schemeClr val="tx1"/>
                      </a:solidFill>
                      <a:prstDash val="solid"/>
                      <a:round/>
                      <a:headEnd type="none" w="med" len="med"/>
                      <a:tailEnd type="none" w="med" len="med"/>
                    </a:lnT>
                  </a:tcPr>
                </a:tc>
                <a:tc>
                  <a:txBody>
                    <a:bodyPr/>
                    <a:lstStyle/>
                    <a:p>
                      <a:pPr algn="ctr"/>
                      <a:r>
                        <a:rPr lang="en-CA" dirty="0" smtClean="0"/>
                        <a:t>F</a:t>
                      </a:r>
                      <a:endParaRPr lang="en-CA" dirty="0"/>
                    </a:p>
                  </a:txBody>
                  <a:tcPr>
                    <a:lnT w="12700" cap="flat" cmpd="sng" algn="ctr">
                      <a:solidFill>
                        <a:schemeClr val="tx1"/>
                      </a:solidFill>
                      <a:prstDash val="solid"/>
                      <a:round/>
                      <a:headEnd type="none" w="med" len="med"/>
                      <a:tailEnd type="none" w="med" len="med"/>
                    </a:lnT>
                  </a:tcPr>
                </a:tc>
                <a:tc>
                  <a:txBody>
                    <a:bodyPr/>
                    <a:lstStyle/>
                    <a:p>
                      <a:pPr algn="ctr"/>
                      <a:r>
                        <a:rPr lang="en-CA" dirty="0" smtClean="0"/>
                        <a:t>F</a:t>
                      </a:r>
                      <a:endParaRPr lang="en-CA" dirty="0"/>
                    </a:p>
                  </a:txBody>
                  <a:tcPr>
                    <a:lnT w="12700" cap="flat" cmpd="sng" algn="ctr">
                      <a:solidFill>
                        <a:schemeClr val="tx1"/>
                      </a:solidFill>
                      <a:prstDash val="solid"/>
                      <a:round/>
                      <a:headEnd type="none" w="med" len="med"/>
                      <a:tailEnd type="none" w="med" len="med"/>
                    </a:lnT>
                  </a:tcPr>
                </a:tc>
              </a:tr>
              <a:tr h="370840">
                <a:tc>
                  <a:txBody>
                    <a:bodyPr/>
                    <a:lstStyle/>
                    <a:p>
                      <a:r>
                        <a:rPr lang="en-CA" dirty="0" smtClean="0"/>
                        <a:t>Condition B</a:t>
                      </a:r>
                      <a:endParaRPr lang="en-CA" dirty="0"/>
                    </a:p>
                  </a:txBody>
                  <a:tcPr>
                    <a:lnR w="12700" cap="flat" cmpd="sng" algn="ctr">
                      <a:solidFill>
                        <a:schemeClr val="tx1"/>
                      </a:solidFill>
                      <a:prstDash val="solid"/>
                      <a:round/>
                      <a:headEnd type="none" w="med" len="med"/>
                      <a:tailEnd type="none" w="med" len="med"/>
                    </a:lnR>
                  </a:tcPr>
                </a:tc>
                <a:tc>
                  <a:txBody>
                    <a:bodyPr/>
                    <a:lstStyle/>
                    <a:p>
                      <a:pPr algn="ctr"/>
                      <a:r>
                        <a:rPr lang="en-CA" dirty="0" smtClean="0"/>
                        <a:t>T</a:t>
                      </a:r>
                      <a:endParaRPr lang="en-CA" dirty="0"/>
                    </a:p>
                  </a:txBody>
                  <a:tcPr>
                    <a:lnL w="12700" cap="flat" cmpd="sng" algn="ctr">
                      <a:solidFill>
                        <a:schemeClr val="tx1"/>
                      </a:solidFill>
                      <a:prstDash val="solid"/>
                      <a:round/>
                      <a:headEnd type="none" w="med" len="med"/>
                      <a:tailEnd type="none" w="med" len="med"/>
                    </a:lnL>
                  </a:tcPr>
                </a:tc>
                <a:tc>
                  <a:txBody>
                    <a:bodyPr/>
                    <a:lstStyle/>
                    <a:p>
                      <a:pPr algn="ctr"/>
                      <a:r>
                        <a:rPr lang="en-CA" dirty="0" smtClean="0"/>
                        <a:t>T</a:t>
                      </a:r>
                      <a:endParaRPr lang="en-CA" dirty="0"/>
                    </a:p>
                  </a:txBody>
                  <a:tcPr/>
                </a:tc>
                <a:tc>
                  <a:txBody>
                    <a:bodyPr/>
                    <a:lstStyle/>
                    <a:p>
                      <a:pPr algn="ctr"/>
                      <a:r>
                        <a:rPr lang="en-CA" dirty="0" smtClean="0"/>
                        <a:t>F</a:t>
                      </a:r>
                      <a:endParaRPr lang="en-CA" dirty="0"/>
                    </a:p>
                  </a:txBody>
                  <a:tcPr/>
                </a:tc>
                <a:tc>
                  <a:txBody>
                    <a:bodyPr/>
                    <a:lstStyle/>
                    <a:p>
                      <a:pPr algn="ctr"/>
                      <a:r>
                        <a:rPr lang="en-CA" dirty="0" smtClean="0"/>
                        <a:t>F</a:t>
                      </a:r>
                      <a:endParaRPr lang="en-CA" dirty="0"/>
                    </a:p>
                  </a:txBody>
                  <a:tcPr/>
                </a:tc>
                <a:tc>
                  <a:txBody>
                    <a:bodyPr/>
                    <a:lstStyle/>
                    <a:p>
                      <a:pPr algn="ctr"/>
                      <a:r>
                        <a:rPr lang="en-CA" dirty="0" smtClean="0"/>
                        <a:t>T</a:t>
                      </a:r>
                      <a:endParaRPr lang="en-CA" dirty="0"/>
                    </a:p>
                  </a:txBody>
                  <a:tcPr/>
                </a:tc>
                <a:tc>
                  <a:txBody>
                    <a:bodyPr/>
                    <a:lstStyle/>
                    <a:p>
                      <a:pPr algn="ctr"/>
                      <a:r>
                        <a:rPr lang="en-CA" dirty="0" smtClean="0"/>
                        <a:t>T</a:t>
                      </a:r>
                      <a:endParaRPr lang="en-CA" dirty="0"/>
                    </a:p>
                  </a:txBody>
                  <a:tcPr/>
                </a:tc>
                <a:tc>
                  <a:txBody>
                    <a:bodyPr/>
                    <a:lstStyle/>
                    <a:p>
                      <a:pPr algn="ctr"/>
                      <a:r>
                        <a:rPr lang="en-CA" dirty="0" smtClean="0"/>
                        <a:t>F</a:t>
                      </a:r>
                      <a:endParaRPr lang="en-CA" dirty="0"/>
                    </a:p>
                  </a:txBody>
                  <a:tcPr/>
                </a:tc>
                <a:tc>
                  <a:txBody>
                    <a:bodyPr/>
                    <a:lstStyle/>
                    <a:p>
                      <a:pPr algn="ctr"/>
                      <a:r>
                        <a:rPr lang="en-CA" dirty="0" smtClean="0"/>
                        <a:t>F</a:t>
                      </a:r>
                      <a:endParaRPr lang="en-CA" dirty="0"/>
                    </a:p>
                  </a:txBody>
                  <a:tcPr/>
                </a:tc>
              </a:tr>
              <a:tr h="370840">
                <a:tc>
                  <a:txBody>
                    <a:bodyPr/>
                    <a:lstStyle/>
                    <a:p>
                      <a:r>
                        <a:rPr lang="en-CA" dirty="0" smtClean="0"/>
                        <a:t>Condition</a:t>
                      </a:r>
                      <a:r>
                        <a:rPr lang="en-CA" baseline="0" dirty="0" smtClean="0"/>
                        <a:t> C</a:t>
                      </a:r>
                      <a:endParaRPr lang="en-CA"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CA" dirty="0" smtClean="0"/>
                        <a:t>T</a:t>
                      </a:r>
                      <a:endParaRPr lang="en-CA"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CA" dirty="0" smtClean="0"/>
                        <a:t>F</a:t>
                      </a:r>
                      <a:endParaRPr lang="en-CA" dirty="0"/>
                    </a:p>
                  </a:txBody>
                  <a:tcPr>
                    <a:lnB w="12700" cap="flat" cmpd="sng" algn="ctr">
                      <a:solidFill>
                        <a:schemeClr val="tx1"/>
                      </a:solidFill>
                      <a:prstDash val="solid"/>
                      <a:round/>
                      <a:headEnd type="none" w="med" len="med"/>
                      <a:tailEnd type="none" w="med" len="med"/>
                    </a:lnB>
                  </a:tcPr>
                </a:tc>
                <a:tc>
                  <a:txBody>
                    <a:bodyPr/>
                    <a:lstStyle/>
                    <a:p>
                      <a:pPr algn="ctr"/>
                      <a:r>
                        <a:rPr lang="en-CA" dirty="0" smtClean="0"/>
                        <a:t>T</a:t>
                      </a:r>
                      <a:endParaRPr lang="en-CA" dirty="0"/>
                    </a:p>
                  </a:txBody>
                  <a:tcPr>
                    <a:lnB w="12700" cap="flat" cmpd="sng" algn="ctr">
                      <a:solidFill>
                        <a:schemeClr val="tx1"/>
                      </a:solidFill>
                      <a:prstDash val="solid"/>
                      <a:round/>
                      <a:headEnd type="none" w="med" len="med"/>
                      <a:tailEnd type="none" w="med" len="med"/>
                    </a:lnB>
                  </a:tcPr>
                </a:tc>
                <a:tc>
                  <a:txBody>
                    <a:bodyPr/>
                    <a:lstStyle/>
                    <a:p>
                      <a:pPr algn="ctr"/>
                      <a:r>
                        <a:rPr lang="en-CA" dirty="0" smtClean="0"/>
                        <a:t>F</a:t>
                      </a:r>
                      <a:endParaRPr lang="en-CA" dirty="0"/>
                    </a:p>
                  </a:txBody>
                  <a:tcPr>
                    <a:lnB w="12700" cap="flat" cmpd="sng" algn="ctr">
                      <a:solidFill>
                        <a:schemeClr val="tx1"/>
                      </a:solidFill>
                      <a:prstDash val="solid"/>
                      <a:round/>
                      <a:headEnd type="none" w="med" len="med"/>
                      <a:tailEnd type="none" w="med" len="med"/>
                    </a:lnB>
                  </a:tcPr>
                </a:tc>
                <a:tc>
                  <a:txBody>
                    <a:bodyPr/>
                    <a:lstStyle/>
                    <a:p>
                      <a:pPr algn="ctr"/>
                      <a:r>
                        <a:rPr lang="en-CA" dirty="0" smtClean="0"/>
                        <a:t>T</a:t>
                      </a:r>
                      <a:endParaRPr lang="en-CA" dirty="0"/>
                    </a:p>
                  </a:txBody>
                  <a:tcPr>
                    <a:lnB w="12700" cap="flat" cmpd="sng" algn="ctr">
                      <a:solidFill>
                        <a:schemeClr val="tx1"/>
                      </a:solidFill>
                      <a:prstDash val="solid"/>
                      <a:round/>
                      <a:headEnd type="none" w="med" len="med"/>
                      <a:tailEnd type="none" w="med" len="med"/>
                    </a:lnB>
                  </a:tcPr>
                </a:tc>
                <a:tc>
                  <a:txBody>
                    <a:bodyPr/>
                    <a:lstStyle/>
                    <a:p>
                      <a:pPr algn="ctr"/>
                      <a:r>
                        <a:rPr lang="en-CA" dirty="0" smtClean="0"/>
                        <a:t>F</a:t>
                      </a:r>
                      <a:endParaRPr lang="en-CA" dirty="0"/>
                    </a:p>
                  </a:txBody>
                  <a:tcPr>
                    <a:lnB w="12700" cap="flat" cmpd="sng" algn="ctr">
                      <a:solidFill>
                        <a:schemeClr val="tx1"/>
                      </a:solidFill>
                      <a:prstDash val="solid"/>
                      <a:round/>
                      <a:headEnd type="none" w="med" len="med"/>
                      <a:tailEnd type="none" w="med" len="med"/>
                    </a:lnB>
                  </a:tcPr>
                </a:tc>
                <a:tc>
                  <a:txBody>
                    <a:bodyPr/>
                    <a:lstStyle/>
                    <a:p>
                      <a:pPr algn="ctr"/>
                      <a:r>
                        <a:rPr lang="en-CA" dirty="0" smtClean="0"/>
                        <a:t>T</a:t>
                      </a:r>
                      <a:endParaRPr lang="en-CA" dirty="0"/>
                    </a:p>
                  </a:txBody>
                  <a:tcPr>
                    <a:lnB w="12700" cap="flat" cmpd="sng" algn="ctr">
                      <a:solidFill>
                        <a:schemeClr val="tx1"/>
                      </a:solidFill>
                      <a:prstDash val="solid"/>
                      <a:round/>
                      <a:headEnd type="none" w="med" len="med"/>
                      <a:tailEnd type="none" w="med" len="med"/>
                    </a:lnB>
                  </a:tcPr>
                </a:tc>
                <a:tc>
                  <a:txBody>
                    <a:bodyPr/>
                    <a:lstStyle/>
                    <a:p>
                      <a:pPr algn="ctr"/>
                      <a:r>
                        <a:rPr lang="en-CA" dirty="0" smtClean="0"/>
                        <a:t>F</a:t>
                      </a:r>
                      <a:endParaRPr lang="en-CA" dirty="0"/>
                    </a:p>
                  </a:txBody>
                  <a:tcPr>
                    <a:lnB w="12700" cap="flat" cmpd="sng" algn="ctr">
                      <a:solidFill>
                        <a:schemeClr val="tx1"/>
                      </a:solidFill>
                      <a:prstDash val="solid"/>
                      <a:round/>
                      <a:headEnd type="none" w="med" len="med"/>
                      <a:tailEnd type="none" w="med" len="med"/>
                    </a:lnB>
                  </a:tcPr>
                </a:tc>
              </a:tr>
              <a:tr h="370840">
                <a:tc>
                  <a:txBody>
                    <a:bodyPr/>
                    <a:lstStyle/>
                    <a:p>
                      <a:r>
                        <a:rPr lang="en-CA" dirty="0" smtClean="0"/>
                        <a:t>Action A</a:t>
                      </a:r>
                      <a:endParaRPr lang="en-CA"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CA" dirty="0" smtClean="0"/>
                        <a:t>X</a:t>
                      </a:r>
                      <a:endParaRPr lang="en-CA"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CA"/>
                    </a:p>
                  </a:txBody>
                  <a:tcPr>
                    <a:lnT w="12700" cap="flat" cmpd="sng" algn="ctr">
                      <a:solidFill>
                        <a:schemeClr val="tx1"/>
                      </a:solidFill>
                      <a:prstDash val="solid"/>
                      <a:round/>
                      <a:headEnd type="none" w="med" len="med"/>
                      <a:tailEnd type="none" w="med" len="med"/>
                    </a:lnT>
                  </a:tcPr>
                </a:tc>
                <a:tc>
                  <a:txBody>
                    <a:bodyPr/>
                    <a:lstStyle/>
                    <a:p>
                      <a:pPr algn="ctr"/>
                      <a:endParaRPr lang="en-CA" dirty="0"/>
                    </a:p>
                  </a:txBody>
                  <a:tcPr>
                    <a:lnT w="12700" cap="flat" cmpd="sng" algn="ctr">
                      <a:solidFill>
                        <a:schemeClr val="tx1"/>
                      </a:solidFill>
                      <a:prstDash val="solid"/>
                      <a:round/>
                      <a:headEnd type="none" w="med" len="med"/>
                      <a:tailEnd type="none" w="med" len="med"/>
                    </a:lnT>
                  </a:tcPr>
                </a:tc>
                <a:tc>
                  <a:txBody>
                    <a:bodyPr/>
                    <a:lstStyle/>
                    <a:p>
                      <a:pPr algn="ctr"/>
                      <a:endParaRPr lang="en-CA"/>
                    </a:p>
                  </a:txBody>
                  <a:tcPr>
                    <a:lnT w="12700" cap="flat" cmpd="sng" algn="ctr">
                      <a:solidFill>
                        <a:schemeClr val="tx1"/>
                      </a:solidFill>
                      <a:prstDash val="solid"/>
                      <a:round/>
                      <a:headEnd type="none" w="med" len="med"/>
                      <a:tailEnd type="none" w="med" len="med"/>
                    </a:lnT>
                  </a:tcPr>
                </a:tc>
                <a:tc>
                  <a:txBody>
                    <a:bodyPr/>
                    <a:lstStyle/>
                    <a:p>
                      <a:pPr algn="ctr"/>
                      <a:r>
                        <a:rPr lang="en-CA" dirty="0" smtClean="0"/>
                        <a:t>X</a:t>
                      </a:r>
                      <a:endParaRPr lang="en-CA" dirty="0"/>
                    </a:p>
                  </a:txBody>
                  <a:tcPr>
                    <a:lnT w="12700" cap="flat" cmpd="sng" algn="ctr">
                      <a:solidFill>
                        <a:schemeClr val="tx1"/>
                      </a:solidFill>
                      <a:prstDash val="solid"/>
                      <a:round/>
                      <a:headEnd type="none" w="med" len="med"/>
                      <a:tailEnd type="none" w="med" len="med"/>
                    </a:lnT>
                  </a:tcPr>
                </a:tc>
                <a:tc>
                  <a:txBody>
                    <a:bodyPr/>
                    <a:lstStyle/>
                    <a:p>
                      <a:pPr algn="ctr"/>
                      <a:endParaRPr lang="en-CA"/>
                    </a:p>
                  </a:txBody>
                  <a:tcPr>
                    <a:lnT w="12700" cap="flat" cmpd="sng" algn="ctr">
                      <a:solidFill>
                        <a:schemeClr val="tx1"/>
                      </a:solidFill>
                      <a:prstDash val="solid"/>
                      <a:round/>
                      <a:headEnd type="none" w="med" len="med"/>
                      <a:tailEnd type="none" w="med" len="med"/>
                    </a:lnT>
                  </a:tcPr>
                </a:tc>
                <a:tc>
                  <a:txBody>
                    <a:bodyPr/>
                    <a:lstStyle/>
                    <a:p>
                      <a:pPr algn="ctr"/>
                      <a:endParaRPr lang="en-CA"/>
                    </a:p>
                  </a:txBody>
                  <a:tcPr>
                    <a:lnT w="12700" cap="flat" cmpd="sng" algn="ctr">
                      <a:solidFill>
                        <a:schemeClr val="tx1"/>
                      </a:solidFill>
                      <a:prstDash val="solid"/>
                      <a:round/>
                      <a:headEnd type="none" w="med" len="med"/>
                      <a:tailEnd type="none" w="med" len="med"/>
                    </a:lnT>
                  </a:tcPr>
                </a:tc>
                <a:tc>
                  <a:txBody>
                    <a:bodyPr/>
                    <a:lstStyle/>
                    <a:p>
                      <a:pPr algn="ctr"/>
                      <a:endParaRPr lang="en-CA"/>
                    </a:p>
                  </a:txBody>
                  <a:tcPr>
                    <a:lnT w="12700" cap="flat" cmpd="sng" algn="ctr">
                      <a:solidFill>
                        <a:schemeClr val="tx1"/>
                      </a:solidFill>
                      <a:prstDash val="solid"/>
                      <a:round/>
                      <a:headEnd type="none" w="med" len="med"/>
                      <a:tailEnd type="none" w="med" len="med"/>
                    </a:lnT>
                  </a:tcPr>
                </a:tc>
              </a:tr>
              <a:tr h="370840">
                <a:tc>
                  <a:txBody>
                    <a:bodyPr/>
                    <a:lstStyle/>
                    <a:p>
                      <a:r>
                        <a:rPr lang="en-CA" dirty="0" smtClean="0"/>
                        <a:t>Action B</a:t>
                      </a:r>
                      <a:endParaRPr lang="en-CA" dirty="0"/>
                    </a:p>
                  </a:txBody>
                  <a:tcPr>
                    <a:lnR w="12700" cap="flat" cmpd="sng" algn="ctr">
                      <a:solidFill>
                        <a:schemeClr val="tx1"/>
                      </a:solidFill>
                      <a:prstDash val="solid"/>
                      <a:round/>
                      <a:headEnd type="none" w="med" len="med"/>
                      <a:tailEnd type="none" w="med" len="med"/>
                    </a:lnR>
                  </a:tcPr>
                </a:tc>
                <a:tc>
                  <a:txBody>
                    <a:bodyPr/>
                    <a:lstStyle/>
                    <a:p>
                      <a:pPr algn="ctr"/>
                      <a:r>
                        <a:rPr lang="en-CA" dirty="0" smtClean="0"/>
                        <a:t>X</a:t>
                      </a:r>
                      <a:endParaRPr lang="en-CA" dirty="0"/>
                    </a:p>
                  </a:txBody>
                  <a:tcPr>
                    <a:lnL w="12700" cap="flat" cmpd="sng" algn="ctr">
                      <a:solidFill>
                        <a:schemeClr val="tx1"/>
                      </a:solidFill>
                      <a:prstDash val="solid"/>
                      <a:round/>
                      <a:headEnd type="none" w="med" len="med"/>
                      <a:tailEnd type="none" w="med" len="med"/>
                    </a:lnL>
                  </a:tcPr>
                </a:tc>
                <a:tc>
                  <a:txBody>
                    <a:bodyPr/>
                    <a:lstStyle/>
                    <a:p>
                      <a:pPr algn="ctr"/>
                      <a:r>
                        <a:rPr lang="en-CA" dirty="0" smtClean="0"/>
                        <a:t>X</a:t>
                      </a:r>
                      <a:endParaRPr lang="en-CA" dirty="0"/>
                    </a:p>
                  </a:txBody>
                  <a:tcPr/>
                </a:tc>
                <a:tc>
                  <a:txBody>
                    <a:bodyPr/>
                    <a:lstStyle/>
                    <a:p>
                      <a:pPr algn="ctr"/>
                      <a:endParaRPr lang="en-CA"/>
                    </a:p>
                  </a:txBody>
                  <a:tcPr/>
                </a:tc>
                <a:tc>
                  <a:txBody>
                    <a:bodyPr/>
                    <a:lstStyle/>
                    <a:p>
                      <a:pPr algn="ctr"/>
                      <a:endParaRPr lang="en-CA"/>
                    </a:p>
                  </a:txBody>
                  <a:tcPr/>
                </a:tc>
                <a:tc>
                  <a:txBody>
                    <a:bodyPr/>
                    <a:lstStyle/>
                    <a:p>
                      <a:pPr algn="ctr"/>
                      <a:endParaRPr lang="en-CA"/>
                    </a:p>
                  </a:txBody>
                  <a:tcPr/>
                </a:tc>
                <a:tc>
                  <a:txBody>
                    <a:bodyPr/>
                    <a:lstStyle/>
                    <a:p>
                      <a:pPr algn="ctr"/>
                      <a:endParaRPr lang="en-CA"/>
                    </a:p>
                  </a:txBody>
                  <a:tcPr/>
                </a:tc>
                <a:tc>
                  <a:txBody>
                    <a:bodyPr/>
                    <a:lstStyle/>
                    <a:p>
                      <a:pPr algn="ctr"/>
                      <a:r>
                        <a:rPr lang="en-CA" dirty="0" smtClean="0"/>
                        <a:t>X</a:t>
                      </a:r>
                      <a:endParaRPr lang="en-CA" dirty="0"/>
                    </a:p>
                  </a:txBody>
                  <a:tcPr/>
                </a:tc>
                <a:tc>
                  <a:txBody>
                    <a:bodyPr/>
                    <a:lstStyle/>
                    <a:p>
                      <a:pPr algn="ctr"/>
                      <a:r>
                        <a:rPr lang="en-CA" dirty="0" smtClean="0"/>
                        <a:t>X</a:t>
                      </a:r>
                      <a:endParaRPr lang="en-CA" dirty="0"/>
                    </a:p>
                  </a:txBody>
                  <a:tcPr/>
                </a:tc>
              </a:tr>
              <a:tr h="370840">
                <a:tc>
                  <a:txBody>
                    <a:bodyPr/>
                    <a:lstStyle/>
                    <a:p>
                      <a:r>
                        <a:rPr lang="en-CA" dirty="0" smtClean="0"/>
                        <a:t>Action C</a:t>
                      </a:r>
                      <a:endParaRPr lang="en-CA" dirty="0"/>
                    </a:p>
                  </a:txBody>
                  <a:tcPr>
                    <a:lnR w="12700" cap="flat" cmpd="sng" algn="ctr">
                      <a:solidFill>
                        <a:schemeClr val="tx1"/>
                      </a:solidFill>
                      <a:prstDash val="solid"/>
                      <a:round/>
                      <a:headEnd type="none" w="med" len="med"/>
                      <a:tailEnd type="none" w="med" len="med"/>
                    </a:lnR>
                  </a:tcPr>
                </a:tc>
                <a:tc>
                  <a:txBody>
                    <a:bodyPr/>
                    <a:lstStyle/>
                    <a:p>
                      <a:pPr algn="ctr"/>
                      <a:endParaRPr lang="en-CA" dirty="0"/>
                    </a:p>
                  </a:txBody>
                  <a:tcPr>
                    <a:lnL w="12700" cap="flat" cmpd="sng" algn="ctr">
                      <a:solidFill>
                        <a:schemeClr val="tx1"/>
                      </a:solidFill>
                      <a:prstDash val="solid"/>
                      <a:round/>
                      <a:headEnd type="none" w="med" len="med"/>
                      <a:tailEnd type="none" w="med" len="med"/>
                    </a:lnL>
                  </a:tcPr>
                </a:tc>
                <a:tc>
                  <a:txBody>
                    <a:bodyPr/>
                    <a:lstStyle/>
                    <a:p>
                      <a:pPr algn="ctr"/>
                      <a:r>
                        <a:rPr lang="en-CA" dirty="0" smtClean="0"/>
                        <a:t>X</a:t>
                      </a:r>
                      <a:endParaRPr lang="en-CA" dirty="0"/>
                    </a:p>
                  </a:txBody>
                  <a:tcPr/>
                </a:tc>
                <a:tc>
                  <a:txBody>
                    <a:bodyPr/>
                    <a:lstStyle/>
                    <a:p>
                      <a:pPr algn="ctr"/>
                      <a:endParaRPr lang="en-CA"/>
                    </a:p>
                  </a:txBody>
                  <a:tcPr/>
                </a:tc>
                <a:tc>
                  <a:txBody>
                    <a:bodyPr/>
                    <a:lstStyle/>
                    <a:p>
                      <a:pPr algn="ctr"/>
                      <a:r>
                        <a:rPr lang="en-CA" dirty="0" smtClean="0"/>
                        <a:t>X</a:t>
                      </a:r>
                      <a:endParaRPr lang="en-CA" dirty="0"/>
                    </a:p>
                  </a:txBody>
                  <a:tcPr/>
                </a:tc>
                <a:tc>
                  <a:txBody>
                    <a:bodyPr/>
                    <a:lstStyle/>
                    <a:p>
                      <a:pPr algn="ctr"/>
                      <a:endParaRPr lang="en-CA"/>
                    </a:p>
                  </a:txBody>
                  <a:tcPr/>
                </a:tc>
                <a:tc>
                  <a:txBody>
                    <a:bodyPr/>
                    <a:lstStyle/>
                    <a:p>
                      <a:pPr algn="ctr"/>
                      <a:r>
                        <a:rPr lang="en-CA" dirty="0" smtClean="0"/>
                        <a:t>X</a:t>
                      </a:r>
                      <a:endParaRPr lang="en-CA" dirty="0"/>
                    </a:p>
                  </a:txBody>
                  <a:tcPr/>
                </a:tc>
                <a:tc>
                  <a:txBody>
                    <a:bodyPr/>
                    <a:lstStyle/>
                    <a:p>
                      <a:pPr algn="ctr"/>
                      <a:endParaRPr lang="en-CA"/>
                    </a:p>
                  </a:txBody>
                  <a:tcPr/>
                </a:tc>
                <a:tc>
                  <a:txBody>
                    <a:bodyPr/>
                    <a:lstStyle/>
                    <a:p>
                      <a:pPr algn="ctr"/>
                      <a:r>
                        <a:rPr lang="en-CA" dirty="0" smtClean="0"/>
                        <a:t>X</a:t>
                      </a:r>
                      <a:endParaRPr lang="en-CA" dirty="0"/>
                    </a:p>
                  </a:txBody>
                  <a:tcPr/>
                </a:tc>
              </a:tr>
            </a:tbl>
          </a:graphicData>
        </a:graphic>
      </p:graphicFrame>
    </p:spTree>
    <p:extLst>
      <p:ext uri="{BB962C8B-B14F-4D97-AF65-F5344CB8AC3E}">
        <p14:creationId xmlns:p14="http://schemas.microsoft.com/office/powerpoint/2010/main" val="138167698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Decision Table Testing</a:t>
            </a:r>
            <a:endParaRPr lang="en-CA" dirty="0"/>
          </a:p>
        </p:txBody>
      </p:sp>
      <p:sp>
        <p:nvSpPr>
          <p:cNvPr id="3" name="Content Placeholder 2"/>
          <p:cNvSpPr>
            <a:spLocks noGrp="1"/>
          </p:cNvSpPr>
          <p:nvPr>
            <p:ph idx="1"/>
          </p:nvPr>
        </p:nvSpPr>
        <p:spPr/>
        <p:txBody>
          <a:bodyPr>
            <a:normAutofit/>
          </a:bodyPr>
          <a:lstStyle/>
          <a:p>
            <a:r>
              <a:rPr lang="en-CA" dirty="0" smtClean="0"/>
              <a:t>A test case should be developed for each combination of possible condition outputs (i.e. each column in the decision table)</a:t>
            </a:r>
          </a:p>
          <a:p>
            <a:endParaRPr lang="en-CA" dirty="0" smtClean="0"/>
          </a:p>
          <a:p>
            <a:r>
              <a:rPr lang="en-CA" dirty="0" smtClean="0"/>
              <a:t>Using decision tables ensures that all possible logical combinations of business rules are covered during testing</a:t>
            </a:r>
          </a:p>
          <a:p>
            <a:pPr lvl="1"/>
            <a:endParaRPr lang="en-CA" dirty="0" smtClean="0"/>
          </a:p>
          <a:p>
            <a:pPr lvl="1"/>
            <a:endParaRPr lang="en-CA" dirty="0"/>
          </a:p>
        </p:txBody>
      </p:sp>
    </p:spTree>
    <p:extLst>
      <p:ext uri="{BB962C8B-B14F-4D97-AF65-F5344CB8AC3E}">
        <p14:creationId xmlns:p14="http://schemas.microsoft.com/office/powerpoint/2010/main" val="362377685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Exercise 6</a:t>
            </a:r>
            <a:endParaRPr lang="en-CA" dirty="0"/>
          </a:p>
        </p:txBody>
      </p:sp>
      <p:sp>
        <p:nvSpPr>
          <p:cNvPr id="3" name="Content Placeholder 2"/>
          <p:cNvSpPr>
            <a:spLocks noGrp="1"/>
          </p:cNvSpPr>
          <p:nvPr>
            <p:ph idx="1"/>
          </p:nvPr>
        </p:nvSpPr>
        <p:spPr>
          <a:xfrm>
            <a:off x="578385" y="1600200"/>
            <a:ext cx="8229600" cy="4525963"/>
          </a:xfrm>
        </p:spPr>
        <p:txBody>
          <a:bodyPr>
            <a:normAutofit fontScale="85000" lnSpcReduction="20000"/>
          </a:bodyPr>
          <a:lstStyle/>
          <a:p>
            <a:r>
              <a:rPr lang="en-CA" dirty="0" smtClean="0"/>
              <a:t>Decision Table Testing</a:t>
            </a:r>
            <a:r>
              <a:rPr lang="en-CA" dirty="0"/>
              <a:t/>
            </a:r>
            <a:br>
              <a:rPr lang="en-CA" dirty="0"/>
            </a:br>
            <a:endParaRPr lang="en-CA" sz="2400" dirty="0"/>
          </a:p>
          <a:p>
            <a:pPr lvl="1"/>
            <a:r>
              <a:rPr lang="en-CA" sz="2400" dirty="0"/>
              <a:t>A </a:t>
            </a:r>
            <a:r>
              <a:rPr lang="en-CA" sz="2400" dirty="0" smtClean="0"/>
              <a:t>client has asked </a:t>
            </a:r>
            <a:r>
              <a:rPr lang="en-CA" sz="2400" dirty="0" err="1" smtClean="0"/>
              <a:t>Meticulon</a:t>
            </a:r>
            <a:r>
              <a:rPr lang="en-CA" sz="2400" dirty="0" smtClean="0"/>
              <a:t> to test its web based stock trading platform.</a:t>
            </a:r>
            <a:r>
              <a:rPr lang="en-CA" sz="2400" dirty="0"/>
              <a:t> </a:t>
            </a:r>
            <a:r>
              <a:rPr lang="en-CA" sz="2400" dirty="0" smtClean="0"/>
              <a:t>As a part of the effort to build test cases, the </a:t>
            </a:r>
            <a:r>
              <a:rPr lang="en-CA" sz="2400" dirty="0" err="1" smtClean="0"/>
              <a:t>Meticulon</a:t>
            </a:r>
            <a:r>
              <a:rPr lang="en-CA" sz="2400" dirty="0" smtClean="0"/>
              <a:t> Test Manager has asked you to build a decision table for calculating the account trading commissions. The business rules for calculating commissions are: </a:t>
            </a:r>
            <a:br>
              <a:rPr lang="en-CA" sz="2400" dirty="0" smtClean="0"/>
            </a:br>
            <a:endParaRPr lang="en-CA" sz="2400" dirty="0" smtClean="0"/>
          </a:p>
          <a:p>
            <a:pPr lvl="2"/>
            <a:r>
              <a:rPr lang="en-CA" sz="2000" dirty="0" smtClean="0"/>
              <a:t>New accounts receive 10 free trades</a:t>
            </a:r>
          </a:p>
          <a:p>
            <a:pPr lvl="2"/>
            <a:r>
              <a:rPr lang="en-CA" sz="2000" dirty="0" smtClean="0"/>
              <a:t>For accounts with over $50,000 dollars in assets, trades cost $10</a:t>
            </a:r>
          </a:p>
          <a:p>
            <a:pPr lvl="2"/>
            <a:r>
              <a:rPr lang="en-CA" sz="2000" dirty="0" smtClean="0"/>
              <a:t>For high frequency trading accounts (over 50 trades in the last 30 days), trades cost $8</a:t>
            </a:r>
          </a:p>
          <a:p>
            <a:pPr lvl="2"/>
            <a:r>
              <a:rPr lang="en-CA" sz="2000" dirty="0" smtClean="0"/>
              <a:t>The regular commission for trades is $18</a:t>
            </a:r>
            <a:br>
              <a:rPr lang="en-CA" sz="2000" dirty="0" smtClean="0"/>
            </a:br>
            <a:endParaRPr lang="en-CA" sz="2000" dirty="0" smtClean="0"/>
          </a:p>
          <a:p>
            <a:pPr lvl="1"/>
            <a:r>
              <a:rPr lang="en-CA" dirty="0" smtClean="0"/>
              <a:t>In groups of 2, build a decision table including the conditions and actions. You have 30 minutes. </a:t>
            </a:r>
            <a:endParaRPr lang="en-CA" sz="2000" dirty="0"/>
          </a:p>
          <a:p>
            <a:pPr lvl="1"/>
            <a:endParaRPr lang="en-CA" dirty="0" smtClean="0"/>
          </a:p>
          <a:p>
            <a:pPr lvl="1"/>
            <a:endParaRPr lang="en-CA" sz="2000" dirty="0"/>
          </a:p>
          <a:p>
            <a:pPr lvl="1"/>
            <a:endParaRPr lang="en-CA" sz="2000" dirty="0" smtClean="0"/>
          </a:p>
        </p:txBody>
      </p:sp>
    </p:spTree>
    <p:extLst>
      <p:ext uri="{BB962C8B-B14F-4D97-AF65-F5344CB8AC3E}">
        <p14:creationId xmlns:p14="http://schemas.microsoft.com/office/powerpoint/2010/main" val="416957060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State Transition Testing</a:t>
            </a:r>
            <a:endParaRPr lang="en-CA" dirty="0"/>
          </a:p>
        </p:txBody>
      </p:sp>
      <p:sp>
        <p:nvSpPr>
          <p:cNvPr id="3" name="Content Placeholder 2"/>
          <p:cNvSpPr>
            <a:spLocks noGrp="1"/>
          </p:cNvSpPr>
          <p:nvPr>
            <p:ph idx="1"/>
          </p:nvPr>
        </p:nvSpPr>
        <p:spPr/>
        <p:txBody>
          <a:bodyPr>
            <a:normAutofit/>
          </a:bodyPr>
          <a:lstStyle/>
          <a:p>
            <a:r>
              <a:rPr lang="en-CA" dirty="0" smtClean="0"/>
              <a:t>A system may exhibit different behaviours or responses depending on the current conditions or previous history</a:t>
            </a:r>
          </a:p>
          <a:p>
            <a:r>
              <a:rPr lang="en-CA" dirty="0" smtClean="0"/>
              <a:t>A system (or portion thereof) that can be described by a finite set of states is a good candidate for State Transition Testing.</a:t>
            </a:r>
          </a:p>
          <a:p>
            <a:r>
              <a:rPr lang="en-CA" dirty="0" smtClean="0"/>
              <a:t>This type of system is often called a finite state system (or finite state machine)</a:t>
            </a:r>
          </a:p>
          <a:p>
            <a:endParaRPr lang="en-CA" dirty="0" smtClean="0"/>
          </a:p>
          <a:p>
            <a:pPr lvl="1"/>
            <a:endParaRPr lang="en-CA" dirty="0" smtClean="0"/>
          </a:p>
          <a:p>
            <a:pPr lvl="1"/>
            <a:endParaRPr lang="en-CA" dirty="0"/>
          </a:p>
        </p:txBody>
      </p:sp>
    </p:spTree>
    <p:extLst>
      <p:ext uri="{BB962C8B-B14F-4D97-AF65-F5344CB8AC3E}">
        <p14:creationId xmlns:p14="http://schemas.microsoft.com/office/powerpoint/2010/main" val="182773036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State Transition Testing</a:t>
            </a:r>
            <a:endParaRPr lang="en-CA" dirty="0"/>
          </a:p>
        </p:txBody>
      </p:sp>
      <p:sp>
        <p:nvSpPr>
          <p:cNvPr id="3" name="Content Placeholder 2"/>
          <p:cNvSpPr>
            <a:spLocks noGrp="1"/>
          </p:cNvSpPr>
          <p:nvPr>
            <p:ph idx="1"/>
          </p:nvPr>
        </p:nvSpPr>
        <p:spPr/>
        <p:txBody>
          <a:bodyPr>
            <a:normAutofit/>
          </a:bodyPr>
          <a:lstStyle/>
          <a:p>
            <a:r>
              <a:rPr lang="en-CA" dirty="0" smtClean="0"/>
              <a:t>Any system where a specific input can result in different outputs based on the state can be categorized as a finite state system</a:t>
            </a:r>
          </a:p>
          <a:p>
            <a:r>
              <a:rPr lang="en-CA" dirty="0" smtClean="0"/>
              <a:t>This type of context specific behaviour can be modelled using a state diagram and / or a state transition table</a:t>
            </a:r>
          </a:p>
          <a:p>
            <a:r>
              <a:rPr lang="en-CA" dirty="0" smtClean="0"/>
              <a:t>State transition diagrams can be as abstract or as detailed as needed. </a:t>
            </a:r>
          </a:p>
          <a:p>
            <a:pPr marL="0" indent="0">
              <a:buNone/>
            </a:pPr>
            <a:endParaRPr lang="en-CA" dirty="0" smtClean="0"/>
          </a:p>
          <a:p>
            <a:endParaRPr lang="en-CA" dirty="0" smtClean="0"/>
          </a:p>
          <a:p>
            <a:pPr lvl="1"/>
            <a:endParaRPr lang="en-CA" dirty="0" smtClean="0"/>
          </a:p>
          <a:p>
            <a:pPr lvl="1"/>
            <a:endParaRPr lang="en-CA" dirty="0"/>
          </a:p>
        </p:txBody>
      </p:sp>
    </p:spTree>
    <p:extLst>
      <p:ext uri="{BB962C8B-B14F-4D97-AF65-F5344CB8AC3E}">
        <p14:creationId xmlns:p14="http://schemas.microsoft.com/office/powerpoint/2010/main" val="41658490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State Transition Testing</a:t>
            </a:r>
            <a:endParaRPr lang="en-CA" dirty="0"/>
          </a:p>
        </p:txBody>
      </p:sp>
      <p:sp>
        <p:nvSpPr>
          <p:cNvPr id="3" name="Content Placeholder 2"/>
          <p:cNvSpPr>
            <a:spLocks noGrp="1"/>
          </p:cNvSpPr>
          <p:nvPr>
            <p:ph idx="1"/>
          </p:nvPr>
        </p:nvSpPr>
        <p:spPr/>
        <p:txBody>
          <a:bodyPr>
            <a:normAutofit/>
          </a:bodyPr>
          <a:lstStyle/>
          <a:p>
            <a:r>
              <a:rPr lang="en-CA" dirty="0" smtClean="0"/>
              <a:t>The four key characteristics of a state diagram are:</a:t>
            </a:r>
          </a:p>
          <a:p>
            <a:pPr lvl="1"/>
            <a:r>
              <a:rPr lang="en-CA" dirty="0" smtClean="0"/>
              <a:t>The states that the system can be in</a:t>
            </a:r>
          </a:p>
          <a:p>
            <a:pPr lvl="1"/>
            <a:r>
              <a:rPr lang="en-CA" dirty="0" smtClean="0"/>
              <a:t>The transitions that occur to move between different states</a:t>
            </a:r>
          </a:p>
          <a:p>
            <a:pPr lvl="1"/>
            <a:r>
              <a:rPr lang="en-CA" dirty="0" smtClean="0"/>
              <a:t>The events (inputs) that cause transitions</a:t>
            </a:r>
          </a:p>
          <a:p>
            <a:pPr lvl="1"/>
            <a:r>
              <a:rPr lang="en-CA" dirty="0" smtClean="0"/>
              <a:t>And the actions (outputs) that result from a transition of state</a:t>
            </a:r>
          </a:p>
          <a:p>
            <a:pPr lvl="1"/>
            <a:endParaRPr lang="en-CA" dirty="0" smtClean="0"/>
          </a:p>
          <a:p>
            <a:pPr marL="0" indent="0">
              <a:buNone/>
            </a:pPr>
            <a:endParaRPr lang="en-CA" dirty="0" smtClean="0"/>
          </a:p>
          <a:p>
            <a:endParaRPr lang="en-CA" dirty="0" smtClean="0"/>
          </a:p>
          <a:p>
            <a:pPr lvl="1"/>
            <a:endParaRPr lang="en-CA" dirty="0" smtClean="0"/>
          </a:p>
          <a:p>
            <a:pPr lvl="1"/>
            <a:endParaRPr lang="en-CA" dirty="0"/>
          </a:p>
        </p:txBody>
      </p:sp>
    </p:spTree>
    <p:extLst>
      <p:ext uri="{BB962C8B-B14F-4D97-AF65-F5344CB8AC3E}">
        <p14:creationId xmlns:p14="http://schemas.microsoft.com/office/powerpoint/2010/main" val="386246766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State Transition Testing</a:t>
            </a:r>
            <a:endParaRPr lang="en-CA" dirty="0"/>
          </a:p>
        </p:txBody>
      </p:sp>
      <p:sp>
        <p:nvSpPr>
          <p:cNvPr id="3" name="Content Placeholder 2"/>
          <p:cNvSpPr>
            <a:spLocks noGrp="1"/>
          </p:cNvSpPr>
          <p:nvPr>
            <p:ph idx="1"/>
          </p:nvPr>
        </p:nvSpPr>
        <p:spPr/>
        <p:txBody>
          <a:bodyPr>
            <a:normAutofit/>
          </a:bodyPr>
          <a:lstStyle/>
          <a:p>
            <a:r>
              <a:rPr lang="en-CA" dirty="0" smtClean="0"/>
              <a:t>A state diagram can be used to design test cases that follow specific desired sequences of states and transitions</a:t>
            </a:r>
          </a:p>
          <a:p>
            <a:r>
              <a:rPr lang="en-CA" dirty="0" smtClean="0"/>
              <a:t>Coverage of software under test may include:</a:t>
            </a:r>
          </a:p>
          <a:p>
            <a:pPr lvl="1"/>
            <a:r>
              <a:rPr lang="en-CA" dirty="0" smtClean="0"/>
              <a:t>ensuring that each state is reached</a:t>
            </a:r>
          </a:p>
          <a:p>
            <a:pPr lvl="1"/>
            <a:r>
              <a:rPr lang="en-CA" dirty="0" smtClean="0"/>
              <a:t>each transition is exercised</a:t>
            </a:r>
          </a:p>
          <a:p>
            <a:pPr lvl="1"/>
            <a:r>
              <a:rPr lang="en-CA" dirty="0" smtClean="0"/>
              <a:t>that specific sequences are tested </a:t>
            </a:r>
          </a:p>
          <a:p>
            <a:pPr lvl="1"/>
            <a:r>
              <a:rPr lang="en-CA" dirty="0" smtClean="0"/>
              <a:t>that invalid transitions are not achievable</a:t>
            </a:r>
          </a:p>
          <a:p>
            <a:pPr marL="0" indent="0">
              <a:buNone/>
            </a:pPr>
            <a:endParaRPr lang="en-CA" dirty="0" smtClean="0"/>
          </a:p>
          <a:p>
            <a:endParaRPr lang="en-CA" dirty="0" smtClean="0"/>
          </a:p>
          <a:p>
            <a:pPr lvl="1"/>
            <a:endParaRPr lang="en-CA" dirty="0" smtClean="0"/>
          </a:p>
          <a:p>
            <a:pPr lvl="1"/>
            <a:endParaRPr lang="en-CA" dirty="0"/>
          </a:p>
        </p:txBody>
      </p:sp>
    </p:spTree>
    <p:extLst>
      <p:ext uri="{BB962C8B-B14F-4D97-AF65-F5344CB8AC3E}">
        <p14:creationId xmlns:p14="http://schemas.microsoft.com/office/powerpoint/2010/main" val="112890853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State Transition Testing</a:t>
            </a:r>
            <a:endParaRPr lang="en-CA" dirty="0"/>
          </a:p>
        </p:txBody>
      </p:sp>
      <p:sp>
        <p:nvSpPr>
          <p:cNvPr id="3" name="Content Placeholder 2"/>
          <p:cNvSpPr>
            <a:spLocks noGrp="1"/>
          </p:cNvSpPr>
          <p:nvPr>
            <p:ph idx="1"/>
          </p:nvPr>
        </p:nvSpPr>
        <p:spPr/>
        <p:txBody>
          <a:bodyPr>
            <a:normAutofit/>
          </a:bodyPr>
          <a:lstStyle/>
          <a:p>
            <a:pPr marL="0" indent="0">
              <a:buNone/>
            </a:pPr>
            <a:endParaRPr lang="en-CA" dirty="0" smtClean="0"/>
          </a:p>
          <a:p>
            <a:pPr lvl="1"/>
            <a:endParaRPr lang="en-CA" dirty="0" smtClean="0"/>
          </a:p>
          <a:p>
            <a:pPr lvl="1"/>
            <a:endParaRPr lang="en-CA" dirty="0"/>
          </a:p>
        </p:txBody>
      </p:sp>
      <p:pic>
        <p:nvPicPr>
          <p:cNvPr id="4" name="Picture 3"/>
          <p:cNvPicPr>
            <a:picLocks noChangeAspect="1"/>
          </p:cNvPicPr>
          <p:nvPr/>
        </p:nvPicPr>
        <p:blipFill>
          <a:blip r:embed="rId2"/>
          <a:stretch>
            <a:fillRect/>
          </a:stretch>
        </p:blipFill>
        <p:spPr>
          <a:xfrm>
            <a:off x="1076325" y="1747837"/>
            <a:ext cx="6991350" cy="3362325"/>
          </a:xfrm>
          <a:prstGeom prst="rect">
            <a:avLst/>
          </a:prstGeom>
        </p:spPr>
      </p:pic>
    </p:spTree>
    <p:extLst>
      <p:ext uri="{BB962C8B-B14F-4D97-AF65-F5344CB8AC3E}">
        <p14:creationId xmlns:p14="http://schemas.microsoft.com/office/powerpoint/2010/main" val="108507996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State Transition Testing</a:t>
            </a:r>
            <a:endParaRPr lang="en-CA" dirty="0"/>
          </a:p>
        </p:txBody>
      </p:sp>
      <p:sp>
        <p:nvSpPr>
          <p:cNvPr id="3" name="Content Placeholder 2"/>
          <p:cNvSpPr>
            <a:spLocks noGrp="1"/>
          </p:cNvSpPr>
          <p:nvPr>
            <p:ph idx="1"/>
          </p:nvPr>
        </p:nvSpPr>
        <p:spPr/>
        <p:txBody>
          <a:bodyPr>
            <a:normAutofit/>
          </a:bodyPr>
          <a:lstStyle/>
          <a:p>
            <a:r>
              <a:rPr lang="en-CA" dirty="0" smtClean="0"/>
              <a:t>The state transition table for the MP3 Player state diagram could be drawn as follows:</a:t>
            </a:r>
          </a:p>
          <a:p>
            <a:endParaRPr lang="en-CA" dirty="0" smtClean="0"/>
          </a:p>
          <a:p>
            <a:pPr marL="0" indent="0">
              <a:buNone/>
            </a:pPr>
            <a:endParaRPr lang="en-CA" dirty="0" smtClean="0"/>
          </a:p>
          <a:p>
            <a:endParaRPr lang="en-CA" dirty="0" smtClean="0"/>
          </a:p>
          <a:p>
            <a:pPr lvl="1"/>
            <a:endParaRPr lang="en-CA" dirty="0" smtClean="0"/>
          </a:p>
          <a:p>
            <a:pPr lvl="1"/>
            <a:endParaRPr lang="en-CA" dirty="0"/>
          </a:p>
        </p:txBody>
      </p:sp>
      <p:pic>
        <p:nvPicPr>
          <p:cNvPr id="4" name="Picture 3"/>
          <p:cNvPicPr>
            <a:picLocks noChangeAspect="1"/>
          </p:cNvPicPr>
          <p:nvPr/>
        </p:nvPicPr>
        <p:blipFill>
          <a:blip r:embed="rId2"/>
          <a:stretch>
            <a:fillRect/>
          </a:stretch>
        </p:blipFill>
        <p:spPr>
          <a:xfrm>
            <a:off x="457200" y="2819745"/>
            <a:ext cx="8046384" cy="2710722"/>
          </a:xfrm>
          <a:prstGeom prst="rect">
            <a:avLst/>
          </a:prstGeom>
        </p:spPr>
      </p:pic>
    </p:spTree>
    <p:extLst>
      <p:ext uri="{BB962C8B-B14F-4D97-AF65-F5344CB8AC3E}">
        <p14:creationId xmlns:p14="http://schemas.microsoft.com/office/powerpoint/2010/main" val="18977909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Testing shows presence of defects</a:t>
            </a:r>
            <a:endParaRPr lang="en-CA" dirty="0"/>
          </a:p>
        </p:txBody>
      </p:sp>
      <p:sp>
        <p:nvSpPr>
          <p:cNvPr id="3" name="Content Placeholder 2"/>
          <p:cNvSpPr>
            <a:spLocks noGrp="1"/>
          </p:cNvSpPr>
          <p:nvPr>
            <p:ph idx="1"/>
          </p:nvPr>
        </p:nvSpPr>
        <p:spPr/>
        <p:txBody>
          <a:bodyPr>
            <a:normAutofit/>
          </a:bodyPr>
          <a:lstStyle/>
          <a:p>
            <a:r>
              <a:rPr lang="en-CA" sz="2800" dirty="0" smtClean="0"/>
              <a:t>Testing can show the presence of defects in software but it can not confirm the absence of any defects</a:t>
            </a:r>
            <a:r>
              <a:rPr lang="en-CA" sz="2000" dirty="0" smtClean="0"/>
              <a:t/>
            </a:r>
            <a:br>
              <a:rPr lang="en-CA" sz="2000" dirty="0" smtClean="0"/>
            </a:br>
            <a:endParaRPr lang="en-CA" sz="2000" dirty="0" smtClean="0"/>
          </a:p>
          <a:p>
            <a:r>
              <a:rPr lang="en-CA" sz="2800" dirty="0" smtClean="0"/>
              <a:t>When testing is conducted the probability of undiscovered defects is reduced</a:t>
            </a:r>
            <a:r>
              <a:rPr lang="en-CA" sz="2400" dirty="0" smtClean="0"/>
              <a:t/>
            </a:r>
            <a:br>
              <a:rPr lang="en-CA" sz="2400" dirty="0" smtClean="0"/>
            </a:br>
            <a:endParaRPr lang="en-CA" sz="2400" dirty="0" smtClean="0"/>
          </a:p>
          <a:p>
            <a:r>
              <a:rPr lang="en-CA" sz="2800" dirty="0" smtClean="0"/>
              <a:t>Even if no defects are found, there is no way to conclusively prove that none exist (correctness)</a:t>
            </a:r>
          </a:p>
          <a:p>
            <a:pPr marL="0" indent="0">
              <a:buNone/>
            </a:pPr>
            <a:endParaRPr lang="en-CA" dirty="0" smtClean="0"/>
          </a:p>
          <a:p>
            <a:pPr lvl="1"/>
            <a:endParaRPr lang="en-CA" sz="2000" dirty="0" smtClean="0"/>
          </a:p>
        </p:txBody>
      </p:sp>
    </p:spTree>
    <p:extLst>
      <p:ext uri="{BB962C8B-B14F-4D97-AF65-F5344CB8AC3E}">
        <p14:creationId xmlns:p14="http://schemas.microsoft.com/office/powerpoint/2010/main" val="298412083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Exercise 7</a:t>
            </a:r>
            <a:endParaRPr lang="en-CA" dirty="0"/>
          </a:p>
        </p:txBody>
      </p:sp>
      <p:sp>
        <p:nvSpPr>
          <p:cNvPr id="3" name="Content Placeholder 2"/>
          <p:cNvSpPr>
            <a:spLocks noGrp="1"/>
          </p:cNvSpPr>
          <p:nvPr>
            <p:ph idx="1"/>
          </p:nvPr>
        </p:nvSpPr>
        <p:spPr>
          <a:xfrm>
            <a:off x="578385" y="1600200"/>
            <a:ext cx="8229600" cy="4525963"/>
          </a:xfrm>
        </p:spPr>
        <p:txBody>
          <a:bodyPr>
            <a:normAutofit/>
          </a:bodyPr>
          <a:lstStyle/>
          <a:p>
            <a:r>
              <a:rPr lang="en-CA" dirty="0" smtClean="0"/>
              <a:t>State Transition Testing</a:t>
            </a:r>
            <a:r>
              <a:rPr lang="en-CA" dirty="0"/>
              <a:t/>
            </a:r>
            <a:br>
              <a:rPr lang="en-CA" dirty="0"/>
            </a:br>
            <a:endParaRPr lang="en-CA" sz="2400" dirty="0"/>
          </a:p>
          <a:p>
            <a:pPr lvl="1"/>
            <a:r>
              <a:rPr lang="en-CA" sz="2400" dirty="0"/>
              <a:t>A </a:t>
            </a:r>
            <a:r>
              <a:rPr lang="en-CA" sz="2400" dirty="0" smtClean="0"/>
              <a:t>client is about to contract </a:t>
            </a:r>
            <a:r>
              <a:rPr lang="en-CA" sz="2400" dirty="0" err="1" smtClean="0"/>
              <a:t>Meticulon</a:t>
            </a:r>
            <a:r>
              <a:rPr lang="en-CA" sz="2400" dirty="0" smtClean="0"/>
              <a:t> to test its elevator control system for a building with 3 floors. </a:t>
            </a:r>
            <a:br>
              <a:rPr lang="en-CA" sz="2400" dirty="0" smtClean="0"/>
            </a:br>
            <a:endParaRPr lang="en-CA" sz="2400" dirty="0" smtClean="0"/>
          </a:p>
          <a:p>
            <a:pPr lvl="1"/>
            <a:r>
              <a:rPr lang="en-CA" sz="2400" dirty="0" smtClean="0"/>
              <a:t>In an attempt to get a head start on building test cases, the </a:t>
            </a:r>
            <a:r>
              <a:rPr lang="en-CA" sz="2400" dirty="0" err="1" smtClean="0"/>
              <a:t>Meticulon</a:t>
            </a:r>
            <a:r>
              <a:rPr lang="en-CA" sz="2400" dirty="0" smtClean="0"/>
              <a:t> test manager has asked you to create a state diagram and a state transition table for the elevator system</a:t>
            </a:r>
            <a:br>
              <a:rPr lang="en-CA" sz="2400" dirty="0" smtClean="0"/>
            </a:br>
            <a:endParaRPr lang="en-CA" sz="2400" dirty="0" smtClean="0"/>
          </a:p>
          <a:p>
            <a:pPr lvl="1"/>
            <a:r>
              <a:rPr lang="en-CA" sz="2400" dirty="0" smtClean="0"/>
              <a:t>You have 30 minutes to create the diagram and table using Word or Excel</a:t>
            </a:r>
            <a:endParaRPr lang="en-CA" sz="2400" dirty="0"/>
          </a:p>
          <a:p>
            <a:pPr lvl="1"/>
            <a:endParaRPr lang="en-CA" dirty="0" smtClean="0"/>
          </a:p>
          <a:p>
            <a:pPr lvl="1"/>
            <a:endParaRPr lang="en-CA" sz="2000" dirty="0"/>
          </a:p>
          <a:p>
            <a:pPr lvl="1"/>
            <a:endParaRPr lang="en-CA" sz="2000" dirty="0" smtClean="0"/>
          </a:p>
        </p:txBody>
      </p:sp>
    </p:spTree>
    <p:extLst>
      <p:ext uri="{BB962C8B-B14F-4D97-AF65-F5344CB8AC3E}">
        <p14:creationId xmlns:p14="http://schemas.microsoft.com/office/powerpoint/2010/main" val="395014561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Use Case Testing</a:t>
            </a:r>
            <a:endParaRPr lang="en-CA" dirty="0"/>
          </a:p>
        </p:txBody>
      </p:sp>
      <p:sp>
        <p:nvSpPr>
          <p:cNvPr id="3" name="Content Placeholder 2"/>
          <p:cNvSpPr>
            <a:spLocks noGrp="1"/>
          </p:cNvSpPr>
          <p:nvPr>
            <p:ph idx="1"/>
          </p:nvPr>
        </p:nvSpPr>
        <p:spPr/>
        <p:txBody>
          <a:bodyPr>
            <a:normAutofit fontScale="92500" lnSpcReduction="20000"/>
          </a:bodyPr>
          <a:lstStyle/>
          <a:p>
            <a:r>
              <a:rPr lang="en-CA" sz="2800" dirty="0" smtClean="0"/>
              <a:t>Use case testing involves deriving tests from use cases.</a:t>
            </a:r>
            <a:br>
              <a:rPr lang="en-CA" sz="2800" dirty="0" smtClean="0"/>
            </a:br>
            <a:endParaRPr lang="en-CA" sz="2800" dirty="0" smtClean="0"/>
          </a:p>
          <a:p>
            <a:r>
              <a:rPr lang="en-CA" sz="2800" dirty="0" smtClean="0"/>
              <a:t>Use cases describe process flows through a system, where users of the system interact with the system to produce results that provide value</a:t>
            </a:r>
            <a:br>
              <a:rPr lang="en-CA" sz="2800" dirty="0" smtClean="0"/>
            </a:br>
            <a:endParaRPr lang="en-CA" sz="2800" dirty="0" smtClean="0"/>
          </a:p>
          <a:p>
            <a:r>
              <a:rPr lang="en-CA" sz="2800" dirty="0" smtClean="0"/>
              <a:t>Test cases developed from use cases are useful in:</a:t>
            </a:r>
          </a:p>
          <a:p>
            <a:pPr lvl="1"/>
            <a:r>
              <a:rPr lang="en-CA" sz="2600" dirty="0"/>
              <a:t>U</a:t>
            </a:r>
            <a:r>
              <a:rPr lang="en-CA" sz="2600" dirty="0" smtClean="0"/>
              <a:t>ncovering defects that may occur as a part of real-world activities of the users of the software</a:t>
            </a:r>
          </a:p>
          <a:p>
            <a:pPr lvl="1"/>
            <a:r>
              <a:rPr lang="en-CA" sz="2600" dirty="0" smtClean="0"/>
              <a:t>Designing acceptance tests</a:t>
            </a:r>
          </a:p>
          <a:p>
            <a:pPr lvl="1"/>
            <a:r>
              <a:rPr lang="en-CA" sz="2600" dirty="0" smtClean="0"/>
              <a:t>Uncovering integration defects caused by the interaction of different components and systems</a:t>
            </a:r>
          </a:p>
          <a:p>
            <a:pPr lvl="1"/>
            <a:endParaRPr lang="en-CA" dirty="0" smtClean="0"/>
          </a:p>
          <a:p>
            <a:pPr lvl="1"/>
            <a:endParaRPr lang="en-CA" dirty="0"/>
          </a:p>
        </p:txBody>
      </p:sp>
    </p:spTree>
    <p:extLst>
      <p:ext uri="{BB962C8B-B14F-4D97-AF65-F5344CB8AC3E}">
        <p14:creationId xmlns:p14="http://schemas.microsoft.com/office/powerpoint/2010/main" val="261212026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Test Design Techniques</a:t>
            </a:r>
            <a:endParaRPr lang="en-CA" dirty="0"/>
          </a:p>
        </p:txBody>
      </p:sp>
      <p:sp>
        <p:nvSpPr>
          <p:cNvPr id="3" name="Content Placeholder 2"/>
          <p:cNvSpPr>
            <a:spLocks noGrp="1"/>
          </p:cNvSpPr>
          <p:nvPr>
            <p:ph idx="1"/>
          </p:nvPr>
        </p:nvSpPr>
        <p:spPr/>
        <p:txBody>
          <a:bodyPr/>
          <a:lstStyle/>
          <a:p>
            <a:r>
              <a:rPr lang="en-CA" dirty="0" smtClean="0">
                <a:solidFill>
                  <a:schemeClr val="bg1">
                    <a:lumMod val="75000"/>
                  </a:schemeClr>
                </a:solidFill>
              </a:rPr>
              <a:t>Test Development Process</a:t>
            </a:r>
          </a:p>
          <a:p>
            <a:r>
              <a:rPr lang="en-CA" dirty="0" smtClean="0">
                <a:solidFill>
                  <a:schemeClr val="bg1">
                    <a:lumMod val="75000"/>
                  </a:schemeClr>
                </a:solidFill>
              </a:rPr>
              <a:t>Categories of Test Design Techniques</a:t>
            </a:r>
          </a:p>
          <a:p>
            <a:r>
              <a:rPr lang="en-CA" dirty="0" smtClean="0">
                <a:solidFill>
                  <a:schemeClr val="bg1">
                    <a:lumMod val="75000"/>
                  </a:schemeClr>
                </a:solidFill>
              </a:rPr>
              <a:t>Specification-Based Techniques (Black-Box)</a:t>
            </a:r>
          </a:p>
          <a:p>
            <a:r>
              <a:rPr lang="en-CA" dirty="0" smtClean="0"/>
              <a:t>Structure-Based Techniques (White-Box)</a:t>
            </a:r>
          </a:p>
          <a:p>
            <a:r>
              <a:rPr lang="en-CA" dirty="0" smtClean="0"/>
              <a:t>Experience-Based Techniques</a:t>
            </a:r>
          </a:p>
          <a:p>
            <a:r>
              <a:rPr lang="en-CA" dirty="0" smtClean="0"/>
              <a:t>Choosing Test Techniques</a:t>
            </a:r>
            <a:endParaRPr lang="en-CA" dirty="0"/>
          </a:p>
        </p:txBody>
      </p:sp>
    </p:spTree>
    <p:extLst>
      <p:ext uri="{BB962C8B-B14F-4D97-AF65-F5344CB8AC3E}">
        <p14:creationId xmlns:p14="http://schemas.microsoft.com/office/powerpoint/2010/main" val="128337320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Structured-Based Techniques</a:t>
            </a:r>
            <a:endParaRPr lang="en-CA" dirty="0"/>
          </a:p>
        </p:txBody>
      </p:sp>
      <p:sp>
        <p:nvSpPr>
          <p:cNvPr id="3" name="Content Placeholder 2"/>
          <p:cNvSpPr>
            <a:spLocks noGrp="1"/>
          </p:cNvSpPr>
          <p:nvPr>
            <p:ph idx="1"/>
          </p:nvPr>
        </p:nvSpPr>
        <p:spPr/>
        <p:txBody>
          <a:bodyPr>
            <a:normAutofit/>
          </a:bodyPr>
          <a:lstStyle/>
          <a:p>
            <a:r>
              <a:rPr lang="en-CA" dirty="0" smtClean="0"/>
              <a:t>Structure-Based Techniques (White Box) utilizes knowledge of the underlying structure of the software to develop tests</a:t>
            </a:r>
          </a:p>
          <a:p>
            <a:endParaRPr lang="en-CA" dirty="0" smtClean="0"/>
          </a:p>
          <a:p>
            <a:r>
              <a:rPr lang="en-CA" dirty="0" smtClean="0"/>
              <a:t>Structure-Based Techniques include:</a:t>
            </a:r>
          </a:p>
          <a:p>
            <a:pPr lvl="1"/>
            <a:r>
              <a:rPr lang="en-CA" dirty="0" smtClean="0"/>
              <a:t>Statement Testing and Coverage</a:t>
            </a:r>
          </a:p>
          <a:p>
            <a:pPr lvl="1"/>
            <a:r>
              <a:rPr lang="en-CA" dirty="0" smtClean="0"/>
              <a:t>Decision Testing and Coverage</a:t>
            </a:r>
          </a:p>
          <a:p>
            <a:pPr lvl="1"/>
            <a:r>
              <a:rPr lang="en-CA" dirty="0" smtClean="0"/>
              <a:t>Other Structure Based Techniques</a:t>
            </a:r>
          </a:p>
          <a:p>
            <a:endParaRPr lang="en-CA" dirty="0"/>
          </a:p>
          <a:p>
            <a:pPr marL="0" indent="0">
              <a:buNone/>
            </a:pPr>
            <a:endParaRPr lang="en-CA" dirty="0" smtClean="0"/>
          </a:p>
        </p:txBody>
      </p:sp>
    </p:spTree>
    <p:extLst>
      <p:ext uri="{BB962C8B-B14F-4D97-AF65-F5344CB8AC3E}">
        <p14:creationId xmlns:p14="http://schemas.microsoft.com/office/powerpoint/2010/main" val="318305949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Structured-Based Techniques</a:t>
            </a:r>
            <a:endParaRPr lang="en-CA" dirty="0"/>
          </a:p>
        </p:txBody>
      </p:sp>
      <p:sp>
        <p:nvSpPr>
          <p:cNvPr id="3" name="Content Placeholder 2"/>
          <p:cNvSpPr>
            <a:spLocks noGrp="1"/>
          </p:cNvSpPr>
          <p:nvPr>
            <p:ph idx="1"/>
          </p:nvPr>
        </p:nvSpPr>
        <p:spPr>
          <a:xfrm>
            <a:off x="457200" y="1236593"/>
            <a:ext cx="8229600" cy="4525963"/>
          </a:xfrm>
        </p:spPr>
        <p:txBody>
          <a:bodyPr>
            <a:normAutofit/>
          </a:bodyPr>
          <a:lstStyle/>
          <a:p>
            <a:r>
              <a:rPr lang="en-CA" dirty="0" smtClean="0"/>
              <a:t>Why these techniques are important? </a:t>
            </a:r>
          </a:p>
          <a:p>
            <a:endParaRPr lang="en-CA" dirty="0" smtClean="0"/>
          </a:p>
          <a:p>
            <a:endParaRPr lang="en-CA" dirty="0" smtClean="0"/>
          </a:p>
          <a:p>
            <a:endParaRPr lang="en-CA" dirty="0"/>
          </a:p>
          <a:p>
            <a:pPr marL="0" indent="0">
              <a:buNone/>
            </a:pPr>
            <a:endParaRPr lang="en-CA" dirty="0" smtClean="0"/>
          </a:p>
        </p:txBody>
      </p:sp>
      <p:sp>
        <p:nvSpPr>
          <p:cNvPr id="5" name="Can 4"/>
          <p:cNvSpPr/>
          <p:nvPr/>
        </p:nvSpPr>
        <p:spPr>
          <a:xfrm>
            <a:off x="5348689" y="2005198"/>
            <a:ext cx="3338111" cy="1833705"/>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dirty="0" smtClean="0"/>
          </a:p>
        </p:txBody>
      </p:sp>
      <p:sp>
        <p:nvSpPr>
          <p:cNvPr id="6" name="Flowchart: Multidocument 5"/>
          <p:cNvSpPr/>
          <p:nvPr/>
        </p:nvSpPr>
        <p:spPr>
          <a:xfrm>
            <a:off x="1003042" y="2265856"/>
            <a:ext cx="2037613" cy="895208"/>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600" dirty="0" smtClean="0"/>
              <a:t>User requirements</a:t>
            </a:r>
            <a:endParaRPr lang="en-CA" sz="1600" dirty="0"/>
          </a:p>
        </p:txBody>
      </p:sp>
      <p:sp>
        <p:nvSpPr>
          <p:cNvPr id="7" name="Striped Right Arrow 6"/>
          <p:cNvSpPr/>
          <p:nvPr/>
        </p:nvSpPr>
        <p:spPr>
          <a:xfrm>
            <a:off x="3529547" y="2412366"/>
            <a:ext cx="1602065" cy="602188"/>
          </a:xfrm>
          <a:prstGeom prst="strip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600" dirty="0" smtClean="0"/>
              <a:t>Code</a:t>
            </a:r>
            <a:endParaRPr lang="en-CA" dirty="0"/>
          </a:p>
        </p:txBody>
      </p:sp>
      <p:sp>
        <p:nvSpPr>
          <p:cNvPr id="8" name="TextBox 7"/>
          <p:cNvSpPr txBox="1"/>
          <p:nvPr/>
        </p:nvSpPr>
        <p:spPr>
          <a:xfrm rot="16200000">
            <a:off x="9008" y="2528792"/>
            <a:ext cx="1236877" cy="369332"/>
          </a:xfrm>
          <a:prstGeom prst="rect">
            <a:avLst/>
          </a:prstGeom>
          <a:noFill/>
        </p:spPr>
        <p:txBody>
          <a:bodyPr wrap="none" rtlCol="0">
            <a:spAutoFit/>
          </a:bodyPr>
          <a:lstStyle/>
          <a:p>
            <a:r>
              <a:rPr lang="en-CA" dirty="0" smtClean="0"/>
              <a:t>Developers</a:t>
            </a:r>
            <a:endParaRPr lang="en-CA" dirty="0"/>
          </a:p>
        </p:txBody>
      </p:sp>
      <p:sp>
        <p:nvSpPr>
          <p:cNvPr id="9" name="TextBox 8"/>
          <p:cNvSpPr txBox="1"/>
          <p:nvPr/>
        </p:nvSpPr>
        <p:spPr>
          <a:xfrm rot="16200000">
            <a:off x="124522" y="5200749"/>
            <a:ext cx="834780" cy="369332"/>
          </a:xfrm>
          <a:prstGeom prst="rect">
            <a:avLst/>
          </a:prstGeom>
          <a:noFill/>
        </p:spPr>
        <p:txBody>
          <a:bodyPr wrap="none" rtlCol="0">
            <a:spAutoFit/>
          </a:bodyPr>
          <a:lstStyle/>
          <a:p>
            <a:r>
              <a:rPr lang="en-CA" dirty="0" smtClean="0"/>
              <a:t>Testers</a:t>
            </a:r>
            <a:endParaRPr lang="en-CA" dirty="0"/>
          </a:p>
        </p:txBody>
      </p:sp>
      <p:sp>
        <p:nvSpPr>
          <p:cNvPr id="10" name="Flowchart: Multidocument 9"/>
          <p:cNvSpPr/>
          <p:nvPr/>
        </p:nvSpPr>
        <p:spPr>
          <a:xfrm>
            <a:off x="866215" y="4897427"/>
            <a:ext cx="2174440" cy="905378"/>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A" dirty="0" smtClean="0"/>
              <a:t>User </a:t>
            </a:r>
            <a:r>
              <a:rPr lang="en-CA" sz="1600" dirty="0" smtClean="0"/>
              <a:t>requirements</a:t>
            </a:r>
            <a:endParaRPr lang="en-CA" dirty="0"/>
          </a:p>
        </p:txBody>
      </p:sp>
      <p:sp>
        <p:nvSpPr>
          <p:cNvPr id="11" name="Striped Right Arrow 10"/>
          <p:cNvSpPr/>
          <p:nvPr/>
        </p:nvSpPr>
        <p:spPr>
          <a:xfrm>
            <a:off x="3449670" y="5065798"/>
            <a:ext cx="3390415" cy="602188"/>
          </a:xfrm>
          <a:prstGeom prst="strip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600" dirty="0" smtClean="0"/>
              <a:t>Black-Box Technique</a:t>
            </a:r>
            <a:endParaRPr lang="en-CA" sz="1600" dirty="0"/>
          </a:p>
        </p:txBody>
      </p:sp>
      <p:sp>
        <p:nvSpPr>
          <p:cNvPr id="12" name="Striped Right Arrow 11"/>
          <p:cNvSpPr/>
          <p:nvPr/>
        </p:nvSpPr>
        <p:spPr>
          <a:xfrm>
            <a:off x="812113" y="3933378"/>
            <a:ext cx="7472571" cy="646894"/>
          </a:xfrm>
          <a:prstGeom prst="strip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r"/>
            <a:r>
              <a:rPr lang="en-CA" sz="1600" dirty="0" smtClean="0"/>
              <a:t>Tester’s skills, intuition &amp; experience (Apps, technologies, etc.)</a:t>
            </a:r>
            <a:endParaRPr lang="en-CA" sz="1600" dirty="0"/>
          </a:p>
        </p:txBody>
      </p:sp>
      <p:sp>
        <p:nvSpPr>
          <p:cNvPr id="13" name="Flowchart: Multidocument 12"/>
          <p:cNvSpPr/>
          <p:nvPr/>
        </p:nvSpPr>
        <p:spPr>
          <a:xfrm>
            <a:off x="7249099" y="4852815"/>
            <a:ext cx="1846715" cy="905378"/>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600" dirty="0" smtClean="0"/>
              <a:t>Test</a:t>
            </a:r>
            <a:r>
              <a:rPr lang="en-CA" dirty="0" smtClean="0"/>
              <a:t> </a:t>
            </a:r>
            <a:r>
              <a:rPr lang="en-CA" sz="1600" dirty="0" smtClean="0"/>
              <a:t>Cases</a:t>
            </a:r>
            <a:endParaRPr lang="en-CA" dirty="0"/>
          </a:p>
        </p:txBody>
      </p:sp>
      <p:sp>
        <p:nvSpPr>
          <p:cNvPr id="15" name="Striped Right Arrow 14"/>
          <p:cNvSpPr/>
          <p:nvPr/>
        </p:nvSpPr>
        <p:spPr>
          <a:xfrm rot="5400000">
            <a:off x="7582178" y="3763452"/>
            <a:ext cx="1806963" cy="602188"/>
          </a:xfrm>
          <a:prstGeom prst="strip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sz="1600" dirty="0"/>
          </a:p>
        </p:txBody>
      </p:sp>
      <p:sp>
        <p:nvSpPr>
          <p:cNvPr id="14" name="TextBox 13"/>
          <p:cNvSpPr txBox="1"/>
          <p:nvPr/>
        </p:nvSpPr>
        <p:spPr>
          <a:xfrm>
            <a:off x="5704532" y="2434486"/>
            <a:ext cx="2626425" cy="1323439"/>
          </a:xfrm>
          <a:prstGeom prst="rect">
            <a:avLst/>
          </a:prstGeom>
          <a:noFill/>
        </p:spPr>
        <p:txBody>
          <a:bodyPr wrap="none" rtlCol="0">
            <a:spAutoFit/>
          </a:bodyPr>
          <a:lstStyle/>
          <a:p>
            <a:pPr algn="ctr"/>
            <a:r>
              <a:rPr lang="en-CA" sz="1600" dirty="0">
                <a:solidFill>
                  <a:schemeClr val="bg1"/>
                </a:solidFill>
              </a:rPr>
              <a:t>Statements</a:t>
            </a:r>
          </a:p>
          <a:p>
            <a:pPr algn="ctr"/>
            <a:r>
              <a:rPr lang="en-CA" sz="1600" dirty="0">
                <a:solidFill>
                  <a:schemeClr val="bg1"/>
                </a:solidFill>
              </a:rPr>
              <a:t>Decisions (Boolean)</a:t>
            </a:r>
          </a:p>
          <a:p>
            <a:pPr algn="ctr"/>
            <a:r>
              <a:rPr lang="en-CA" sz="1600" dirty="0">
                <a:solidFill>
                  <a:schemeClr val="bg1"/>
                </a:solidFill>
              </a:rPr>
              <a:t>Multiple Decisions</a:t>
            </a:r>
          </a:p>
          <a:p>
            <a:pPr algn="ctr"/>
            <a:r>
              <a:rPr lang="en-CA" sz="1600" dirty="0">
                <a:solidFill>
                  <a:schemeClr val="bg1"/>
                </a:solidFill>
              </a:rPr>
              <a:t>Repetitive Statements</a:t>
            </a:r>
          </a:p>
          <a:p>
            <a:pPr algn="ctr"/>
            <a:r>
              <a:rPr lang="en-CA" sz="1600" dirty="0">
                <a:solidFill>
                  <a:schemeClr val="bg1"/>
                </a:solidFill>
              </a:rPr>
              <a:t>Exception Handle </a:t>
            </a:r>
            <a:r>
              <a:rPr lang="en-CA" sz="1600" dirty="0" smtClean="0">
                <a:solidFill>
                  <a:schemeClr val="bg1"/>
                </a:solidFill>
              </a:rPr>
              <a:t>Statements</a:t>
            </a:r>
            <a:endParaRPr lang="en-CA" sz="1600" dirty="0">
              <a:solidFill>
                <a:schemeClr val="bg1"/>
              </a:solidFill>
            </a:endParaRPr>
          </a:p>
        </p:txBody>
      </p:sp>
    </p:spTree>
    <p:extLst>
      <p:ext uri="{BB962C8B-B14F-4D97-AF65-F5344CB8AC3E}">
        <p14:creationId xmlns:p14="http://schemas.microsoft.com/office/powerpoint/2010/main" val="374757713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366FF"/>
                </a:solidFill>
              </a:rPr>
              <a:t>Agenda</a:t>
            </a:r>
            <a:endParaRPr lang="en-CA" dirty="0"/>
          </a:p>
        </p:txBody>
      </p:sp>
      <p:sp>
        <p:nvSpPr>
          <p:cNvPr id="3" name="Content Placeholder 2"/>
          <p:cNvSpPr>
            <a:spLocks noGrp="1"/>
          </p:cNvSpPr>
          <p:nvPr>
            <p:ph idx="1"/>
          </p:nvPr>
        </p:nvSpPr>
        <p:spPr/>
        <p:txBody>
          <a:bodyPr/>
          <a:lstStyle/>
          <a:p>
            <a:r>
              <a:rPr lang="en-CA" dirty="0" smtClean="0"/>
              <a:t>Fundamentals of Testing</a:t>
            </a:r>
          </a:p>
          <a:p>
            <a:r>
              <a:rPr lang="en-CA" dirty="0" smtClean="0"/>
              <a:t>Testing Through Software Lifecycle</a:t>
            </a:r>
          </a:p>
          <a:p>
            <a:r>
              <a:rPr lang="en-CA" dirty="0" smtClean="0"/>
              <a:t>Static Techniques</a:t>
            </a:r>
          </a:p>
          <a:p>
            <a:r>
              <a:rPr lang="en-CA" dirty="0" smtClean="0"/>
              <a:t>Test Design Techniques</a:t>
            </a:r>
          </a:p>
          <a:p>
            <a:r>
              <a:rPr lang="en-CA" dirty="0" smtClean="0"/>
              <a:t>Test Management</a:t>
            </a:r>
          </a:p>
          <a:p>
            <a:r>
              <a:rPr lang="en-CA" dirty="0" smtClean="0"/>
              <a:t>Tools for Testing</a:t>
            </a:r>
            <a:endParaRPr lang="en-CA" dirty="0"/>
          </a:p>
        </p:txBody>
      </p:sp>
    </p:spTree>
    <p:extLst>
      <p:ext uri="{BB962C8B-B14F-4D97-AF65-F5344CB8AC3E}">
        <p14:creationId xmlns:p14="http://schemas.microsoft.com/office/powerpoint/2010/main" val="413696970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sz="3200" cap="none" dirty="0" smtClean="0"/>
              <a:t>Test Management</a:t>
            </a:r>
            <a:endParaRPr lang="en-CA" sz="3200" cap="none" dirty="0"/>
          </a:p>
        </p:txBody>
      </p:sp>
      <p:sp>
        <p:nvSpPr>
          <p:cNvPr id="5" name="Text Placeholder 4"/>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16347937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Test Management</a:t>
            </a:r>
            <a:endParaRPr lang="en-CA" dirty="0"/>
          </a:p>
        </p:txBody>
      </p:sp>
      <p:sp>
        <p:nvSpPr>
          <p:cNvPr id="3" name="Content Placeholder 2"/>
          <p:cNvSpPr>
            <a:spLocks noGrp="1"/>
          </p:cNvSpPr>
          <p:nvPr>
            <p:ph idx="1"/>
          </p:nvPr>
        </p:nvSpPr>
        <p:spPr/>
        <p:txBody>
          <a:bodyPr/>
          <a:lstStyle/>
          <a:p>
            <a:r>
              <a:rPr lang="en-CA" dirty="0" smtClean="0"/>
              <a:t>Test Organization	</a:t>
            </a:r>
          </a:p>
          <a:p>
            <a:r>
              <a:rPr lang="en-CA" dirty="0" smtClean="0"/>
              <a:t>Test Planning and Estimation</a:t>
            </a:r>
          </a:p>
          <a:p>
            <a:r>
              <a:rPr lang="en-CA" dirty="0" smtClean="0"/>
              <a:t>Test Progress Monitoring and Control</a:t>
            </a:r>
          </a:p>
          <a:p>
            <a:r>
              <a:rPr lang="en-CA" dirty="0" smtClean="0">
                <a:solidFill>
                  <a:schemeClr val="bg1">
                    <a:lumMod val="75000"/>
                  </a:schemeClr>
                </a:solidFill>
              </a:rPr>
              <a:t>Configuration Management</a:t>
            </a:r>
          </a:p>
          <a:p>
            <a:r>
              <a:rPr lang="en-CA" dirty="0" smtClean="0">
                <a:solidFill>
                  <a:schemeClr val="bg1">
                    <a:lumMod val="75000"/>
                  </a:schemeClr>
                </a:solidFill>
              </a:rPr>
              <a:t>Risk and Testing</a:t>
            </a:r>
          </a:p>
          <a:p>
            <a:r>
              <a:rPr lang="en-CA" dirty="0" smtClean="0"/>
              <a:t>Incident Management</a:t>
            </a:r>
            <a:endParaRPr lang="en-CA" dirty="0"/>
          </a:p>
        </p:txBody>
      </p:sp>
    </p:spTree>
    <p:extLst>
      <p:ext uri="{BB962C8B-B14F-4D97-AF65-F5344CB8AC3E}">
        <p14:creationId xmlns:p14="http://schemas.microsoft.com/office/powerpoint/2010/main" val="126449163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Test Organization</a:t>
            </a:r>
            <a:endParaRPr lang="en-CA" dirty="0"/>
          </a:p>
        </p:txBody>
      </p:sp>
      <p:sp>
        <p:nvSpPr>
          <p:cNvPr id="3" name="Content Placeholder 2"/>
          <p:cNvSpPr>
            <a:spLocks noGrp="1"/>
          </p:cNvSpPr>
          <p:nvPr>
            <p:ph idx="1"/>
          </p:nvPr>
        </p:nvSpPr>
        <p:spPr/>
        <p:txBody>
          <a:bodyPr>
            <a:normAutofit fontScale="92500" lnSpcReduction="10000"/>
          </a:bodyPr>
          <a:lstStyle/>
          <a:p>
            <a:r>
              <a:rPr lang="en-CA" dirty="0" smtClean="0"/>
              <a:t>Test Independence</a:t>
            </a:r>
          </a:p>
          <a:p>
            <a:pPr lvl="1"/>
            <a:r>
              <a:rPr lang="en-CA" dirty="0" smtClean="0"/>
              <a:t>Effectiveness of testing can be improved by using independent testers </a:t>
            </a:r>
          </a:p>
          <a:p>
            <a:pPr lvl="2"/>
            <a:r>
              <a:rPr lang="en-CA" dirty="0" smtClean="0"/>
              <a:t>No </a:t>
            </a:r>
            <a:r>
              <a:rPr lang="en-CA" dirty="0"/>
              <a:t>bias and ability to see other and different defects</a:t>
            </a:r>
          </a:p>
          <a:p>
            <a:pPr lvl="1"/>
            <a:r>
              <a:rPr lang="en-CA" dirty="0" smtClean="0"/>
              <a:t>Different levels of test independence include:</a:t>
            </a:r>
          </a:p>
          <a:p>
            <a:pPr lvl="2"/>
            <a:r>
              <a:rPr lang="en-CA" dirty="0" smtClean="0"/>
              <a:t>The developer test themselves</a:t>
            </a:r>
          </a:p>
          <a:p>
            <a:pPr lvl="2"/>
            <a:r>
              <a:rPr lang="en-CA" dirty="0" smtClean="0"/>
              <a:t>Other developers from the team tests</a:t>
            </a:r>
          </a:p>
          <a:p>
            <a:pPr lvl="2"/>
            <a:r>
              <a:rPr lang="en-CA" dirty="0" smtClean="0"/>
              <a:t>Independent testers from the same organization</a:t>
            </a:r>
          </a:p>
          <a:p>
            <a:pPr lvl="2"/>
            <a:r>
              <a:rPr lang="en-CA" dirty="0" smtClean="0"/>
              <a:t>Independent testers from users / business group</a:t>
            </a:r>
          </a:p>
          <a:p>
            <a:pPr lvl="2"/>
            <a:r>
              <a:rPr lang="en-CA" dirty="0" smtClean="0"/>
              <a:t>Test specialists for specific testing types</a:t>
            </a:r>
          </a:p>
          <a:p>
            <a:pPr lvl="2"/>
            <a:r>
              <a:rPr lang="en-CA" dirty="0" smtClean="0"/>
              <a:t>External testers (from outside the organization)</a:t>
            </a:r>
          </a:p>
        </p:txBody>
      </p:sp>
    </p:spTree>
    <p:extLst>
      <p:ext uri="{BB962C8B-B14F-4D97-AF65-F5344CB8AC3E}">
        <p14:creationId xmlns:p14="http://schemas.microsoft.com/office/powerpoint/2010/main" val="202278946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Test Organization</a:t>
            </a:r>
            <a:endParaRPr lang="en-CA" dirty="0"/>
          </a:p>
        </p:txBody>
      </p:sp>
      <p:sp>
        <p:nvSpPr>
          <p:cNvPr id="3" name="Content Placeholder 2"/>
          <p:cNvSpPr>
            <a:spLocks noGrp="1"/>
          </p:cNvSpPr>
          <p:nvPr>
            <p:ph idx="1"/>
          </p:nvPr>
        </p:nvSpPr>
        <p:spPr/>
        <p:txBody>
          <a:bodyPr>
            <a:normAutofit/>
          </a:bodyPr>
          <a:lstStyle/>
          <a:p>
            <a:r>
              <a:rPr lang="en-CA" dirty="0" smtClean="0"/>
              <a:t>Roles include Test Leader and Tester</a:t>
            </a:r>
          </a:p>
          <a:p>
            <a:pPr lvl="1"/>
            <a:r>
              <a:rPr lang="en-CA" dirty="0" smtClean="0"/>
              <a:t>Testers may specialize based on competency in specific areas</a:t>
            </a:r>
          </a:p>
          <a:p>
            <a:pPr lvl="1"/>
            <a:r>
              <a:rPr lang="en-CA" dirty="0" smtClean="0"/>
              <a:t>Test Leader (aka Manager / Coordinator)</a:t>
            </a:r>
          </a:p>
          <a:p>
            <a:pPr lvl="2"/>
            <a:r>
              <a:rPr lang="en-CA" dirty="0" smtClean="0"/>
              <a:t>Develops test strategy</a:t>
            </a:r>
          </a:p>
          <a:p>
            <a:pPr lvl="2"/>
            <a:r>
              <a:rPr lang="en-CA" dirty="0" smtClean="0"/>
              <a:t>Develops and executes test plan</a:t>
            </a:r>
          </a:p>
          <a:p>
            <a:pPr lvl="2"/>
            <a:r>
              <a:rPr lang="en-CA" dirty="0" smtClean="0"/>
              <a:t>Manages the design, implementation and execution of testing</a:t>
            </a:r>
          </a:p>
          <a:p>
            <a:pPr lvl="2"/>
            <a:r>
              <a:rPr lang="en-CA" dirty="0" smtClean="0"/>
              <a:t>Reporting</a:t>
            </a:r>
          </a:p>
          <a:p>
            <a:pPr marL="914400" lvl="2" indent="0">
              <a:buNone/>
            </a:pPr>
            <a:endParaRPr lang="en-CA" dirty="0" smtClean="0"/>
          </a:p>
        </p:txBody>
      </p:sp>
    </p:spTree>
    <p:extLst>
      <p:ext uri="{BB962C8B-B14F-4D97-AF65-F5344CB8AC3E}">
        <p14:creationId xmlns:p14="http://schemas.microsoft.com/office/powerpoint/2010/main" val="41795444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Exhaustive testing is impossible</a:t>
            </a:r>
            <a:endParaRPr lang="en-CA" dirty="0"/>
          </a:p>
        </p:txBody>
      </p:sp>
      <p:sp>
        <p:nvSpPr>
          <p:cNvPr id="3" name="Content Placeholder 2"/>
          <p:cNvSpPr>
            <a:spLocks noGrp="1"/>
          </p:cNvSpPr>
          <p:nvPr>
            <p:ph idx="1"/>
          </p:nvPr>
        </p:nvSpPr>
        <p:spPr/>
        <p:txBody>
          <a:bodyPr>
            <a:normAutofit fontScale="92500" lnSpcReduction="20000"/>
          </a:bodyPr>
          <a:lstStyle/>
          <a:p>
            <a:r>
              <a:rPr lang="en-CA" sz="2800" dirty="0" smtClean="0"/>
              <a:t>Testing all possible permutations of inputs and preconditions is impossible</a:t>
            </a:r>
            <a:br>
              <a:rPr lang="en-CA" sz="2800" dirty="0" smtClean="0"/>
            </a:br>
            <a:endParaRPr lang="en-CA" sz="2800" dirty="0" smtClean="0"/>
          </a:p>
          <a:p>
            <a:pPr marL="457200" lvl="1" indent="0">
              <a:buNone/>
            </a:pPr>
            <a:r>
              <a:rPr lang="en-CA" sz="2400" dirty="0"/>
              <a:t>Example: </a:t>
            </a:r>
            <a:r>
              <a:rPr lang="en-CA" sz="2400" dirty="0" smtClean="0"/>
              <a:t/>
            </a:r>
            <a:br>
              <a:rPr lang="en-CA" sz="2400" dirty="0" smtClean="0"/>
            </a:br>
            <a:r>
              <a:rPr lang="en-CA" sz="2400" dirty="0" smtClean="0"/>
              <a:t/>
            </a:r>
            <a:br>
              <a:rPr lang="en-CA" sz="2400" dirty="0" smtClean="0"/>
            </a:br>
            <a:r>
              <a:rPr lang="en-CA" sz="2400" dirty="0" smtClean="0"/>
              <a:t>Exhaustively </a:t>
            </a:r>
            <a:r>
              <a:rPr lang="en-CA" sz="2400" dirty="0"/>
              <a:t>testing that a webpage displays </a:t>
            </a:r>
            <a:r>
              <a:rPr lang="en-CA" sz="2400" dirty="0" smtClean="0"/>
              <a:t>in an acceptable manner </a:t>
            </a:r>
            <a:r>
              <a:rPr lang="en-CA" sz="2400" dirty="0"/>
              <a:t>for every user that views </a:t>
            </a:r>
            <a:r>
              <a:rPr lang="en-CA" sz="2400" dirty="0" smtClean="0"/>
              <a:t>it. </a:t>
            </a:r>
            <a:br>
              <a:rPr lang="en-CA" sz="2400" dirty="0" smtClean="0"/>
            </a:br>
            <a:r>
              <a:rPr lang="en-CA" sz="2400" dirty="0" smtClean="0"/>
              <a:t/>
            </a:r>
            <a:br>
              <a:rPr lang="en-CA" sz="2400" dirty="0" smtClean="0"/>
            </a:br>
            <a:r>
              <a:rPr lang="en-CA" sz="2400" dirty="0" smtClean="0"/>
              <a:t>This </a:t>
            </a:r>
            <a:r>
              <a:rPr lang="en-CA" sz="2400" dirty="0"/>
              <a:t>would require testing every possible </a:t>
            </a:r>
            <a:r>
              <a:rPr lang="en-CA" sz="2400" dirty="0" smtClean="0"/>
              <a:t>web enabled device, </a:t>
            </a:r>
            <a:r>
              <a:rPr lang="en-CA" sz="2400" dirty="0"/>
              <a:t>with every </a:t>
            </a:r>
            <a:r>
              <a:rPr lang="en-CA" sz="2400" dirty="0" smtClean="0"/>
              <a:t>combination of every version of operating </a:t>
            </a:r>
            <a:r>
              <a:rPr lang="en-CA" sz="2400" dirty="0"/>
              <a:t>system and </a:t>
            </a:r>
            <a:r>
              <a:rPr lang="en-CA" sz="2400" dirty="0" smtClean="0"/>
              <a:t>browser.</a:t>
            </a:r>
            <a:br>
              <a:rPr lang="en-CA" sz="2400" dirty="0" smtClean="0"/>
            </a:br>
            <a:endParaRPr lang="en-CA" sz="2400" dirty="0" smtClean="0"/>
          </a:p>
          <a:p>
            <a:r>
              <a:rPr lang="en-CA" sz="2800" dirty="0" smtClean="0"/>
              <a:t>Even testing a majority of possibilities is likely to be technically or cost prohibitive</a:t>
            </a:r>
            <a:r>
              <a:rPr lang="en-CA" sz="1800" dirty="0" smtClean="0"/>
              <a:t/>
            </a:r>
            <a:br>
              <a:rPr lang="en-CA" sz="1800" dirty="0" smtClean="0"/>
            </a:br>
            <a:r>
              <a:rPr lang="en-CA" sz="400" dirty="0" smtClean="0"/>
              <a:t/>
            </a:r>
            <a:br>
              <a:rPr lang="en-CA" sz="400" dirty="0" smtClean="0"/>
            </a:br>
            <a:endParaRPr lang="en-CA" sz="400" dirty="0" smtClean="0"/>
          </a:p>
          <a:p>
            <a:endParaRPr lang="en-CA" dirty="0" smtClean="0"/>
          </a:p>
          <a:p>
            <a:pPr lvl="1"/>
            <a:endParaRPr lang="en-CA" sz="2000" dirty="0" smtClean="0"/>
          </a:p>
        </p:txBody>
      </p:sp>
    </p:spTree>
    <p:extLst>
      <p:ext uri="{BB962C8B-B14F-4D97-AF65-F5344CB8AC3E}">
        <p14:creationId xmlns:p14="http://schemas.microsoft.com/office/powerpoint/2010/main" val="149309042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3366FF"/>
                </a:solidFill>
              </a:rPr>
              <a:t>Test Organization</a:t>
            </a:r>
            <a:endParaRPr lang="en-CA" dirty="0"/>
          </a:p>
        </p:txBody>
      </p:sp>
      <p:sp>
        <p:nvSpPr>
          <p:cNvPr id="3" name="Content Placeholder 2"/>
          <p:cNvSpPr>
            <a:spLocks noGrp="1"/>
          </p:cNvSpPr>
          <p:nvPr>
            <p:ph idx="1"/>
          </p:nvPr>
        </p:nvSpPr>
        <p:spPr/>
        <p:txBody>
          <a:bodyPr/>
          <a:lstStyle/>
          <a:p>
            <a:pPr lvl="1"/>
            <a:r>
              <a:rPr lang="en-CA" dirty="0" smtClean="0"/>
              <a:t>Tester</a:t>
            </a:r>
          </a:p>
          <a:p>
            <a:pPr lvl="2"/>
            <a:r>
              <a:rPr lang="en-CA" dirty="0" smtClean="0"/>
              <a:t>Review and contribute to test planning</a:t>
            </a:r>
          </a:p>
          <a:p>
            <a:pPr lvl="2"/>
            <a:r>
              <a:rPr lang="en-CA" dirty="0" smtClean="0"/>
              <a:t>Create test specifications</a:t>
            </a:r>
          </a:p>
          <a:p>
            <a:pPr lvl="2"/>
            <a:r>
              <a:rPr lang="en-CA" dirty="0" smtClean="0"/>
              <a:t>Set up test environments</a:t>
            </a:r>
          </a:p>
          <a:p>
            <a:pPr lvl="2"/>
            <a:r>
              <a:rPr lang="en-CA" dirty="0" smtClean="0"/>
              <a:t>Prepare test data</a:t>
            </a:r>
          </a:p>
          <a:p>
            <a:pPr lvl="2"/>
            <a:r>
              <a:rPr lang="en-CA" dirty="0" smtClean="0"/>
              <a:t>Design and implement test cases</a:t>
            </a:r>
          </a:p>
          <a:p>
            <a:pPr lvl="2"/>
            <a:r>
              <a:rPr lang="en-CA" dirty="0" smtClean="0"/>
              <a:t>Implement and execute tests, log and evaluate results and report incidents (defects)</a:t>
            </a:r>
          </a:p>
          <a:p>
            <a:pPr lvl="2"/>
            <a:r>
              <a:rPr lang="en-CA" dirty="0" smtClean="0"/>
              <a:t>Use testing tools and</a:t>
            </a:r>
            <a:r>
              <a:rPr lang="en-CA" dirty="0" smtClean="0">
                <a:solidFill>
                  <a:srgbClr val="0070C0"/>
                </a:solidFill>
              </a:rPr>
              <a:t> </a:t>
            </a:r>
            <a:r>
              <a:rPr lang="en-CA" dirty="0" smtClean="0"/>
              <a:t>defect management tools</a:t>
            </a:r>
          </a:p>
          <a:p>
            <a:pPr lvl="2"/>
            <a:r>
              <a:rPr lang="en-CA" dirty="0" smtClean="0"/>
              <a:t>Automate testing</a:t>
            </a:r>
            <a:endParaRPr lang="en-CA" dirty="0"/>
          </a:p>
        </p:txBody>
      </p:sp>
    </p:spTree>
    <p:extLst>
      <p:ext uri="{BB962C8B-B14F-4D97-AF65-F5344CB8AC3E}">
        <p14:creationId xmlns:p14="http://schemas.microsoft.com/office/powerpoint/2010/main" val="50055546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Test Planning and Estimation</a:t>
            </a:r>
            <a:endParaRPr lang="en-CA" dirty="0"/>
          </a:p>
        </p:txBody>
      </p:sp>
      <p:sp>
        <p:nvSpPr>
          <p:cNvPr id="3" name="Content Placeholder 2"/>
          <p:cNvSpPr>
            <a:spLocks noGrp="1"/>
          </p:cNvSpPr>
          <p:nvPr>
            <p:ph idx="1"/>
          </p:nvPr>
        </p:nvSpPr>
        <p:spPr/>
        <p:txBody>
          <a:bodyPr/>
          <a:lstStyle/>
          <a:p>
            <a:r>
              <a:rPr lang="en-CA" dirty="0" smtClean="0">
                <a:solidFill>
                  <a:schemeClr val="bg1">
                    <a:lumMod val="75000"/>
                  </a:schemeClr>
                </a:solidFill>
              </a:rPr>
              <a:t>Test Planning</a:t>
            </a:r>
          </a:p>
          <a:p>
            <a:r>
              <a:rPr lang="en-CA" dirty="0" smtClean="0">
                <a:solidFill>
                  <a:schemeClr val="bg1">
                    <a:lumMod val="75000"/>
                  </a:schemeClr>
                </a:solidFill>
              </a:rPr>
              <a:t>Test Planning Activities</a:t>
            </a:r>
          </a:p>
          <a:p>
            <a:r>
              <a:rPr lang="en-CA" dirty="0" smtClean="0">
                <a:solidFill>
                  <a:schemeClr val="bg1">
                    <a:lumMod val="75000"/>
                  </a:schemeClr>
                </a:solidFill>
              </a:rPr>
              <a:t>Entry Criteria</a:t>
            </a:r>
          </a:p>
          <a:p>
            <a:r>
              <a:rPr lang="en-CA" dirty="0" smtClean="0">
                <a:solidFill>
                  <a:schemeClr val="bg1">
                    <a:lumMod val="75000"/>
                  </a:schemeClr>
                </a:solidFill>
              </a:rPr>
              <a:t>Exit Criteria</a:t>
            </a:r>
          </a:p>
          <a:p>
            <a:r>
              <a:rPr lang="en-CA" dirty="0" smtClean="0"/>
              <a:t>Test Estimation</a:t>
            </a:r>
          </a:p>
          <a:p>
            <a:r>
              <a:rPr lang="en-CA" dirty="0" smtClean="0"/>
              <a:t>Test Strategy, Test Approach</a:t>
            </a:r>
          </a:p>
        </p:txBody>
      </p:sp>
    </p:spTree>
    <p:extLst>
      <p:ext uri="{BB962C8B-B14F-4D97-AF65-F5344CB8AC3E}">
        <p14:creationId xmlns:p14="http://schemas.microsoft.com/office/powerpoint/2010/main" val="176142086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3366FF"/>
                </a:solidFill>
              </a:rPr>
              <a:t>Test </a:t>
            </a:r>
            <a:r>
              <a:rPr lang="en-US" dirty="0" smtClean="0">
                <a:solidFill>
                  <a:srgbClr val="3366FF"/>
                </a:solidFill>
              </a:rPr>
              <a:t>Estimation</a:t>
            </a:r>
            <a:endParaRPr lang="en-CA" dirty="0"/>
          </a:p>
        </p:txBody>
      </p:sp>
      <p:sp>
        <p:nvSpPr>
          <p:cNvPr id="3" name="Content Placeholder 2"/>
          <p:cNvSpPr>
            <a:spLocks noGrp="1"/>
          </p:cNvSpPr>
          <p:nvPr>
            <p:ph idx="1"/>
          </p:nvPr>
        </p:nvSpPr>
        <p:spPr/>
        <p:txBody>
          <a:bodyPr>
            <a:normAutofit/>
          </a:bodyPr>
          <a:lstStyle/>
          <a:p>
            <a:r>
              <a:rPr lang="en-CA" dirty="0"/>
              <a:t>The Oxford English dictionary defines Estimation as: </a:t>
            </a:r>
            <a:endParaRPr lang="en-CA" dirty="0" smtClean="0"/>
          </a:p>
          <a:p>
            <a:pPr lvl="1"/>
            <a:r>
              <a:rPr lang="en-CA" sz="2200" dirty="0" smtClean="0"/>
              <a:t>A rough calculation of the value, number, quantity, or extent of something</a:t>
            </a:r>
          </a:p>
          <a:p>
            <a:pPr lvl="1"/>
            <a:endParaRPr lang="en-CA" sz="2200" dirty="0" smtClean="0"/>
          </a:p>
          <a:p>
            <a:r>
              <a:rPr lang="en-CA" dirty="0" smtClean="0"/>
              <a:t>The ISTQB defines test estimation as:</a:t>
            </a:r>
            <a:endParaRPr lang="en-CA" sz="2000" dirty="0">
              <a:solidFill>
                <a:srgbClr val="0070C0"/>
              </a:solidFill>
            </a:endParaRPr>
          </a:p>
          <a:p>
            <a:pPr lvl="1"/>
            <a:r>
              <a:rPr lang="en-CA" sz="2000" dirty="0" smtClean="0"/>
              <a:t>“The calculated approximation of a result related to various aspects </a:t>
            </a:r>
            <a:r>
              <a:rPr lang="en-CA" sz="2000" dirty="0"/>
              <a:t>of </a:t>
            </a:r>
            <a:r>
              <a:rPr lang="en-CA" sz="2000" dirty="0" smtClean="0"/>
              <a:t>testing (e.g</a:t>
            </a:r>
            <a:r>
              <a:rPr lang="en-CA" sz="2000" dirty="0"/>
              <a:t>. effort spent, completion date, costs involved, number of test cases, etc.) which </a:t>
            </a:r>
            <a:r>
              <a:rPr lang="en-CA" sz="2000" dirty="0" smtClean="0"/>
              <a:t>is usable </a:t>
            </a:r>
            <a:r>
              <a:rPr lang="en-CA" sz="2000" dirty="0"/>
              <a:t>even if input data may be incomplete, uncertain, or noisy.</a:t>
            </a:r>
            <a:r>
              <a:rPr lang="en-CA" sz="2000" dirty="0" smtClean="0"/>
              <a:t>” </a:t>
            </a:r>
          </a:p>
        </p:txBody>
      </p:sp>
    </p:spTree>
    <p:extLst>
      <p:ext uri="{BB962C8B-B14F-4D97-AF65-F5344CB8AC3E}">
        <p14:creationId xmlns:p14="http://schemas.microsoft.com/office/powerpoint/2010/main" val="234049121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3366FF"/>
                </a:solidFill>
              </a:rPr>
              <a:t>Test </a:t>
            </a:r>
            <a:r>
              <a:rPr lang="en-US" dirty="0" smtClean="0">
                <a:solidFill>
                  <a:srgbClr val="3366FF"/>
                </a:solidFill>
              </a:rPr>
              <a:t>Estimation</a:t>
            </a:r>
            <a:endParaRPr lang="en-CA" dirty="0"/>
          </a:p>
        </p:txBody>
      </p:sp>
      <p:sp>
        <p:nvSpPr>
          <p:cNvPr id="3" name="Content Placeholder 2"/>
          <p:cNvSpPr>
            <a:spLocks noGrp="1"/>
          </p:cNvSpPr>
          <p:nvPr>
            <p:ph idx="1"/>
          </p:nvPr>
        </p:nvSpPr>
        <p:spPr/>
        <p:txBody>
          <a:bodyPr>
            <a:normAutofit/>
          </a:bodyPr>
          <a:lstStyle/>
          <a:p>
            <a:r>
              <a:rPr lang="en-CA" dirty="0"/>
              <a:t>In software testing, a test leader and testers estimate the effort required for testing in order to identified the needed resources and to develop a schedule</a:t>
            </a:r>
          </a:p>
        </p:txBody>
      </p:sp>
    </p:spTree>
    <p:extLst>
      <p:ext uri="{BB962C8B-B14F-4D97-AF65-F5344CB8AC3E}">
        <p14:creationId xmlns:p14="http://schemas.microsoft.com/office/powerpoint/2010/main" val="318562700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3366FF"/>
                </a:solidFill>
              </a:rPr>
              <a:t>Test </a:t>
            </a:r>
            <a:r>
              <a:rPr lang="en-US" dirty="0" smtClean="0">
                <a:solidFill>
                  <a:srgbClr val="3366FF"/>
                </a:solidFill>
              </a:rPr>
              <a:t>Estimation</a:t>
            </a:r>
            <a:endParaRPr lang="en-CA" dirty="0"/>
          </a:p>
        </p:txBody>
      </p:sp>
      <p:sp>
        <p:nvSpPr>
          <p:cNvPr id="3" name="Content Placeholder 2"/>
          <p:cNvSpPr>
            <a:spLocks noGrp="1"/>
          </p:cNvSpPr>
          <p:nvPr>
            <p:ph idx="1"/>
          </p:nvPr>
        </p:nvSpPr>
        <p:spPr/>
        <p:txBody>
          <a:bodyPr/>
          <a:lstStyle/>
          <a:p>
            <a:r>
              <a:rPr lang="en-CA" dirty="0" smtClean="0"/>
              <a:t>Two approaches for test estimation are:</a:t>
            </a:r>
          </a:p>
          <a:p>
            <a:pPr lvl="1"/>
            <a:r>
              <a:rPr lang="en-CA" dirty="0" smtClean="0"/>
              <a:t>Metric-based estimation which uses metrics (measurements of results) from previous projects or benchmarks to approximate the testing effort</a:t>
            </a:r>
          </a:p>
          <a:p>
            <a:pPr lvl="1"/>
            <a:r>
              <a:rPr lang="en-CA" dirty="0" smtClean="0"/>
              <a:t>Expert-based estimation which uses experience of the people who will actually do the tasks to generate estimates</a:t>
            </a:r>
          </a:p>
        </p:txBody>
      </p:sp>
    </p:spTree>
    <p:extLst>
      <p:ext uri="{BB962C8B-B14F-4D97-AF65-F5344CB8AC3E}">
        <p14:creationId xmlns:p14="http://schemas.microsoft.com/office/powerpoint/2010/main" val="64261635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3366FF"/>
                </a:solidFill>
              </a:rPr>
              <a:t>Test </a:t>
            </a:r>
            <a:r>
              <a:rPr lang="en-US" dirty="0" smtClean="0">
                <a:solidFill>
                  <a:srgbClr val="3366FF"/>
                </a:solidFill>
              </a:rPr>
              <a:t>Estimation</a:t>
            </a:r>
            <a:endParaRPr lang="en-CA" dirty="0"/>
          </a:p>
        </p:txBody>
      </p:sp>
      <p:sp>
        <p:nvSpPr>
          <p:cNvPr id="3" name="Content Placeholder 2"/>
          <p:cNvSpPr>
            <a:spLocks noGrp="1"/>
          </p:cNvSpPr>
          <p:nvPr>
            <p:ph idx="1"/>
          </p:nvPr>
        </p:nvSpPr>
        <p:spPr/>
        <p:txBody>
          <a:bodyPr/>
          <a:lstStyle/>
          <a:p>
            <a:r>
              <a:rPr lang="en-CA" dirty="0" smtClean="0"/>
              <a:t>Overall testing effort (and the estimation thereof) will be influenced by:</a:t>
            </a:r>
          </a:p>
          <a:p>
            <a:pPr lvl="1"/>
            <a:r>
              <a:rPr lang="en-CA" dirty="0" smtClean="0"/>
              <a:t>Quality / Completeness of the test basis</a:t>
            </a:r>
            <a:endParaRPr lang="en-CA" dirty="0"/>
          </a:p>
          <a:p>
            <a:pPr lvl="1"/>
            <a:r>
              <a:rPr lang="en-CA" dirty="0"/>
              <a:t>Complexity of problem and its solution</a:t>
            </a:r>
          </a:p>
          <a:p>
            <a:pPr lvl="1"/>
            <a:r>
              <a:rPr lang="en-CA" dirty="0" smtClean="0"/>
              <a:t>Requirements including quality, security, reliability and documentation</a:t>
            </a:r>
          </a:p>
          <a:p>
            <a:pPr lvl="1"/>
            <a:r>
              <a:rPr lang="en-CA" dirty="0" smtClean="0"/>
              <a:t>Skills, capability and experience levels of the organization, project and test team</a:t>
            </a:r>
          </a:p>
          <a:p>
            <a:pPr lvl="1"/>
            <a:endParaRPr lang="en-CA" dirty="0" smtClean="0"/>
          </a:p>
          <a:p>
            <a:pPr lvl="1"/>
            <a:endParaRPr lang="en-CA" dirty="0" smtClean="0"/>
          </a:p>
          <a:p>
            <a:pPr lvl="1"/>
            <a:endParaRPr lang="en-CA" dirty="0" smtClean="0"/>
          </a:p>
          <a:p>
            <a:pPr lvl="1"/>
            <a:endParaRPr lang="en-CA" dirty="0" smtClean="0"/>
          </a:p>
        </p:txBody>
      </p:sp>
    </p:spTree>
    <p:extLst>
      <p:ext uri="{BB962C8B-B14F-4D97-AF65-F5344CB8AC3E}">
        <p14:creationId xmlns:p14="http://schemas.microsoft.com/office/powerpoint/2010/main" val="189947948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3366FF"/>
                </a:solidFill>
              </a:rPr>
              <a:t>Test </a:t>
            </a:r>
            <a:r>
              <a:rPr lang="en-US" dirty="0" smtClean="0">
                <a:solidFill>
                  <a:srgbClr val="3366FF"/>
                </a:solidFill>
              </a:rPr>
              <a:t>Strategy, Test Approach</a:t>
            </a:r>
            <a:endParaRPr lang="en-CA" dirty="0"/>
          </a:p>
        </p:txBody>
      </p:sp>
      <p:sp>
        <p:nvSpPr>
          <p:cNvPr id="3" name="Content Placeholder 2"/>
          <p:cNvSpPr>
            <a:spLocks noGrp="1"/>
          </p:cNvSpPr>
          <p:nvPr>
            <p:ph idx="1"/>
          </p:nvPr>
        </p:nvSpPr>
        <p:spPr/>
        <p:txBody>
          <a:bodyPr>
            <a:normAutofit fontScale="85000" lnSpcReduction="20000"/>
          </a:bodyPr>
          <a:lstStyle/>
          <a:p>
            <a:r>
              <a:rPr lang="en-CA" dirty="0" smtClean="0"/>
              <a:t>The test approach is the implementation of a test strategy. Some typical and complementary approaches include:</a:t>
            </a:r>
            <a:br>
              <a:rPr lang="en-CA" dirty="0" smtClean="0"/>
            </a:br>
            <a:endParaRPr lang="en-CA" dirty="0" smtClean="0"/>
          </a:p>
          <a:p>
            <a:pPr lvl="1"/>
            <a:r>
              <a:rPr lang="en-CA" dirty="0" smtClean="0"/>
              <a:t>Analytical approaches (testing areas of greatest risk)</a:t>
            </a:r>
          </a:p>
          <a:p>
            <a:pPr lvl="1"/>
            <a:r>
              <a:rPr lang="en-CA" dirty="0" smtClean="0"/>
              <a:t>Model-based approaches (i.e. based on statistical models)</a:t>
            </a:r>
          </a:p>
          <a:p>
            <a:pPr lvl="1"/>
            <a:r>
              <a:rPr lang="en-CA" dirty="0" smtClean="0"/>
              <a:t>Methodical approaches (failure-based, experience based, checklist based)</a:t>
            </a:r>
          </a:p>
          <a:p>
            <a:pPr lvl="1"/>
            <a:r>
              <a:rPr lang="en-CA" dirty="0" smtClean="0"/>
              <a:t>Process or standards compliant approaches</a:t>
            </a:r>
          </a:p>
          <a:p>
            <a:pPr lvl="1"/>
            <a:r>
              <a:rPr lang="en-CA" dirty="0" smtClean="0"/>
              <a:t>Dynamic (Modifying test approach based on results)</a:t>
            </a:r>
          </a:p>
          <a:p>
            <a:pPr lvl="1"/>
            <a:r>
              <a:rPr lang="en-CA" dirty="0" smtClean="0"/>
              <a:t>Regression-Averse (Using automation to reduce regression efforts)</a:t>
            </a:r>
          </a:p>
          <a:p>
            <a:pPr marL="457200" lvl="1" indent="0">
              <a:buNone/>
            </a:pPr>
            <a:endParaRPr lang="en-CA" dirty="0" smtClean="0"/>
          </a:p>
        </p:txBody>
      </p:sp>
    </p:spTree>
    <p:extLst>
      <p:ext uri="{BB962C8B-B14F-4D97-AF65-F5344CB8AC3E}">
        <p14:creationId xmlns:p14="http://schemas.microsoft.com/office/powerpoint/2010/main" val="390429263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Test Cases Revisited</a:t>
            </a:r>
            <a:endParaRPr lang="en-CA" dirty="0"/>
          </a:p>
        </p:txBody>
      </p:sp>
      <p:sp>
        <p:nvSpPr>
          <p:cNvPr id="3" name="Content Placeholder 2"/>
          <p:cNvSpPr>
            <a:spLocks noGrp="1"/>
          </p:cNvSpPr>
          <p:nvPr>
            <p:ph idx="1"/>
          </p:nvPr>
        </p:nvSpPr>
        <p:spPr/>
        <p:txBody>
          <a:bodyPr>
            <a:normAutofit lnSpcReduction="10000"/>
          </a:bodyPr>
          <a:lstStyle/>
          <a:p>
            <a:r>
              <a:rPr lang="en-CA" sz="2400" dirty="0"/>
              <a:t>Wikipedia defines </a:t>
            </a:r>
            <a:r>
              <a:rPr lang="en-CA" sz="2400" dirty="0" smtClean="0"/>
              <a:t>a Test Case as</a:t>
            </a:r>
            <a:r>
              <a:rPr lang="en-CA" sz="2400" dirty="0"/>
              <a:t>: </a:t>
            </a:r>
            <a:endParaRPr lang="en-CA" sz="2400" dirty="0" smtClean="0"/>
          </a:p>
          <a:p>
            <a:pPr lvl="1"/>
            <a:r>
              <a:rPr lang="en-CA" sz="2000" dirty="0"/>
              <a:t>a set of conditions or variables under which a tester will determine whether an application, software system or one of its features is working as it was originally established for it to </a:t>
            </a:r>
            <a:r>
              <a:rPr lang="en-CA" sz="2000" dirty="0" smtClean="0"/>
              <a:t>do</a:t>
            </a:r>
            <a:br>
              <a:rPr lang="en-CA" sz="2000" dirty="0" smtClean="0"/>
            </a:br>
            <a:endParaRPr lang="en-CA" sz="2400" dirty="0" smtClean="0"/>
          </a:p>
          <a:p>
            <a:r>
              <a:rPr lang="en-CA" sz="2400" dirty="0" smtClean="0"/>
              <a:t>A </a:t>
            </a:r>
            <a:r>
              <a:rPr lang="en-CA" sz="2400" dirty="0"/>
              <a:t>test case </a:t>
            </a:r>
            <a:r>
              <a:rPr lang="en-CA" sz="2400" dirty="0" smtClean="0"/>
              <a:t>nominally consists </a:t>
            </a:r>
            <a:r>
              <a:rPr lang="en-CA" sz="2400" dirty="0"/>
              <a:t>of </a:t>
            </a:r>
            <a:r>
              <a:rPr lang="en-CA" sz="2400" dirty="0" smtClean="0"/>
              <a:t>...</a:t>
            </a:r>
          </a:p>
          <a:p>
            <a:pPr lvl="1"/>
            <a:r>
              <a:rPr lang="en-CA" sz="2000" dirty="0" smtClean="0"/>
              <a:t>an identifier</a:t>
            </a:r>
          </a:p>
          <a:p>
            <a:pPr lvl="1"/>
            <a:r>
              <a:rPr lang="en-CA" sz="2000" dirty="0" smtClean="0"/>
              <a:t>the </a:t>
            </a:r>
            <a:r>
              <a:rPr lang="en-CA" sz="2000" dirty="0"/>
              <a:t>name of the test </a:t>
            </a:r>
            <a:r>
              <a:rPr lang="en-CA" sz="2000" dirty="0" smtClean="0"/>
              <a:t>case</a:t>
            </a:r>
          </a:p>
          <a:p>
            <a:pPr lvl="1"/>
            <a:r>
              <a:rPr lang="en-CA" sz="2000" dirty="0" smtClean="0"/>
              <a:t>a </a:t>
            </a:r>
            <a:r>
              <a:rPr lang="en-CA" sz="2000" dirty="0"/>
              <a:t>description of what is tested by the test </a:t>
            </a:r>
            <a:r>
              <a:rPr lang="en-CA" sz="2000" dirty="0" smtClean="0"/>
              <a:t>case</a:t>
            </a:r>
          </a:p>
          <a:p>
            <a:pPr lvl="1"/>
            <a:r>
              <a:rPr lang="en-CA" sz="2000" dirty="0" smtClean="0"/>
              <a:t>a </a:t>
            </a:r>
            <a:r>
              <a:rPr lang="en-CA" sz="2000" dirty="0"/>
              <a:t>list of actions to </a:t>
            </a:r>
            <a:r>
              <a:rPr lang="en-CA" sz="2000" dirty="0" smtClean="0"/>
              <a:t>perform</a:t>
            </a:r>
          </a:p>
          <a:p>
            <a:pPr lvl="1"/>
            <a:r>
              <a:rPr lang="en-CA" sz="2000" dirty="0" smtClean="0"/>
              <a:t>an </a:t>
            </a:r>
            <a:r>
              <a:rPr lang="en-CA" sz="2000" dirty="0"/>
              <a:t>expected result for each </a:t>
            </a:r>
            <a:r>
              <a:rPr lang="en-CA" sz="2000" dirty="0" smtClean="0"/>
              <a:t>action</a:t>
            </a:r>
          </a:p>
          <a:p>
            <a:pPr lvl="1"/>
            <a:r>
              <a:rPr lang="en-CA" sz="2000" dirty="0" smtClean="0"/>
              <a:t>a </a:t>
            </a:r>
            <a:r>
              <a:rPr lang="en-CA" sz="2000" dirty="0"/>
              <a:t>column where the tester can write the actual </a:t>
            </a:r>
            <a:r>
              <a:rPr lang="en-CA" sz="2000" dirty="0" smtClean="0"/>
              <a:t>result</a:t>
            </a:r>
            <a:r>
              <a:rPr lang="en-CA" sz="2400" dirty="0" smtClean="0"/>
              <a:t/>
            </a:r>
            <a:br>
              <a:rPr lang="en-CA" sz="2400" dirty="0" smtClean="0"/>
            </a:br>
            <a:endParaRPr lang="en-CA" sz="2400" dirty="0" smtClean="0"/>
          </a:p>
          <a:p>
            <a:pPr marL="0" indent="0">
              <a:buNone/>
            </a:pPr>
            <a:endParaRPr lang="en-CA" sz="1600" dirty="0" smtClean="0"/>
          </a:p>
        </p:txBody>
      </p:sp>
    </p:spTree>
    <p:extLst>
      <p:ext uri="{BB962C8B-B14F-4D97-AF65-F5344CB8AC3E}">
        <p14:creationId xmlns:p14="http://schemas.microsoft.com/office/powerpoint/2010/main" val="177106733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Sample Test Case</a:t>
            </a:r>
            <a:endParaRPr lang="en-CA" dirty="0"/>
          </a:p>
        </p:txBody>
      </p:sp>
      <p:sp>
        <p:nvSpPr>
          <p:cNvPr id="3" name="Content Placeholder 2"/>
          <p:cNvSpPr>
            <a:spLocks noGrp="1"/>
          </p:cNvSpPr>
          <p:nvPr>
            <p:ph idx="1"/>
          </p:nvPr>
        </p:nvSpPr>
        <p:spPr/>
        <p:txBody>
          <a:bodyPr>
            <a:normAutofit/>
          </a:bodyPr>
          <a:lstStyle/>
          <a:p>
            <a:pPr marL="0" indent="0">
              <a:buNone/>
            </a:pPr>
            <a:r>
              <a:rPr lang="en-CA" sz="2400" dirty="0" smtClean="0"/>
              <a:t/>
            </a:r>
            <a:br>
              <a:rPr lang="en-CA" sz="2400" dirty="0" smtClean="0"/>
            </a:br>
            <a:endParaRPr lang="en-CA" sz="2400" dirty="0" smtClean="0"/>
          </a:p>
          <a:p>
            <a:pPr marL="0" indent="0">
              <a:buNone/>
            </a:pPr>
            <a:endParaRPr lang="en-CA" sz="1600" dirty="0" smtClean="0"/>
          </a:p>
        </p:txBody>
      </p:sp>
      <p:graphicFrame>
        <p:nvGraphicFramePr>
          <p:cNvPr id="4" name="Table 3"/>
          <p:cNvGraphicFramePr>
            <a:graphicFrameLocks noGrp="1"/>
          </p:cNvGraphicFramePr>
          <p:nvPr>
            <p:extLst/>
          </p:nvPr>
        </p:nvGraphicFramePr>
        <p:xfrm>
          <a:off x="457200" y="1527175"/>
          <a:ext cx="8229600" cy="3804573"/>
        </p:xfrm>
        <a:graphic>
          <a:graphicData uri="http://schemas.openxmlformats.org/drawingml/2006/table">
            <a:tbl>
              <a:tblPr>
                <a:tableStyleId>{5C22544A-7EE6-4342-B048-85BDC9FD1C3A}</a:tableStyleId>
              </a:tblPr>
              <a:tblGrid>
                <a:gridCol w="766640"/>
                <a:gridCol w="1865740"/>
                <a:gridCol w="1865740"/>
                <a:gridCol w="1865740"/>
                <a:gridCol w="1865740"/>
              </a:tblGrid>
              <a:tr h="156352">
                <a:tc>
                  <a:txBody>
                    <a:bodyPr/>
                    <a:lstStyle/>
                    <a:p>
                      <a:pPr algn="l" fontAlgn="b"/>
                      <a:r>
                        <a:rPr lang="en-CA" sz="900" u="none" strike="noStrike" dirty="0">
                          <a:effectLst/>
                        </a:rPr>
                        <a:t>TC ID:</a:t>
                      </a:r>
                      <a:endParaRPr lang="en-CA" sz="9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gridSpan="4">
                  <a:txBody>
                    <a:bodyPr/>
                    <a:lstStyle/>
                    <a:p>
                      <a:pPr algn="l" fontAlgn="b"/>
                      <a:r>
                        <a:rPr lang="en-CA" sz="900" u="none" strike="noStrike" dirty="0" smtClean="0">
                          <a:effectLst/>
                        </a:rPr>
                        <a:t> TC_1285</a:t>
                      </a:r>
                      <a:endParaRPr lang="en-CA" sz="9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CA"/>
                    </a:p>
                  </a:txBody>
                  <a:tcPr/>
                </a:tc>
                <a:tc hMerge="1">
                  <a:txBody>
                    <a:bodyPr/>
                    <a:lstStyle/>
                    <a:p>
                      <a:endParaRPr lang="en-CA"/>
                    </a:p>
                  </a:txBody>
                  <a:tcPr/>
                </a:tc>
                <a:tc hMerge="1">
                  <a:txBody>
                    <a:bodyPr/>
                    <a:lstStyle/>
                    <a:p>
                      <a:endParaRPr lang="en-CA"/>
                    </a:p>
                  </a:txBody>
                  <a:tcPr/>
                </a:tc>
              </a:tr>
              <a:tr h="156352">
                <a:tc>
                  <a:txBody>
                    <a:bodyPr/>
                    <a:lstStyle/>
                    <a:p>
                      <a:pPr algn="l" fontAlgn="b"/>
                      <a:r>
                        <a:rPr lang="en-CA" sz="900" u="none" strike="noStrike" dirty="0">
                          <a:effectLst/>
                        </a:rPr>
                        <a:t>TC Name:</a:t>
                      </a:r>
                      <a:endParaRPr lang="en-CA" sz="9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gridSpan="4">
                  <a:txBody>
                    <a:bodyPr/>
                    <a:lstStyle/>
                    <a:p>
                      <a:pPr algn="l" fontAlgn="b"/>
                      <a:r>
                        <a:rPr lang="en-CA" sz="900" u="none" strike="noStrike" dirty="0" smtClean="0">
                          <a:effectLst/>
                        </a:rPr>
                        <a:t> Shopping </a:t>
                      </a:r>
                      <a:r>
                        <a:rPr lang="en-CA" sz="900" u="none" strike="noStrike" dirty="0">
                          <a:effectLst/>
                        </a:rPr>
                        <a:t>Cart Checkout</a:t>
                      </a:r>
                      <a:endParaRPr lang="en-CA" sz="9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CA"/>
                    </a:p>
                  </a:txBody>
                  <a:tcPr/>
                </a:tc>
                <a:tc hMerge="1">
                  <a:txBody>
                    <a:bodyPr/>
                    <a:lstStyle/>
                    <a:p>
                      <a:endParaRPr lang="en-CA"/>
                    </a:p>
                  </a:txBody>
                  <a:tcPr/>
                </a:tc>
                <a:tc hMerge="1">
                  <a:txBody>
                    <a:bodyPr/>
                    <a:lstStyle/>
                    <a:p>
                      <a:endParaRPr lang="en-CA"/>
                    </a:p>
                  </a:txBody>
                  <a:tcPr/>
                </a:tc>
              </a:tr>
              <a:tr h="156352">
                <a:tc>
                  <a:txBody>
                    <a:bodyPr/>
                    <a:lstStyle/>
                    <a:p>
                      <a:pPr algn="l" fontAlgn="b"/>
                      <a:r>
                        <a:rPr lang="en-CA" sz="900" u="none" strike="noStrike" dirty="0">
                          <a:effectLst/>
                        </a:rPr>
                        <a:t>Description:</a:t>
                      </a:r>
                      <a:endParaRPr lang="en-CA" sz="9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gridSpan="4">
                  <a:txBody>
                    <a:bodyPr/>
                    <a:lstStyle/>
                    <a:p>
                      <a:pPr algn="l" fontAlgn="b"/>
                      <a:r>
                        <a:rPr lang="en-CA" sz="900" u="none" strike="noStrike" dirty="0" smtClean="0">
                          <a:effectLst/>
                        </a:rPr>
                        <a:t> This </a:t>
                      </a:r>
                      <a:r>
                        <a:rPr lang="en-CA" sz="900" u="none" strike="noStrike" dirty="0">
                          <a:effectLst/>
                        </a:rPr>
                        <a:t>test describes the process of an online shopper checking out (purchasing) the goods that they have in their shopping cart</a:t>
                      </a:r>
                      <a:endParaRPr lang="en-CA" sz="9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CA"/>
                    </a:p>
                  </a:txBody>
                  <a:tcPr/>
                </a:tc>
                <a:tc hMerge="1">
                  <a:txBody>
                    <a:bodyPr/>
                    <a:lstStyle/>
                    <a:p>
                      <a:endParaRPr lang="en-CA"/>
                    </a:p>
                  </a:txBody>
                  <a:tcPr/>
                </a:tc>
                <a:tc hMerge="1">
                  <a:txBody>
                    <a:bodyPr/>
                    <a:lstStyle/>
                    <a:p>
                      <a:endParaRPr lang="en-CA"/>
                    </a:p>
                  </a:txBody>
                  <a:tcPr/>
                </a:tc>
              </a:tr>
              <a:tr h="156352">
                <a:tc>
                  <a:txBody>
                    <a:bodyPr/>
                    <a:lstStyle/>
                    <a:p>
                      <a:pPr algn="l" fontAlgn="b"/>
                      <a:r>
                        <a:rPr lang="en-CA" sz="900" u="none" strike="noStrike" dirty="0">
                          <a:effectLst/>
                        </a:rPr>
                        <a:t>Flow:</a:t>
                      </a:r>
                      <a:endParaRPr lang="en-CA" sz="9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gridSpan="4">
                  <a:txBody>
                    <a:bodyPr/>
                    <a:lstStyle/>
                    <a:p>
                      <a:pPr algn="l" fontAlgn="b"/>
                      <a:r>
                        <a:rPr lang="en-CA" sz="900" u="none" strike="noStrike" dirty="0" smtClean="0">
                          <a:effectLst/>
                        </a:rPr>
                        <a:t> Basic</a:t>
                      </a:r>
                      <a:endParaRPr lang="en-CA" sz="9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CA"/>
                    </a:p>
                  </a:txBody>
                  <a:tcPr/>
                </a:tc>
                <a:tc hMerge="1">
                  <a:txBody>
                    <a:bodyPr/>
                    <a:lstStyle/>
                    <a:p>
                      <a:endParaRPr lang="en-CA"/>
                    </a:p>
                  </a:txBody>
                  <a:tcPr/>
                </a:tc>
                <a:tc hMerge="1">
                  <a:txBody>
                    <a:bodyPr/>
                    <a:lstStyle/>
                    <a:p>
                      <a:endParaRPr lang="en-CA"/>
                    </a:p>
                  </a:txBody>
                  <a:tcPr/>
                </a:tc>
              </a:tr>
              <a:tr h="305260">
                <a:tc>
                  <a:txBody>
                    <a:bodyPr/>
                    <a:lstStyle/>
                    <a:p>
                      <a:pPr algn="l" fontAlgn="b"/>
                      <a:r>
                        <a:rPr lang="en-CA" sz="900" u="none" strike="noStrike" dirty="0">
                          <a:effectLst/>
                        </a:rPr>
                        <a:t>Pre-conditions:</a:t>
                      </a:r>
                      <a:endParaRPr lang="en-CA" sz="9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gridSpan="4">
                  <a:txBody>
                    <a:bodyPr/>
                    <a:lstStyle/>
                    <a:p>
                      <a:pPr algn="l" fontAlgn="b"/>
                      <a:r>
                        <a:rPr lang="en-CA" sz="900" u="none" strike="noStrike" dirty="0" smtClean="0">
                          <a:effectLst/>
                        </a:rPr>
                        <a:t> The </a:t>
                      </a:r>
                      <a:r>
                        <a:rPr lang="en-CA" sz="900" u="none" strike="noStrike" dirty="0">
                          <a:effectLst/>
                        </a:rPr>
                        <a:t>user (customer) must have already logged on to the web site with an account that has associated credit card, shipping address and billing address </a:t>
                      </a:r>
                      <a:endParaRPr lang="en-CA" sz="900" u="none" strike="noStrike" dirty="0" smtClean="0">
                        <a:effectLst/>
                      </a:endParaRPr>
                    </a:p>
                    <a:p>
                      <a:pPr algn="l" fontAlgn="b"/>
                      <a:r>
                        <a:rPr lang="en-CA" sz="900" u="none" strike="noStrike" baseline="0" dirty="0" smtClean="0">
                          <a:effectLst/>
                        </a:rPr>
                        <a:t> </a:t>
                      </a:r>
                      <a:r>
                        <a:rPr lang="en-CA" sz="900" u="none" strike="noStrike" dirty="0" smtClean="0">
                          <a:effectLst/>
                        </a:rPr>
                        <a:t>information</a:t>
                      </a:r>
                      <a:r>
                        <a:rPr lang="en-CA" sz="900" u="none" strike="noStrike" dirty="0">
                          <a:effectLst/>
                        </a:rPr>
                        <a:t>. The user must have </a:t>
                      </a:r>
                      <a:r>
                        <a:rPr lang="en-CA" sz="900" u="none" strike="noStrike" dirty="0" err="1">
                          <a:effectLst/>
                        </a:rPr>
                        <a:t>atleast</a:t>
                      </a:r>
                      <a:r>
                        <a:rPr lang="en-CA" sz="900" u="none" strike="noStrike" dirty="0">
                          <a:effectLst/>
                        </a:rPr>
                        <a:t> one product added to his cart and is on the shopping cart web page.</a:t>
                      </a:r>
                      <a:endParaRPr lang="en-CA" sz="9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CA"/>
                    </a:p>
                  </a:txBody>
                  <a:tcPr/>
                </a:tc>
                <a:tc hMerge="1">
                  <a:txBody>
                    <a:bodyPr/>
                    <a:lstStyle/>
                    <a:p>
                      <a:endParaRPr lang="en-CA"/>
                    </a:p>
                  </a:txBody>
                  <a:tcPr/>
                </a:tc>
                <a:tc hMerge="1">
                  <a:txBody>
                    <a:bodyPr/>
                    <a:lstStyle/>
                    <a:p>
                      <a:endParaRPr lang="en-CA"/>
                    </a:p>
                  </a:txBody>
                  <a:tcPr/>
                </a:tc>
              </a:tr>
              <a:tr h="156352">
                <a:tc>
                  <a:txBody>
                    <a:bodyPr/>
                    <a:lstStyle/>
                    <a:p>
                      <a:pPr algn="l" fontAlgn="b"/>
                      <a:r>
                        <a:rPr lang="en-CA" sz="900" u="none" strike="noStrike" dirty="0">
                          <a:effectLst/>
                        </a:rPr>
                        <a:t>Inputs:</a:t>
                      </a:r>
                      <a:endParaRPr lang="en-CA" sz="9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gridSpan="4">
                  <a:txBody>
                    <a:bodyPr/>
                    <a:lstStyle/>
                    <a:p>
                      <a:pPr algn="l" fontAlgn="b"/>
                      <a:r>
                        <a:rPr lang="en-CA" sz="900" u="none" strike="noStrike" dirty="0" smtClean="0">
                          <a:effectLst/>
                        </a:rPr>
                        <a:t> None </a:t>
                      </a:r>
                      <a:r>
                        <a:rPr lang="en-CA" sz="900" u="none" strike="noStrike" dirty="0">
                          <a:effectLst/>
                        </a:rPr>
                        <a:t>required</a:t>
                      </a:r>
                      <a:endParaRPr lang="en-CA" sz="9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CA"/>
                    </a:p>
                  </a:txBody>
                  <a:tcPr/>
                </a:tc>
                <a:tc hMerge="1">
                  <a:txBody>
                    <a:bodyPr/>
                    <a:lstStyle/>
                    <a:p>
                      <a:endParaRPr lang="en-CA"/>
                    </a:p>
                  </a:txBody>
                  <a:tcPr/>
                </a:tc>
                <a:tc hMerge="1">
                  <a:txBody>
                    <a:bodyPr/>
                    <a:lstStyle/>
                    <a:p>
                      <a:endParaRPr lang="en-CA"/>
                    </a:p>
                  </a:txBody>
                  <a:tcPr/>
                </a:tc>
              </a:tr>
              <a:tr h="156352">
                <a:tc>
                  <a:txBody>
                    <a:bodyPr/>
                    <a:lstStyle/>
                    <a:p>
                      <a:pPr algn="l" fontAlgn="b"/>
                      <a:r>
                        <a:rPr lang="en-CA" sz="900" u="none" strike="noStrike" dirty="0">
                          <a:effectLst/>
                        </a:rPr>
                        <a:t>Environment:</a:t>
                      </a:r>
                      <a:endParaRPr lang="en-CA" sz="9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gridSpan="4">
                  <a:txBody>
                    <a:bodyPr/>
                    <a:lstStyle/>
                    <a:p>
                      <a:pPr algn="l" fontAlgn="b"/>
                      <a:r>
                        <a:rPr lang="en-CA" sz="900" u="none" strike="noStrike" dirty="0" smtClean="0">
                          <a:effectLst/>
                        </a:rPr>
                        <a:t> Chrome </a:t>
                      </a:r>
                      <a:r>
                        <a:rPr lang="en-CA" sz="900" u="none" strike="noStrike" dirty="0">
                          <a:effectLst/>
                        </a:rPr>
                        <a:t>browser (latest release)</a:t>
                      </a:r>
                      <a:endParaRPr lang="en-CA" sz="9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CA"/>
                    </a:p>
                  </a:txBody>
                  <a:tcPr/>
                </a:tc>
                <a:tc hMerge="1">
                  <a:txBody>
                    <a:bodyPr/>
                    <a:lstStyle/>
                    <a:p>
                      <a:endParaRPr lang="en-CA"/>
                    </a:p>
                  </a:txBody>
                  <a:tcPr/>
                </a:tc>
                <a:tc hMerge="1">
                  <a:txBody>
                    <a:bodyPr/>
                    <a:lstStyle/>
                    <a:p>
                      <a:endParaRPr lang="en-CA"/>
                    </a:p>
                  </a:txBody>
                  <a:tcPr/>
                </a:tc>
              </a:tr>
              <a:tr h="156352">
                <a:tc>
                  <a:txBody>
                    <a:bodyPr/>
                    <a:lstStyle/>
                    <a:p>
                      <a:pPr algn="l" fontAlgn="b"/>
                      <a:r>
                        <a:rPr lang="en-CA" sz="900" u="none" strike="noStrike" dirty="0" smtClean="0">
                          <a:effectLst/>
                        </a:rPr>
                        <a:t>Result:</a:t>
                      </a:r>
                      <a:endParaRPr lang="en-CA" sz="9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gridSpan="4">
                  <a:txBody>
                    <a:bodyPr/>
                    <a:lstStyle/>
                    <a:p>
                      <a:pPr algn="l" fontAlgn="b"/>
                      <a:r>
                        <a:rPr lang="en-CA" sz="900" u="none" strike="noStrike" dirty="0">
                          <a:effectLst/>
                        </a:rPr>
                        <a:t> </a:t>
                      </a:r>
                      <a:endParaRPr lang="en-CA" sz="9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CA"/>
                    </a:p>
                  </a:txBody>
                  <a:tcPr/>
                </a:tc>
                <a:tc hMerge="1">
                  <a:txBody>
                    <a:bodyPr/>
                    <a:lstStyle/>
                    <a:p>
                      <a:endParaRPr lang="en-CA"/>
                    </a:p>
                  </a:txBody>
                  <a:tcPr/>
                </a:tc>
                <a:tc hMerge="1">
                  <a:txBody>
                    <a:bodyPr/>
                    <a:lstStyle/>
                    <a:p>
                      <a:endParaRPr lang="en-CA"/>
                    </a:p>
                  </a:txBody>
                  <a:tcPr/>
                </a:tc>
              </a:tr>
              <a:tr h="156352">
                <a:tc>
                  <a:txBody>
                    <a:bodyPr/>
                    <a:lstStyle/>
                    <a:p>
                      <a:pPr algn="l" fontAlgn="b"/>
                      <a:endParaRPr lang="en-CA" sz="900" b="0" i="0" u="none" strike="noStrike" dirty="0">
                        <a:solidFill>
                          <a:srgbClr val="000000"/>
                        </a:solidFill>
                        <a:effectLst/>
                        <a:latin typeface="Calibri" panose="020F0502020204030204" pitchFamily="34" charset="0"/>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endParaRPr lang="en-CA" sz="900" b="0" i="0" u="none" strike="noStrike" dirty="0">
                        <a:solidFill>
                          <a:srgbClr val="000000"/>
                        </a:solidFill>
                        <a:effectLst/>
                        <a:latin typeface="Calibri" panose="020F0502020204030204" pitchFamily="34" charset="0"/>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endParaRPr lang="en-CA" sz="900" b="0" i="0" u="none" strike="noStrike" dirty="0">
                        <a:solidFill>
                          <a:srgbClr val="000000"/>
                        </a:solidFill>
                        <a:effectLst/>
                        <a:latin typeface="Calibri" panose="020F0502020204030204" pitchFamily="34" charset="0"/>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endParaRPr lang="en-CA" sz="900" b="0" i="0" u="none" strike="noStrike" dirty="0">
                        <a:solidFill>
                          <a:srgbClr val="000000"/>
                        </a:solidFill>
                        <a:effectLst/>
                        <a:latin typeface="Calibri" panose="020F0502020204030204" pitchFamily="34" charset="0"/>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endParaRPr lang="en-CA" sz="900" b="0" i="0" u="none" strike="noStrike" dirty="0">
                        <a:solidFill>
                          <a:srgbClr val="000000"/>
                        </a:solidFill>
                        <a:effectLst/>
                        <a:latin typeface="Calibri" panose="020F0502020204030204" pitchFamily="34" charset="0"/>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56352">
                <a:tc>
                  <a:txBody>
                    <a:bodyPr/>
                    <a:lstStyle/>
                    <a:p>
                      <a:pPr algn="l" fontAlgn="b"/>
                      <a:r>
                        <a:rPr lang="en-CA" sz="900" u="none" strike="noStrike" dirty="0">
                          <a:effectLst/>
                        </a:rPr>
                        <a:t>Step #</a:t>
                      </a:r>
                      <a:endParaRPr lang="en-CA" sz="9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CA" sz="900" u="none" strike="noStrike" dirty="0">
                          <a:effectLst/>
                        </a:rPr>
                        <a:t>Action</a:t>
                      </a:r>
                      <a:endParaRPr lang="en-CA" sz="9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CA" sz="900" u="none" strike="noStrike" dirty="0">
                          <a:effectLst/>
                        </a:rPr>
                        <a:t>Expected result</a:t>
                      </a:r>
                      <a:endParaRPr lang="en-CA" sz="9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CA" sz="900" u="none" strike="noStrike" dirty="0">
                          <a:effectLst/>
                        </a:rPr>
                        <a:t>Actual result</a:t>
                      </a:r>
                      <a:endParaRPr lang="en-CA" sz="9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CA" sz="900" u="none" strike="noStrike" dirty="0">
                          <a:effectLst/>
                        </a:rPr>
                        <a:t>Comments</a:t>
                      </a:r>
                      <a:endParaRPr lang="en-CA" sz="9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r>
              <a:tr h="297814">
                <a:tc>
                  <a:txBody>
                    <a:bodyPr/>
                    <a:lstStyle/>
                    <a:p>
                      <a:pPr algn="ctr" fontAlgn="ctr"/>
                      <a:r>
                        <a:rPr lang="en-CA" sz="900" u="none" strike="noStrike">
                          <a:effectLst/>
                        </a:rPr>
                        <a:t>1</a:t>
                      </a:r>
                      <a:endParaRPr lang="en-CA" sz="9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CA" sz="900" u="none" strike="noStrike" dirty="0" smtClean="0">
                          <a:effectLst/>
                        </a:rPr>
                        <a:t> Click </a:t>
                      </a:r>
                      <a:r>
                        <a:rPr lang="en-CA" sz="900" u="none" strike="noStrike" dirty="0">
                          <a:effectLst/>
                        </a:rPr>
                        <a:t>the 'Proceed to Checkout' button</a:t>
                      </a:r>
                      <a:endParaRPr lang="en-CA" sz="9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CA" sz="900" u="none" strike="noStrike" dirty="0" smtClean="0">
                          <a:effectLst/>
                        </a:rPr>
                        <a:t> The </a:t>
                      </a:r>
                      <a:r>
                        <a:rPr lang="en-CA" sz="900" u="none" strike="noStrike" dirty="0">
                          <a:effectLst/>
                        </a:rPr>
                        <a:t>user is directed to the 'Select </a:t>
                      </a:r>
                      <a:r>
                        <a:rPr lang="en-CA" sz="900" u="none" strike="noStrike" dirty="0" smtClean="0">
                          <a:effectLst/>
                        </a:rPr>
                        <a:t>a</a:t>
                      </a:r>
                    </a:p>
                    <a:p>
                      <a:pPr algn="l" fontAlgn="t"/>
                      <a:r>
                        <a:rPr lang="en-CA" sz="900" u="none" strike="noStrike" dirty="0" smtClean="0">
                          <a:effectLst/>
                        </a:rPr>
                        <a:t> </a:t>
                      </a:r>
                      <a:r>
                        <a:rPr lang="en-CA" sz="900" u="none" strike="noStrike" dirty="0">
                          <a:effectLst/>
                        </a:rPr>
                        <a:t>shipping address' web page</a:t>
                      </a:r>
                      <a:endParaRPr lang="en-CA" sz="9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CA" sz="900" u="none" strike="noStrike" dirty="0">
                          <a:effectLst/>
                        </a:rPr>
                        <a:t> </a:t>
                      </a:r>
                      <a:endParaRPr lang="en-CA" sz="9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CA" sz="900" u="none" strike="noStrike">
                          <a:effectLst/>
                        </a:rPr>
                        <a:t> </a:t>
                      </a:r>
                      <a:endParaRPr lang="en-CA" sz="900" b="0" i="0" u="none" strike="noStrike">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7814">
                <a:tc>
                  <a:txBody>
                    <a:bodyPr/>
                    <a:lstStyle/>
                    <a:p>
                      <a:pPr algn="ctr" fontAlgn="ctr"/>
                      <a:r>
                        <a:rPr lang="en-CA" sz="900" u="none" strike="noStrike">
                          <a:effectLst/>
                        </a:rPr>
                        <a:t>2</a:t>
                      </a:r>
                      <a:endParaRPr lang="en-CA" sz="9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CA" sz="900" u="none" strike="noStrike" dirty="0" smtClean="0">
                          <a:effectLst/>
                        </a:rPr>
                        <a:t> Click </a:t>
                      </a:r>
                      <a:r>
                        <a:rPr lang="en-CA" sz="900" u="none" strike="noStrike" dirty="0">
                          <a:effectLst/>
                        </a:rPr>
                        <a:t>the 'Ship to this address' button</a:t>
                      </a:r>
                      <a:endParaRPr lang="en-CA" sz="9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CA" sz="900" u="none" strike="noStrike" dirty="0" smtClean="0">
                          <a:effectLst/>
                        </a:rPr>
                        <a:t> The </a:t>
                      </a:r>
                      <a:r>
                        <a:rPr lang="en-CA" sz="900" u="none" strike="noStrike" dirty="0">
                          <a:effectLst/>
                        </a:rPr>
                        <a:t>user is directed to the </a:t>
                      </a:r>
                      <a:r>
                        <a:rPr lang="en-CA" sz="900" u="none" strike="noStrike" dirty="0" smtClean="0">
                          <a:effectLst/>
                        </a:rPr>
                        <a:t>'Choose</a:t>
                      </a:r>
                    </a:p>
                    <a:p>
                      <a:pPr algn="l" fontAlgn="t"/>
                      <a:r>
                        <a:rPr lang="en-CA" sz="900" u="none" strike="noStrike" dirty="0" smtClean="0">
                          <a:effectLst/>
                        </a:rPr>
                        <a:t> </a:t>
                      </a:r>
                      <a:r>
                        <a:rPr lang="en-CA" sz="900" u="none" strike="noStrike" dirty="0">
                          <a:effectLst/>
                        </a:rPr>
                        <a:t>your shipping options' web page</a:t>
                      </a:r>
                      <a:endParaRPr lang="en-CA" sz="9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CA" sz="900" u="none" strike="noStrike" dirty="0">
                          <a:effectLst/>
                        </a:rPr>
                        <a:t> </a:t>
                      </a:r>
                      <a:endParaRPr lang="en-CA" sz="9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CA" sz="900" u="none" strike="noStrike">
                          <a:effectLst/>
                        </a:rPr>
                        <a:t> </a:t>
                      </a:r>
                      <a:endParaRPr lang="en-CA" sz="900" b="0" i="0" u="none" strike="noStrike">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7814">
                <a:tc>
                  <a:txBody>
                    <a:bodyPr/>
                    <a:lstStyle/>
                    <a:p>
                      <a:pPr algn="ctr" fontAlgn="ctr"/>
                      <a:r>
                        <a:rPr lang="en-CA" sz="900" u="none" strike="noStrike">
                          <a:effectLst/>
                        </a:rPr>
                        <a:t>3</a:t>
                      </a:r>
                      <a:endParaRPr lang="en-CA" sz="9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CA" sz="900" u="none" strike="noStrike" dirty="0" smtClean="0">
                          <a:effectLst/>
                        </a:rPr>
                        <a:t> Select </a:t>
                      </a:r>
                      <a:r>
                        <a:rPr lang="en-CA" sz="900" u="none" strike="noStrike" dirty="0">
                          <a:effectLst/>
                        </a:rPr>
                        <a:t>the 'Standard shipping' </a:t>
                      </a:r>
                      <a:r>
                        <a:rPr lang="en-CA" sz="900" u="none" strike="noStrike" dirty="0" smtClean="0">
                          <a:effectLst/>
                        </a:rPr>
                        <a:t>radio</a:t>
                      </a:r>
                    </a:p>
                    <a:p>
                      <a:pPr algn="l" fontAlgn="t"/>
                      <a:r>
                        <a:rPr lang="en-CA" sz="900" u="none" strike="noStrike" dirty="0" smtClean="0">
                          <a:effectLst/>
                        </a:rPr>
                        <a:t> </a:t>
                      </a:r>
                      <a:r>
                        <a:rPr lang="en-CA" sz="900" u="none" strike="noStrike" dirty="0">
                          <a:effectLst/>
                        </a:rPr>
                        <a:t>button. </a:t>
                      </a:r>
                      <a:endParaRPr lang="en-CA" sz="9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CA" sz="900" u="none" strike="noStrike" dirty="0" smtClean="0">
                          <a:effectLst/>
                        </a:rPr>
                        <a:t> The </a:t>
                      </a:r>
                      <a:r>
                        <a:rPr lang="en-CA" sz="900" u="none" strike="noStrike" dirty="0">
                          <a:effectLst/>
                        </a:rPr>
                        <a:t>standard shipping option </a:t>
                      </a:r>
                      <a:r>
                        <a:rPr lang="en-CA" sz="900" u="none" strike="noStrike" dirty="0" smtClean="0">
                          <a:effectLst/>
                        </a:rPr>
                        <a:t>is</a:t>
                      </a:r>
                    </a:p>
                    <a:p>
                      <a:pPr algn="l" fontAlgn="t"/>
                      <a:r>
                        <a:rPr lang="en-CA" sz="900" u="none" strike="noStrike" dirty="0" smtClean="0">
                          <a:effectLst/>
                        </a:rPr>
                        <a:t> </a:t>
                      </a:r>
                      <a:r>
                        <a:rPr lang="en-CA" sz="900" u="none" strike="noStrike" dirty="0">
                          <a:effectLst/>
                        </a:rPr>
                        <a:t>highlighted</a:t>
                      </a:r>
                      <a:endParaRPr lang="en-CA" sz="9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CA" sz="900" u="none" strike="noStrike" dirty="0">
                          <a:effectLst/>
                        </a:rPr>
                        <a:t> </a:t>
                      </a:r>
                      <a:endParaRPr lang="en-CA" sz="9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CA" sz="900" u="none" strike="noStrike" dirty="0">
                          <a:effectLst/>
                        </a:rPr>
                        <a:t> </a:t>
                      </a:r>
                      <a:endParaRPr lang="en-CA" sz="9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44536">
                <a:tc>
                  <a:txBody>
                    <a:bodyPr/>
                    <a:lstStyle/>
                    <a:p>
                      <a:pPr algn="ctr" fontAlgn="ctr"/>
                      <a:r>
                        <a:rPr lang="en-CA" sz="900" u="none" strike="noStrike">
                          <a:effectLst/>
                        </a:rPr>
                        <a:t>4</a:t>
                      </a:r>
                      <a:endParaRPr lang="en-CA" sz="9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CA" sz="900" u="none" strike="noStrike" dirty="0" smtClean="0">
                          <a:effectLst/>
                        </a:rPr>
                        <a:t> Click </a:t>
                      </a:r>
                      <a:r>
                        <a:rPr lang="en-CA" sz="900" u="none" strike="noStrike" dirty="0">
                          <a:effectLst/>
                        </a:rPr>
                        <a:t>the 'Continue' button</a:t>
                      </a:r>
                      <a:endParaRPr lang="en-CA" sz="9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CA" sz="900" u="none" strike="noStrike" dirty="0" smtClean="0">
                          <a:effectLst/>
                        </a:rPr>
                        <a:t> The </a:t>
                      </a:r>
                      <a:r>
                        <a:rPr lang="en-CA" sz="900" u="none" strike="noStrike" dirty="0">
                          <a:effectLst/>
                        </a:rPr>
                        <a:t>'Select a Payment Method' </a:t>
                      </a:r>
                      <a:r>
                        <a:rPr lang="en-CA" sz="900" u="none" strike="noStrike" dirty="0" smtClean="0">
                          <a:effectLst/>
                        </a:rPr>
                        <a:t>web</a:t>
                      </a:r>
                    </a:p>
                    <a:p>
                      <a:pPr algn="l" fontAlgn="t"/>
                      <a:r>
                        <a:rPr lang="en-CA" sz="900" u="none" strike="noStrike" dirty="0" smtClean="0">
                          <a:effectLst/>
                        </a:rPr>
                        <a:t> </a:t>
                      </a:r>
                      <a:r>
                        <a:rPr lang="en-CA" sz="900" u="none" strike="noStrike" dirty="0">
                          <a:effectLst/>
                        </a:rPr>
                        <a:t>page is displayed. The item(s) </a:t>
                      </a:r>
                      <a:r>
                        <a:rPr lang="en-CA" sz="900" u="none" strike="noStrike" dirty="0" smtClean="0">
                          <a:effectLst/>
                        </a:rPr>
                        <a:t>that</a:t>
                      </a:r>
                    </a:p>
                    <a:p>
                      <a:pPr algn="l" fontAlgn="t"/>
                      <a:r>
                        <a:rPr lang="en-CA" sz="900" u="none" strike="noStrike" dirty="0" smtClean="0">
                          <a:effectLst/>
                        </a:rPr>
                        <a:t> </a:t>
                      </a:r>
                      <a:r>
                        <a:rPr lang="en-CA" sz="900" u="none" strike="noStrike" dirty="0">
                          <a:effectLst/>
                        </a:rPr>
                        <a:t>were originally in the cart are shown. </a:t>
                      </a:r>
                      <a:r>
                        <a:rPr lang="en-CA" sz="900" u="none" strike="noStrike" dirty="0" smtClean="0">
                          <a:effectLst/>
                        </a:rPr>
                        <a:t>A</a:t>
                      </a:r>
                    </a:p>
                    <a:p>
                      <a:pPr algn="l" fontAlgn="t"/>
                      <a:r>
                        <a:rPr lang="en-CA" sz="900" u="none" strike="noStrike" dirty="0" smtClean="0">
                          <a:effectLst/>
                        </a:rPr>
                        <a:t> </a:t>
                      </a:r>
                      <a:r>
                        <a:rPr lang="en-CA" sz="900" u="none" strike="noStrike" dirty="0">
                          <a:effectLst/>
                        </a:rPr>
                        <a:t>total price including shipping and </a:t>
                      </a:r>
                      <a:r>
                        <a:rPr lang="en-CA" sz="900" u="none" strike="noStrike" dirty="0" smtClean="0">
                          <a:effectLst/>
                        </a:rPr>
                        <a:t>taxes</a:t>
                      </a:r>
                    </a:p>
                    <a:p>
                      <a:pPr algn="l" fontAlgn="t"/>
                      <a:r>
                        <a:rPr lang="en-CA" sz="900" u="none" strike="noStrike" dirty="0" smtClean="0">
                          <a:effectLst/>
                        </a:rPr>
                        <a:t> </a:t>
                      </a:r>
                      <a:r>
                        <a:rPr lang="en-CA" sz="900" u="none" strike="noStrike" dirty="0">
                          <a:effectLst/>
                        </a:rPr>
                        <a:t>is shown.</a:t>
                      </a:r>
                      <a:endParaRPr lang="en-CA" sz="9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CA" sz="900" u="none" strike="noStrike" dirty="0">
                          <a:effectLst/>
                        </a:rPr>
                        <a:t> </a:t>
                      </a:r>
                      <a:endParaRPr lang="en-CA" sz="9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CA" sz="900" u="none" strike="noStrike">
                          <a:effectLst/>
                        </a:rPr>
                        <a:t> </a:t>
                      </a:r>
                      <a:endParaRPr lang="en-CA" sz="900" b="0" i="0" u="none" strike="noStrike">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4167">
                <a:tc>
                  <a:txBody>
                    <a:bodyPr/>
                    <a:lstStyle/>
                    <a:p>
                      <a:pPr algn="ctr" fontAlgn="ctr"/>
                      <a:r>
                        <a:rPr lang="en-CA" sz="900" u="none" strike="noStrike">
                          <a:effectLst/>
                        </a:rPr>
                        <a:t>5</a:t>
                      </a:r>
                      <a:endParaRPr lang="en-CA" sz="9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CA" sz="900" u="none" strike="noStrike" dirty="0" smtClean="0">
                          <a:effectLst/>
                        </a:rPr>
                        <a:t> Click </a:t>
                      </a:r>
                      <a:r>
                        <a:rPr lang="en-CA" sz="900" u="none" strike="noStrike" dirty="0">
                          <a:effectLst/>
                        </a:rPr>
                        <a:t>the 'Place your order' button</a:t>
                      </a:r>
                      <a:endParaRPr lang="en-CA" sz="9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CA" sz="900" u="none" strike="noStrike" dirty="0" smtClean="0">
                          <a:effectLst/>
                        </a:rPr>
                        <a:t> The </a:t>
                      </a:r>
                      <a:r>
                        <a:rPr lang="en-CA" sz="900" u="none" strike="noStrike" dirty="0">
                          <a:effectLst/>
                        </a:rPr>
                        <a:t>'Thank you, your order has </a:t>
                      </a:r>
                      <a:r>
                        <a:rPr lang="en-CA" sz="900" u="none" strike="noStrike" dirty="0" smtClean="0">
                          <a:effectLst/>
                        </a:rPr>
                        <a:t>been</a:t>
                      </a:r>
                    </a:p>
                    <a:p>
                      <a:pPr algn="l" fontAlgn="t"/>
                      <a:r>
                        <a:rPr lang="en-CA" sz="900" u="none" strike="noStrike" dirty="0" smtClean="0">
                          <a:effectLst/>
                        </a:rPr>
                        <a:t> </a:t>
                      </a:r>
                      <a:r>
                        <a:rPr lang="en-CA" sz="900" u="none" strike="noStrike" dirty="0">
                          <a:effectLst/>
                        </a:rPr>
                        <a:t>placed' web page is shown. The </a:t>
                      </a:r>
                      <a:r>
                        <a:rPr lang="en-CA" sz="900" u="none" strike="noStrike" dirty="0" smtClean="0">
                          <a:effectLst/>
                        </a:rPr>
                        <a:t>order</a:t>
                      </a:r>
                    </a:p>
                    <a:p>
                      <a:pPr algn="l" fontAlgn="t"/>
                      <a:r>
                        <a:rPr lang="en-CA" sz="900" u="none" strike="noStrike" dirty="0" smtClean="0">
                          <a:effectLst/>
                        </a:rPr>
                        <a:t> </a:t>
                      </a:r>
                      <a:r>
                        <a:rPr lang="en-CA" sz="900" u="none" strike="noStrike" dirty="0">
                          <a:effectLst/>
                        </a:rPr>
                        <a:t>number is displayed in bold. </a:t>
                      </a:r>
                      <a:endParaRPr lang="en-CA" sz="9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CA" sz="900" u="none" strike="noStrike" dirty="0">
                          <a:effectLst/>
                        </a:rPr>
                        <a:t> </a:t>
                      </a:r>
                      <a:endParaRPr lang="en-CA" sz="9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CA" sz="900" u="none" strike="noStrike" dirty="0">
                          <a:effectLst/>
                        </a:rPr>
                        <a:t> </a:t>
                      </a:r>
                      <a:endParaRPr lang="en-CA" sz="9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85581234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Exercise 8</a:t>
            </a:r>
            <a:endParaRPr lang="en-CA" dirty="0"/>
          </a:p>
        </p:txBody>
      </p:sp>
      <p:sp>
        <p:nvSpPr>
          <p:cNvPr id="3" name="Content Placeholder 2"/>
          <p:cNvSpPr>
            <a:spLocks noGrp="1"/>
          </p:cNvSpPr>
          <p:nvPr>
            <p:ph idx="1"/>
          </p:nvPr>
        </p:nvSpPr>
        <p:spPr/>
        <p:txBody>
          <a:bodyPr>
            <a:normAutofit fontScale="92500" lnSpcReduction="20000"/>
          </a:bodyPr>
          <a:lstStyle/>
          <a:p>
            <a:r>
              <a:rPr lang="en-CA" dirty="0" smtClean="0"/>
              <a:t>Detailed Test Cases</a:t>
            </a:r>
            <a:r>
              <a:rPr lang="en-CA" dirty="0"/>
              <a:t/>
            </a:r>
            <a:br>
              <a:rPr lang="en-CA" dirty="0"/>
            </a:br>
            <a:endParaRPr lang="en-CA" sz="2400" dirty="0"/>
          </a:p>
          <a:p>
            <a:pPr lvl="1"/>
            <a:r>
              <a:rPr lang="en-CA" sz="2400" dirty="0"/>
              <a:t>The client recently deployed its most recent alpha build to the test environment. The </a:t>
            </a:r>
            <a:r>
              <a:rPr lang="en-CA" sz="2400" dirty="0" err="1"/>
              <a:t>Meticulon</a:t>
            </a:r>
            <a:r>
              <a:rPr lang="en-CA" sz="2400" dirty="0"/>
              <a:t> Test Manager has created user ids for the test team on the test environment and will demo how to use it. The test manager would like the team to split up the high level test cases and build detailed test cases. </a:t>
            </a:r>
            <a:r>
              <a:rPr lang="en-CA" sz="2400" dirty="0" smtClean="0"/>
              <a:t/>
            </a:r>
            <a:br>
              <a:rPr lang="en-CA" sz="2400" dirty="0" smtClean="0"/>
            </a:br>
            <a:endParaRPr lang="en-CA" sz="2400" dirty="0" smtClean="0"/>
          </a:p>
          <a:p>
            <a:pPr lvl="1"/>
            <a:r>
              <a:rPr lang="en-CA" sz="2400" dirty="0"/>
              <a:t>Using the provided detailed test case template and the current test basis, including the business requirements document and the newly provisioned test environment, individually create your selected detailed test cases. </a:t>
            </a:r>
            <a:r>
              <a:rPr lang="en-CA" sz="2400" dirty="0" smtClean="0"/>
              <a:t/>
            </a:r>
            <a:br>
              <a:rPr lang="en-CA" sz="2400" dirty="0" smtClean="0"/>
            </a:br>
            <a:endParaRPr lang="en-CA" sz="2400" dirty="0"/>
          </a:p>
          <a:p>
            <a:pPr lvl="1"/>
            <a:r>
              <a:rPr lang="en-CA" sz="2400" dirty="0" smtClean="0"/>
              <a:t>We will take 90 minutes to start building test cases. Afterwards we will review them as a group. </a:t>
            </a:r>
            <a:endParaRPr lang="en-CA" dirty="0" smtClean="0"/>
          </a:p>
          <a:p>
            <a:pPr lvl="1"/>
            <a:endParaRPr lang="en-CA" dirty="0"/>
          </a:p>
        </p:txBody>
      </p:sp>
    </p:spTree>
    <p:extLst>
      <p:ext uri="{BB962C8B-B14F-4D97-AF65-F5344CB8AC3E}">
        <p14:creationId xmlns:p14="http://schemas.microsoft.com/office/powerpoint/2010/main" val="2946737131"/>
      </p:ext>
    </p:extLst>
  </p:cSld>
  <p:clrMapOvr>
    <a:masterClrMapping/>
  </p:clrMapOvr>
  <p:timing>
    <p:tnLst>
      <p:par>
        <p:cTn id="1" dur="indefinite" restart="never" nodeType="tmRoot"/>
      </p:par>
    </p:tnLst>
  </p:timing>
</p:sld>
</file>

<file path=ppt/theme/theme1.xml><?xml version="1.0" encoding="utf-8"?>
<a:theme xmlns:a="http://schemas.openxmlformats.org/drawingml/2006/main" name="Meticul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Meticulon.potx</Template>
  <TotalTime>22280</TotalTime>
  <Words>3301</Words>
  <Application>Microsoft Office PowerPoint</Application>
  <PresentationFormat>On-screen Show (4:3)</PresentationFormat>
  <Paragraphs>743</Paragraphs>
  <Slides>99</Slides>
  <Notes>1</Notes>
  <HiddenSlides>0</HiddenSlides>
  <MMClips>0</MMClips>
  <ScaleCrop>false</ScaleCrop>
  <HeadingPairs>
    <vt:vector size="4" baseType="variant">
      <vt:variant>
        <vt:lpstr>Theme</vt:lpstr>
      </vt:variant>
      <vt:variant>
        <vt:i4>1</vt:i4>
      </vt:variant>
      <vt:variant>
        <vt:lpstr>Slide Titles</vt:lpstr>
      </vt:variant>
      <vt:variant>
        <vt:i4>99</vt:i4>
      </vt:variant>
    </vt:vector>
  </HeadingPairs>
  <TitlesOfParts>
    <vt:vector size="100" baseType="lpstr">
      <vt:lpstr>Meticulon</vt:lpstr>
      <vt:lpstr>Software Test</vt:lpstr>
      <vt:lpstr>Agenda</vt:lpstr>
      <vt:lpstr>Fundamentals of Testing</vt:lpstr>
      <vt:lpstr>Why is Software Testing Necessary?</vt:lpstr>
      <vt:lpstr>What causes software to fail?</vt:lpstr>
      <vt:lpstr>Need for Software Testing</vt:lpstr>
      <vt:lpstr>Seven Testing Principles</vt:lpstr>
      <vt:lpstr>Testing shows presence of defects</vt:lpstr>
      <vt:lpstr>Exhaustive testing is impossible</vt:lpstr>
      <vt:lpstr>Early Testing</vt:lpstr>
      <vt:lpstr>Defect Clustering</vt:lpstr>
      <vt:lpstr>Pesticide Paradox</vt:lpstr>
      <vt:lpstr>Testing is Context Dependent</vt:lpstr>
      <vt:lpstr>Absence of Error’s Fallacy</vt:lpstr>
      <vt:lpstr>Fundamental Test Process</vt:lpstr>
      <vt:lpstr>Fundamental Test Process</vt:lpstr>
      <vt:lpstr>Testing Documentation</vt:lpstr>
      <vt:lpstr>Test Planning and Control</vt:lpstr>
      <vt:lpstr>Test Plans</vt:lpstr>
      <vt:lpstr>Test Analysis and Design</vt:lpstr>
      <vt:lpstr>Test Implementation</vt:lpstr>
      <vt:lpstr>Test Execution</vt:lpstr>
      <vt:lpstr>Test Exit Criteria and Reporting</vt:lpstr>
      <vt:lpstr>Test Closure</vt:lpstr>
      <vt:lpstr>Exercise 1</vt:lpstr>
      <vt:lpstr>Agenda</vt:lpstr>
      <vt:lpstr>Testing Through Software Lifecycle</vt:lpstr>
      <vt:lpstr>Software Development Life Cycle</vt:lpstr>
      <vt:lpstr>Waterfall Model</vt:lpstr>
      <vt:lpstr>V-Model</vt:lpstr>
      <vt:lpstr>Agile Model</vt:lpstr>
      <vt:lpstr>Software Development Team</vt:lpstr>
      <vt:lpstr>Software Development Phases</vt:lpstr>
      <vt:lpstr>Planning</vt:lpstr>
      <vt:lpstr>Requirements</vt:lpstr>
      <vt:lpstr>Requirements</vt:lpstr>
      <vt:lpstr>Requirements Traceability</vt:lpstr>
      <vt:lpstr>Analysis and Design</vt:lpstr>
      <vt:lpstr>Implementation</vt:lpstr>
      <vt:lpstr>Testing</vt:lpstr>
      <vt:lpstr>Evaluation</vt:lpstr>
      <vt:lpstr>Software Testing Methods</vt:lpstr>
      <vt:lpstr>Software Testing Methods (cont.)</vt:lpstr>
      <vt:lpstr>Software Testing Methods (cont.)</vt:lpstr>
      <vt:lpstr>Software Testing Levels</vt:lpstr>
      <vt:lpstr>Software Testing Types</vt:lpstr>
      <vt:lpstr>Exercise 2</vt:lpstr>
      <vt:lpstr>Agenda</vt:lpstr>
      <vt:lpstr>Static Techniques</vt:lpstr>
      <vt:lpstr>Reviews</vt:lpstr>
      <vt:lpstr>Types of Reviews</vt:lpstr>
      <vt:lpstr>Exercise 3</vt:lpstr>
      <vt:lpstr>Agenda</vt:lpstr>
      <vt:lpstr>Test Design Techniques</vt:lpstr>
      <vt:lpstr>PowerPoint Presentation</vt:lpstr>
      <vt:lpstr>Test Design Techniques</vt:lpstr>
      <vt:lpstr>Test Development Process</vt:lpstr>
      <vt:lpstr>Test Development Process</vt:lpstr>
      <vt:lpstr>Categories of Test Design Techniques</vt:lpstr>
      <vt:lpstr>Specification-Based Techniques</vt:lpstr>
      <vt:lpstr>Equivalence Partitioning</vt:lpstr>
      <vt:lpstr>Equivalence Partitioning</vt:lpstr>
      <vt:lpstr>Equivalence Partitioning Examples</vt:lpstr>
      <vt:lpstr>Equivalence Partitioning Examples</vt:lpstr>
      <vt:lpstr>Exercise 4</vt:lpstr>
      <vt:lpstr>Boundary Value Analysis</vt:lpstr>
      <vt:lpstr>Boundary Value Analysis</vt:lpstr>
      <vt:lpstr>Boundary Value Analysis</vt:lpstr>
      <vt:lpstr>Exercise 5</vt:lpstr>
      <vt:lpstr>Decision Table Testing</vt:lpstr>
      <vt:lpstr>Decision Table Testing</vt:lpstr>
      <vt:lpstr>Decision Table Testing</vt:lpstr>
      <vt:lpstr>Exercise 6</vt:lpstr>
      <vt:lpstr>State Transition Testing</vt:lpstr>
      <vt:lpstr>State Transition Testing</vt:lpstr>
      <vt:lpstr>State Transition Testing</vt:lpstr>
      <vt:lpstr>State Transition Testing</vt:lpstr>
      <vt:lpstr>State Transition Testing</vt:lpstr>
      <vt:lpstr>State Transition Testing</vt:lpstr>
      <vt:lpstr>Exercise 7</vt:lpstr>
      <vt:lpstr>Use Case Testing</vt:lpstr>
      <vt:lpstr>Test Design Techniques</vt:lpstr>
      <vt:lpstr>Structured-Based Techniques</vt:lpstr>
      <vt:lpstr>Structured-Based Techniques</vt:lpstr>
      <vt:lpstr>Agenda</vt:lpstr>
      <vt:lpstr>Test Management</vt:lpstr>
      <vt:lpstr>Test Management</vt:lpstr>
      <vt:lpstr>Test Organization</vt:lpstr>
      <vt:lpstr>Test Organization</vt:lpstr>
      <vt:lpstr>Test Organization</vt:lpstr>
      <vt:lpstr>Test Planning and Estimation</vt:lpstr>
      <vt:lpstr>Test Estimation</vt:lpstr>
      <vt:lpstr>Test Estimation</vt:lpstr>
      <vt:lpstr>Test Estimation</vt:lpstr>
      <vt:lpstr>Test Estimation</vt:lpstr>
      <vt:lpstr>Test Strategy, Test Approach</vt:lpstr>
      <vt:lpstr>Test Cases Revisited</vt:lpstr>
      <vt:lpstr>Sample Test Case</vt:lpstr>
      <vt:lpstr>Exercise 8</vt:lpstr>
    </vt:vector>
  </TitlesOfParts>
  <Company>Meticulon - Autism Calgary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mdsouza</dc:creator>
  <cp:lastModifiedBy>Admin</cp:lastModifiedBy>
  <cp:revision>222</cp:revision>
  <dcterms:created xsi:type="dcterms:W3CDTF">2013-07-08T17:46:57Z</dcterms:created>
  <dcterms:modified xsi:type="dcterms:W3CDTF">2014-05-25T02:43:27Z</dcterms:modified>
</cp:coreProperties>
</file>