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7"/>
  </p:notesMasterIdLst>
  <p:sldIdLst>
    <p:sldId id="256" r:id="rId2"/>
    <p:sldId id="258" r:id="rId3"/>
    <p:sldId id="257" r:id="rId4"/>
    <p:sldId id="340" r:id="rId5"/>
    <p:sldId id="339" r:id="rId6"/>
    <p:sldId id="299" r:id="rId7"/>
    <p:sldId id="300" r:id="rId8"/>
    <p:sldId id="341" r:id="rId9"/>
    <p:sldId id="342" r:id="rId10"/>
    <p:sldId id="343" r:id="rId11"/>
    <p:sldId id="344" r:id="rId12"/>
    <p:sldId id="346" r:id="rId13"/>
    <p:sldId id="347" r:id="rId14"/>
    <p:sldId id="348" r:id="rId15"/>
    <p:sldId id="349" r:id="rId16"/>
    <p:sldId id="350" r:id="rId17"/>
    <p:sldId id="351" r:id="rId18"/>
    <p:sldId id="352" r:id="rId19"/>
    <p:sldId id="361" r:id="rId20"/>
    <p:sldId id="353" r:id="rId21"/>
    <p:sldId id="354" r:id="rId22"/>
    <p:sldId id="355" r:id="rId23"/>
    <p:sldId id="356" r:id="rId24"/>
    <p:sldId id="357" r:id="rId25"/>
    <p:sldId id="358" r:id="rId26"/>
    <p:sldId id="359" r:id="rId27"/>
    <p:sldId id="360" r:id="rId28"/>
    <p:sldId id="362" r:id="rId29"/>
    <p:sldId id="363" r:id="rId30"/>
    <p:sldId id="364" r:id="rId31"/>
    <p:sldId id="365" r:id="rId32"/>
    <p:sldId id="366" r:id="rId33"/>
    <p:sldId id="367" r:id="rId34"/>
    <p:sldId id="368" r:id="rId35"/>
    <p:sldId id="369" r:id="rId36"/>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Exo 2" panose="020B060402020202020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Roboto Condensed" panose="02000000000000000000" pitchFamily="2" charset="0"/>
      <p:regular r:id="rId50"/>
      <p:bold r:id="rId51"/>
      <p:italic r:id="rId52"/>
      <p:boldItalic r:id="rId53"/>
    </p:embeddedFont>
    <p:embeddedFont>
      <p:font typeface="Roboto Condensed Light"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6B882-0B8B-4B59-89C2-927C8DFAEBA5}">
  <a:tblStyle styleId="{51F6B882-0B8B-4B59-89C2-927C8DFAEB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109" d="100"/>
          <a:sy n="109"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264536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219C83B2-6320-3397-93F5-BA56DFCDACB5}"/>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4FA3145E-5782-8B34-1263-C3EAF0AA3C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5E4641AB-CA7C-7CB2-8D24-57C8878EA0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78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A1F23D4D-0A62-FBAF-346C-0104B53BDFAF}"/>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793F5E73-70E8-43F6-6458-2B75DE29D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7758D3FA-862E-204C-8E86-114137972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22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10724A50-8BA1-63DE-C483-1E1784A6C344}"/>
            </a:ext>
          </a:extLst>
        </p:cNvPr>
        <p:cNvGrpSpPr/>
        <p:nvPr/>
      </p:nvGrpSpPr>
      <p:grpSpPr>
        <a:xfrm>
          <a:off x="0" y="0"/>
          <a:ext cx="0" cy="0"/>
          <a:chOff x="0" y="0"/>
          <a:chExt cx="0" cy="0"/>
        </a:xfrm>
      </p:grpSpPr>
      <p:sp>
        <p:nvSpPr>
          <p:cNvPr id="147" name="Google Shape;147;g340422e078_0_20:notes">
            <a:extLst>
              <a:ext uri="{FF2B5EF4-FFF2-40B4-BE49-F238E27FC236}">
                <a16:creationId xmlns:a16="http://schemas.microsoft.com/office/drawing/2014/main" id="{A3241028-E8AB-7C89-04DB-0E6112031B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a:extLst>
              <a:ext uri="{FF2B5EF4-FFF2-40B4-BE49-F238E27FC236}">
                <a16:creationId xmlns:a16="http://schemas.microsoft.com/office/drawing/2014/main" id="{4D819395-1100-68A4-56E2-A2C7375738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87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a:extLst>
            <a:ext uri="{FF2B5EF4-FFF2-40B4-BE49-F238E27FC236}">
              <a16:creationId xmlns:a16="http://schemas.microsoft.com/office/drawing/2014/main" id="{D0837E54-5CF0-61B7-CD0E-7A8983ABCA1C}"/>
            </a:ext>
          </a:extLst>
        </p:cNvPr>
        <p:cNvGrpSpPr/>
        <p:nvPr/>
      </p:nvGrpSpPr>
      <p:grpSpPr>
        <a:xfrm>
          <a:off x="0" y="0"/>
          <a:ext cx="0" cy="0"/>
          <a:chOff x="0" y="0"/>
          <a:chExt cx="0" cy="0"/>
        </a:xfrm>
      </p:grpSpPr>
      <p:sp>
        <p:nvSpPr>
          <p:cNvPr id="212" name="Google Shape;212;g58d3b44f08_1_11:notes">
            <a:extLst>
              <a:ext uri="{FF2B5EF4-FFF2-40B4-BE49-F238E27FC236}">
                <a16:creationId xmlns:a16="http://schemas.microsoft.com/office/drawing/2014/main" id="{5B32AA73-0DB7-CBCC-0A0E-B79745F203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a:extLst>
              <a:ext uri="{FF2B5EF4-FFF2-40B4-BE49-F238E27FC236}">
                <a16:creationId xmlns:a16="http://schemas.microsoft.com/office/drawing/2014/main" id="{D08629D3-EE99-15A9-8545-9CCA566752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28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4E2C5711-C710-8120-4482-D29BF05C4094}"/>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4EE60012-CF73-4E0A-A463-08F86CF018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E5773292-19D5-BD57-DD89-67DE01E24C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719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B625CEEC-6902-591A-C119-3A715D110B9E}"/>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20E23EBE-863C-9092-B343-CC23827992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AAA68647-5FD1-2E0E-876A-3D8463E4C8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40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360A22EF-D93D-22CD-8832-948E06ED086C}"/>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02785037-0DAA-7D32-6D54-3E52ED5A4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4B6DB647-DAB7-5AB7-6D91-F3A2E359D7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6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D31C2043-57EA-217D-9AC7-0B53F35FB6CF}"/>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0538E64D-11FD-158E-B32B-D106147EF7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F4B554DC-7840-78C9-D17F-DFA7B472D2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4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120D735B-C7C5-FD30-1B9D-9851A1C92D82}"/>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C6FE20C7-00B8-B070-597E-611EFEE42D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AE98D7DF-A93F-3422-108F-74715D6A0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64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642F1F27-F35F-F95F-2A45-6AEC9180DA64}"/>
            </a:ext>
          </a:extLst>
        </p:cNvPr>
        <p:cNvGrpSpPr/>
        <p:nvPr/>
      </p:nvGrpSpPr>
      <p:grpSpPr>
        <a:xfrm>
          <a:off x="0" y="0"/>
          <a:ext cx="0" cy="0"/>
          <a:chOff x="0" y="0"/>
          <a:chExt cx="0" cy="0"/>
        </a:xfrm>
      </p:grpSpPr>
      <p:sp>
        <p:nvSpPr>
          <p:cNvPr id="140" name="Google Shape;140;g41abfbaf28_3_172:notes">
            <a:extLst>
              <a:ext uri="{FF2B5EF4-FFF2-40B4-BE49-F238E27FC236}">
                <a16:creationId xmlns:a16="http://schemas.microsoft.com/office/drawing/2014/main" id="{6AEB2A29-06CD-9D20-D1B1-7098FCC2E2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a:extLst>
              <a:ext uri="{FF2B5EF4-FFF2-40B4-BE49-F238E27FC236}">
                <a16:creationId xmlns:a16="http://schemas.microsoft.com/office/drawing/2014/main" id="{DB82AE80-E914-9408-0354-C61BFC2BF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80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a:extLst>
            <a:ext uri="{FF2B5EF4-FFF2-40B4-BE49-F238E27FC236}">
              <a16:creationId xmlns:a16="http://schemas.microsoft.com/office/drawing/2014/main" id="{C4C137AD-032F-6B58-5928-D04B35E0DA34}"/>
            </a:ext>
          </a:extLst>
        </p:cNvPr>
        <p:cNvGrpSpPr/>
        <p:nvPr/>
      </p:nvGrpSpPr>
      <p:grpSpPr>
        <a:xfrm>
          <a:off x="0" y="0"/>
          <a:ext cx="0" cy="0"/>
          <a:chOff x="0" y="0"/>
          <a:chExt cx="0" cy="0"/>
        </a:xfrm>
      </p:grpSpPr>
      <p:sp>
        <p:nvSpPr>
          <p:cNvPr id="594" name="Google Shape;594;g5465e7bc0b_1_49:notes">
            <a:extLst>
              <a:ext uri="{FF2B5EF4-FFF2-40B4-BE49-F238E27FC236}">
                <a16:creationId xmlns:a16="http://schemas.microsoft.com/office/drawing/2014/main" id="{64CB5C7D-9AF0-F05C-D506-58A556F2E1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5465e7bc0b_1_49:notes">
            <a:extLst>
              <a:ext uri="{FF2B5EF4-FFF2-40B4-BE49-F238E27FC236}">
                <a16:creationId xmlns:a16="http://schemas.microsoft.com/office/drawing/2014/main" id="{BF203CD2-B16F-BBB4-DBB6-3E09100B30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05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19FA866-7673-39F4-0F7E-E14BDF76F50F}"/>
            </a:ext>
          </a:extLst>
        </p:cNvPr>
        <p:cNvGrpSpPr/>
        <p:nvPr/>
      </p:nvGrpSpPr>
      <p:grpSpPr>
        <a:xfrm>
          <a:off x="0" y="0"/>
          <a:ext cx="0" cy="0"/>
          <a:chOff x="0" y="0"/>
          <a:chExt cx="0" cy="0"/>
        </a:xfrm>
      </p:grpSpPr>
      <p:sp>
        <p:nvSpPr>
          <p:cNvPr id="172" name="Google Shape;172;g58d3b44f08_0_0:notes">
            <a:extLst>
              <a:ext uri="{FF2B5EF4-FFF2-40B4-BE49-F238E27FC236}">
                <a16:creationId xmlns:a16="http://schemas.microsoft.com/office/drawing/2014/main" id="{42DFD2E5-2EEC-EA57-9FC8-3B8920272D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a:extLst>
              <a:ext uri="{FF2B5EF4-FFF2-40B4-BE49-F238E27FC236}">
                <a16:creationId xmlns:a16="http://schemas.microsoft.com/office/drawing/2014/main" id="{9899DDD5-645A-B8B9-78B3-1E4CAF3742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8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D1EED8EB-5E47-813F-B21E-A923948BB6A6}"/>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DBAF8C3D-A5B5-1D29-3CC3-FD625A267A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50A36F32-9B1B-F85C-579A-B6CC06944C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3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28199F25-603C-CCC3-1FBC-3F9BEA75AB84}"/>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9D657D45-667E-072C-C450-7F1A1C6F28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D29BD644-8B74-3268-89B8-C37537219D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647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A4CBC5B6-74CB-8DAC-F36B-5155A51D933C}"/>
            </a:ext>
          </a:extLst>
        </p:cNvPr>
        <p:cNvGrpSpPr/>
        <p:nvPr/>
      </p:nvGrpSpPr>
      <p:grpSpPr>
        <a:xfrm>
          <a:off x="0" y="0"/>
          <a:ext cx="0" cy="0"/>
          <a:chOff x="0" y="0"/>
          <a:chExt cx="0" cy="0"/>
        </a:xfrm>
      </p:grpSpPr>
      <p:sp>
        <p:nvSpPr>
          <p:cNvPr id="220" name="Google Shape;220;g58d3b44f08_1_18:notes">
            <a:extLst>
              <a:ext uri="{FF2B5EF4-FFF2-40B4-BE49-F238E27FC236}">
                <a16:creationId xmlns:a16="http://schemas.microsoft.com/office/drawing/2014/main" id="{92CAE6C3-08D8-EAC6-3C59-9190300C7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a:extLst>
              <a:ext uri="{FF2B5EF4-FFF2-40B4-BE49-F238E27FC236}">
                <a16:creationId xmlns:a16="http://schemas.microsoft.com/office/drawing/2014/main" id="{6FC418D5-438B-0E12-0D93-FD9C5CDED7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535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2">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22" name="Google Shape;122;p23"/>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3"/>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lang="en" sz="1000"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lang="en" sz="1000"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lang="en" sz="1000" b="1">
                <a:solidFill>
                  <a:schemeClr val="dk1"/>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chemeClr val="dk1"/>
                </a:solidFill>
                <a:latin typeface="Roboto Condensed"/>
                <a:ea typeface="Roboto Condensed"/>
                <a:cs typeface="Roboto Condensed"/>
                <a:sym typeface="Roboto Condensed"/>
              </a:rPr>
              <a:t>Please keep this slide for attribution.</a:t>
            </a:r>
            <a:endParaRPr sz="900" b="1">
              <a:solidFill>
                <a:schemeClr val="dk1"/>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6"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warcoder/mango-leaf-disease-datas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Image </a:t>
            </a:r>
            <a:r>
              <a:rPr lang="en-US" dirty="0" err="1"/>
              <a:t>Recognation</a:t>
            </a:r>
            <a:r>
              <a:rPr lang="en-US" dirty="0"/>
              <a:t> with</a:t>
            </a:r>
          </a:p>
          <a:p>
            <a:pPr marL="0" lvl="0" indent="0" algn="r" rtl="0">
              <a:spcBef>
                <a:spcPts val="0"/>
              </a:spcBef>
              <a:spcAft>
                <a:spcPts val="0"/>
              </a:spcAft>
              <a:buNone/>
            </a:pPr>
            <a:r>
              <a:rPr lang="en-US" dirty="0"/>
              <a:t>Neural Network</a:t>
            </a:r>
            <a:endParaRPr dirty="0"/>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434343"/>
                </a:solidFill>
              </a:rPr>
              <a:t>MANGO LEAF</a:t>
            </a:r>
            <a:br>
              <a:rPr lang="en-US" dirty="0">
                <a:solidFill>
                  <a:srgbClr val="434343"/>
                </a:solidFill>
              </a:rPr>
            </a:br>
            <a:r>
              <a:rPr lang="en-US" dirty="0">
                <a:solidFill>
                  <a:srgbClr val="434343"/>
                </a:solidFill>
              </a:rPr>
              <a:t>CLASSIFIER</a:t>
            </a:r>
            <a:endParaRPr dirty="0">
              <a:solidFill>
                <a:srgbClr val="434343"/>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B7C082D1-944E-8CF3-5CAB-EB20FA091FD4}"/>
            </a:ext>
          </a:extLst>
        </p:cNvPr>
        <p:cNvGrpSpPr/>
        <p:nvPr/>
      </p:nvGrpSpPr>
      <p:grpSpPr>
        <a:xfrm>
          <a:off x="0" y="0"/>
          <a:ext cx="0" cy="0"/>
          <a:chOff x="0" y="0"/>
          <a:chExt cx="0" cy="0"/>
        </a:xfrm>
      </p:grpSpPr>
      <p:sp>
        <p:nvSpPr>
          <p:cNvPr id="175" name="Google Shape;175;p31">
            <a:extLst>
              <a:ext uri="{FF2B5EF4-FFF2-40B4-BE49-F238E27FC236}">
                <a16:creationId xmlns:a16="http://schemas.microsoft.com/office/drawing/2014/main" id="{EC730BFC-D8C4-02E8-0376-152DECD76334}"/>
              </a:ext>
            </a:extLst>
          </p:cNvPr>
          <p:cNvSpPr txBox="1">
            <a:spLocks noGrp="1"/>
          </p:cNvSpPr>
          <p:nvPr>
            <p:ph type="ctrTitle"/>
          </p:nvPr>
        </p:nvSpPr>
        <p:spPr>
          <a:xfrm flipH="1">
            <a:off x="179512" y="771550"/>
            <a:ext cx="5152542"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The Result</a:t>
            </a:r>
            <a:endParaRPr sz="3200" dirty="0"/>
          </a:p>
        </p:txBody>
      </p:sp>
      <p:cxnSp>
        <p:nvCxnSpPr>
          <p:cNvPr id="177" name="Google Shape;177;p31">
            <a:extLst>
              <a:ext uri="{FF2B5EF4-FFF2-40B4-BE49-F238E27FC236}">
                <a16:creationId xmlns:a16="http://schemas.microsoft.com/office/drawing/2014/main" id="{9AA1A2E1-40DA-5873-32DD-E91F1C97C8DB}"/>
              </a:ext>
            </a:extLst>
          </p:cNvPr>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31">
            <a:extLst>
              <a:ext uri="{FF2B5EF4-FFF2-40B4-BE49-F238E27FC236}">
                <a16:creationId xmlns:a16="http://schemas.microsoft.com/office/drawing/2014/main" id="{B3F8659A-5C42-3697-2A34-68498E420A83}"/>
              </a:ext>
            </a:extLst>
          </p:cNvPr>
          <p:cNvSpPr txBox="1">
            <a:spLocks noGrp="1"/>
          </p:cNvSpPr>
          <p:nvPr>
            <p:ph type="subTitle" idx="1"/>
          </p:nvPr>
        </p:nvSpPr>
        <p:spPr>
          <a:xfrm>
            <a:off x="107504" y="2355726"/>
            <a:ext cx="5904656" cy="1224136"/>
          </a:xfrm>
          <a:prstGeom prst="rect">
            <a:avLst/>
          </a:prstGeom>
        </p:spPr>
        <p:txBody>
          <a:bodyPr spcFirstLastPara="1" wrap="square" lIns="91425" tIns="91425" rIns="91425" bIns="91425" anchor="t" anchorCtr="0">
            <a:noAutofit/>
          </a:bodyPr>
          <a:lstStyle/>
          <a:p>
            <a:pPr marL="0" lvl="0" indent="0"/>
            <a:r>
              <a:rPr lang="en-US" sz="1800" b="0" i="0" dirty="0">
                <a:solidFill>
                  <a:schemeClr val="bg2"/>
                </a:solidFill>
                <a:effectLst/>
                <a:latin typeface="Consolas" panose="020B0609020204030204" pitchFamily="49" charset="0"/>
              </a:rPr>
              <a:t>Train Accuracy		: </a:t>
            </a:r>
            <a:r>
              <a:rPr lang="en-US" sz="2800" b="0" i="0" dirty="0">
                <a:solidFill>
                  <a:srgbClr val="0070C0"/>
                </a:solidFill>
                <a:effectLst/>
                <a:latin typeface="Consolas" panose="020B0609020204030204" pitchFamily="49" charset="0"/>
              </a:rPr>
              <a:t>0.9932</a:t>
            </a:r>
            <a:endParaRPr lang="en-US" sz="2400" b="0" i="0" dirty="0">
              <a:solidFill>
                <a:srgbClr val="0070C0"/>
              </a:solidFill>
              <a:effectLst/>
              <a:latin typeface="Consolas" panose="020B0609020204030204" pitchFamily="49" charset="0"/>
            </a:endParaRPr>
          </a:p>
          <a:p>
            <a:pPr marL="0" lvl="0" indent="0"/>
            <a:r>
              <a:rPr lang="en-US" sz="1800" dirty="0">
                <a:solidFill>
                  <a:schemeClr val="bg2"/>
                </a:solidFill>
                <a:latin typeface="Consolas" panose="020B0609020204030204" pitchFamily="49" charset="0"/>
              </a:rPr>
              <a:t>Validation A</a:t>
            </a:r>
            <a:r>
              <a:rPr lang="en-US" sz="1800" b="0" i="0" dirty="0">
                <a:solidFill>
                  <a:schemeClr val="bg2"/>
                </a:solidFill>
                <a:effectLst/>
                <a:latin typeface="Consolas" panose="020B0609020204030204" pitchFamily="49" charset="0"/>
              </a:rPr>
              <a:t>ccuracy	: </a:t>
            </a:r>
            <a:r>
              <a:rPr lang="en-US" sz="2800" dirty="0">
                <a:solidFill>
                  <a:srgbClr val="0070C0"/>
                </a:solidFill>
                <a:latin typeface="Consolas" panose="020B0609020204030204" pitchFamily="49" charset="0"/>
              </a:rPr>
              <a:t>0.9862</a:t>
            </a:r>
          </a:p>
          <a:p>
            <a:pPr marL="0" lvl="0" indent="0"/>
            <a:r>
              <a:rPr lang="en-US" sz="1800" b="0" i="0" dirty="0">
                <a:solidFill>
                  <a:schemeClr val="bg2"/>
                </a:solidFill>
                <a:effectLst/>
                <a:latin typeface="Consolas" panose="020B0609020204030204" pitchFamily="49" charset="0"/>
              </a:rPr>
              <a:t>Test Accuracy		: </a:t>
            </a:r>
            <a:r>
              <a:rPr lang="en-US" sz="2800" dirty="0">
                <a:solidFill>
                  <a:srgbClr val="0070C0"/>
                </a:solidFill>
                <a:latin typeface="Consolas" panose="020B0609020204030204" pitchFamily="49" charset="0"/>
              </a:rPr>
              <a:t>0.9875</a:t>
            </a:r>
            <a:endParaRPr sz="28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51278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F34F6E-BD08-AA20-ED31-3B27B75E013A}"/>
              </a:ext>
            </a:extLst>
          </p:cNvPr>
          <p:cNvPicPr>
            <a:picLocks noChangeAspect="1"/>
          </p:cNvPicPr>
          <p:nvPr/>
        </p:nvPicPr>
        <p:blipFill>
          <a:blip r:embed="rId2"/>
          <a:stretch>
            <a:fillRect/>
          </a:stretch>
        </p:blipFill>
        <p:spPr>
          <a:xfrm>
            <a:off x="2051720" y="483518"/>
            <a:ext cx="6588224" cy="3646313"/>
          </a:xfrm>
          <a:prstGeom prst="rect">
            <a:avLst/>
          </a:prstGeom>
        </p:spPr>
      </p:pic>
      <p:pic>
        <p:nvPicPr>
          <p:cNvPr id="8" name="Picture 7">
            <a:extLst>
              <a:ext uri="{FF2B5EF4-FFF2-40B4-BE49-F238E27FC236}">
                <a16:creationId xmlns:a16="http://schemas.microsoft.com/office/drawing/2014/main" id="{7E0CB024-83A3-EA5A-8E07-816427031843}"/>
              </a:ext>
            </a:extLst>
          </p:cNvPr>
          <p:cNvPicPr>
            <a:picLocks noChangeAspect="1"/>
          </p:cNvPicPr>
          <p:nvPr/>
        </p:nvPicPr>
        <p:blipFill>
          <a:blip r:embed="rId3"/>
          <a:stretch>
            <a:fillRect/>
          </a:stretch>
        </p:blipFill>
        <p:spPr>
          <a:xfrm>
            <a:off x="251520" y="627534"/>
            <a:ext cx="1732120" cy="648072"/>
          </a:xfrm>
          <a:prstGeom prst="rect">
            <a:avLst/>
          </a:prstGeom>
        </p:spPr>
      </p:pic>
      <p:sp>
        <p:nvSpPr>
          <p:cNvPr id="9" name="Google Shape;270;p38">
            <a:extLst>
              <a:ext uri="{FF2B5EF4-FFF2-40B4-BE49-F238E27FC236}">
                <a16:creationId xmlns:a16="http://schemas.microsoft.com/office/drawing/2014/main" id="{40FAFA69-6C34-6DAB-70C6-7EED68FA595E}"/>
              </a:ext>
            </a:extLst>
          </p:cNvPr>
          <p:cNvSpPr txBox="1">
            <a:spLocks/>
          </p:cNvSpPr>
          <p:nvPr/>
        </p:nvSpPr>
        <p:spPr>
          <a:xfrm>
            <a:off x="179512" y="4299942"/>
            <a:ext cx="7632848"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l"/>
            <a:r>
              <a:rPr lang="en-US" dirty="0"/>
              <a:t>The solid lines are smoothed lines, while transparent lines are actual measurement for the given step.</a:t>
            </a:r>
          </a:p>
          <a:p>
            <a:pPr marL="0" indent="0" algn="l"/>
            <a:endParaRPr lang="en-US" dirty="0"/>
          </a:p>
          <a:p>
            <a:pPr marL="0" indent="0" algn="l"/>
            <a:r>
              <a:rPr lang="en-US" dirty="0"/>
              <a:t>Results are taken from </a:t>
            </a:r>
            <a:r>
              <a:rPr lang="en-US" dirty="0" err="1"/>
              <a:t>tensorboard</a:t>
            </a:r>
            <a:r>
              <a:rPr lang="en-US" dirty="0"/>
              <a:t> </a:t>
            </a:r>
            <a:r>
              <a:rPr lang="en-US" dirty="0" err="1"/>
              <a:t>logdir</a:t>
            </a:r>
            <a:endParaRPr lang="en-US" dirty="0"/>
          </a:p>
        </p:txBody>
      </p:sp>
    </p:spTree>
    <p:extLst>
      <p:ext uri="{BB962C8B-B14F-4D97-AF65-F5344CB8AC3E}">
        <p14:creationId xmlns:p14="http://schemas.microsoft.com/office/powerpoint/2010/main" val="165187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96BB6B-001B-02E6-6216-D3C655102E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C13505-DAC0-C5BA-D5CD-3F5E3A7F559F}"/>
              </a:ext>
            </a:extLst>
          </p:cNvPr>
          <p:cNvPicPr>
            <a:picLocks noChangeAspect="1"/>
          </p:cNvPicPr>
          <p:nvPr/>
        </p:nvPicPr>
        <p:blipFill>
          <a:blip r:embed="rId2"/>
          <a:stretch>
            <a:fillRect/>
          </a:stretch>
        </p:blipFill>
        <p:spPr>
          <a:xfrm>
            <a:off x="2015572" y="375506"/>
            <a:ext cx="5112856" cy="4392488"/>
          </a:xfrm>
          <a:prstGeom prst="rect">
            <a:avLst/>
          </a:prstGeom>
        </p:spPr>
      </p:pic>
    </p:spTree>
    <p:extLst>
      <p:ext uri="{BB962C8B-B14F-4D97-AF65-F5344CB8AC3E}">
        <p14:creationId xmlns:p14="http://schemas.microsoft.com/office/powerpoint/2010/main" val="28746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427CC8D-A53C-1181-787F-41CEB0FC9B6A}"/>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12C7EA70-9DF7-1CD9-246E-968F95FF440C}"/>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on Online Images</a:t>
            </a:r>
            <a:endParaRPr dirty="0"/>
          </a:p>
        </p:txBody>
      </p:sp>
      <p:sp>
        <p:nvSpPr>
          <p:cNvPr id="225" name="Google Shape;225;p35">
            <a:extLst>
              <a:ext uri="{FF2B5EF4-FFF2-40B4-BE49-F238E27FC236}">
                <a16:creationId xmlns:a16="http://schemas.microsoft.com/office/drawing/2014/main" id="{965BE62E-8568-1063-AE76-39751FCDF341}"/>
              </a:ext>
            </a:extLst>
          </p:cNvPr>
          <p:cNvSpPr txBox="1">
            <a:spLocks noGrp="1"/>
          </p:cNvSpPr>
          <p:nvPr>
            <p:ph type="ctrTitle"/>
          </p:nvPr>
        </p:nvSpPr>
        <p:spPr>
          <a:xfrm>
            <a:off x="662050" y="2237168"/>
            <a:ext cx="3909950" cy="1230857"/>
          </a:xfrm>
          <a:prstGeom prst="rect">
            <a:avLst/>
          </a:prstGeom>
        </p:spPr>
        <p:txBody>
          <a:bodyPr spcFirstLastPara="1" wrap="square" lIns="91425" tIns="91425" rIns="91425" bIns="91425" anchor="b" anchorCtr="0">
            <a:noAutofit/>
          </a:bodyPr>
          <a:lstStyle/>
          <a:p>
            <a:pPr algn="l"/>
            <a:r>
              <a:rPr lang="en-US" dirty="0"/>
              <a:t>True Class	: Healthy</a:t>
            </a:r>
            <a:br>
              <a:rPr lang="en-US" dirty="0"/>
            </a:br>
            <a:br>
              <a:rPr lang="en-US" dirty="0"/>
            </a:br>
            <a:r>
              <a:rPr lang="en-US" dirty="0"/>
              <a:t>Prediction	: </a:t>
            </a:r>
            <a:r>
              <a:rPr lang="en-US" dirty="0">
                <a:solidFill>
                  <a:srgbClr val="00B050"/>
                </a:solidFill>
              </a:rPr>
              <a:t>Healthy</a:t>
            </a:r>
            <a:endParaRPr dirty="0">
              <a:solidFill>
                <a:srgbClr val="00B050"/>
              </a:solidFill>
            </a:endParaRPr>
          </a:p>
        </p:txBody>
      </p:sp>
      <p:sp>
        <p:nvSpPr>
          <p:cNvPr id="226" name="Google Shape;226;p35">
            <a:extLst>
              <a:ext uri="{FF2B5EF4-FFF2-40B4-BE49-F238E27FC236}">
                <a16:creationId xmlns:a16="http://schemas.microsoft.com/office/drawing/2014/main" id="{D4B8CCBB-805A-D46E-67A3-9612D7A5BE23}"/>
              </a:ext>
            </a:extLst>
          </p:cNvPr>
          <p:cNvSpPr txBox="1">
            <a:spLocks noGrp="1"/>
          </p:cNvSpPr>
          <p:nvPr>
            <p:ph type="subTitle" idx="1"/>
          </p:nvPr>
        </p:nvSpPr>
        <p:spPr>
          <a:xfrm>
            <a:off x="2771800" y="857543"/>
            <a:ext cx="5214300" cy="817932"/>
          </a:xfrm>
          <a:prstGeom prst="rect">
            <a:avLst/>
          </a:prstGeom>
        </p:spPr>
        <p:txBody>
          <a:bodyPr spcFirstLastPara="1" wrap="square" lIns="91425" tIns="91425" rIns="91425" bIns="91425" anchor="t" anchorCtr="0">
            <a:noAutofit/>
          </a:bodyPr>
          <a:lstStyle/>
          <a:p>
            <a:pPr algn="l"/>
            <a:r>
              <a:rPr lang="en-US" dirty="0"/>
              <a:t>To test the model in completely new data, new images found and tested</a:t>
            </a:r>
          </a:p>
        </p:txBody>
      </p:sp>
      <p:pic>
        <p:nvPicPr>
          <p:cNvPr id="4" name="Picture 3" descr="A close up of leaves">
            <a:extLst>
              <a:ext uri="{FF2B5EF4-FFF2-40B4-BE49-F238E27FC236}">
                <a16:creationId xmlns:a16="http://schemas.microsoft.com/office/drawing/2014/main" id="{55BB710B-2066-15E1-B83D-DC21F6F05BAE}"/>
              </a:ext>
            </a:extLst>
          </p:cNvPr>
          <p:cNvPicPr>
            <a:picLocks noChangeAspect="1"/>
          </p:cNvPicPr>
          <p:nvPr/>
        </p:nvPicPr>
        <p:blipFill>
          <a:blip r:embed="rId3"/>
          <a:stretch>
            <a:fillRect/>
          </a:stretch>
        </p:blipFill>
        <p:spPr>
          <a:xfrm>
            <a:off x="5088000" y="1713000"/>
            <a:ext cx="3426960" cy="2572957"/>
          </a:xfrm>
          <a:prstGeom prst="rect">
            <a:avLst/>
          </a:prstGeom>
        </p:spPr>
      </p:pic>
    </p:spTree>
    <p:extLst>
      <p:ext uri="{BB962C8B-B14F-4D97-AF65-F5344CB8AC3E}">
        <p14:creationId xmlns:p14="http://schemas.microsoft.com/office/powerpoint/2010/main" val="149189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7186DAE-B4E7-B2C9-5FCB-1D4140264B15}"/>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F950E056-5DAF-BB6C-0A16-F5DFE9D715D2}"/>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on Online Images</a:t>
            </a:r>
            <a:endParaRPr dirty="0"/>
          </a:p>
        </p:txBody>
      </p:sp>
      <p:sp>
        <p:nvSpPr>
          <p:cNvPr id="225" name="Google Shape;225;p35">
            <a:extLst>
              <a:ext uri="{FF2B5EF4-FFF2-40B4-BE49-F238E27FC236}">
                <a16:creationId xmlns:a16="http://schemas.microsoft.com/office/drawing/2014/main" id="{33BF5277-1661-4BA9-A9AE-CA4D7B0048C2}"/>
              </a:ext>
            </a:extLst>
          </p:cNvPr>
          <p:cNvSpPr txBox="1">
            <a:spLocks noGrp="1"/>
          </p:cNvSpPr>
          <p:nvPr>
            <p:ph type="ctrTitle"/>
          </p:nvPr>
        </p:nvSpPr>
        <p:spPr>
          <a:xfrm>
            <a:off x="662050" y="2237168"/>
            <a:ext cx="3909950" cy="1230857"/>
          </a:xfrm>
          <a:prstGeom prst="rect">
            <a:avLst/>
          </a:prstGeom>
        </p:spPr>
        <p:txBody>
          <a:bodyPr spcFirstLastPara="1" wrap="square" lIns="91425" tIns="91425" rIns="91425" bIns="91425" anchor="b" anchorCtr="0">
            <a:noAutofit/>
          </a:bodyPr>
          <a:lstStyle/>
          <a:p>
            <a:pPr algn="l"/>
            <a:r>
              <a:rPr lang="en-US" dirty="0"/>
              <a:t>True Class	: Healthy</a:t>
            </a:r>
            <a:br>
              <a:rPr lang="en-US" dirty="0"/>
            </a:br>
            <a:br>
              <a:rPr lang="en-US" dirty="0"/>
            </a:br>
            <a:r>
              <a:rPr lang="en-US" dirty="0"/>
              <a:t>Prediction	: </a:t>
            </a:r>
            <a:r>
              <a:rPr lang="en-US" dirty="0">
                <a:solidFill>
                  <a:srgbClr val="00B050"/>
                </a:solidFill>
              </a:rPr>
              <a:t>Healthy</a:t>
            </a:r>
            <a:endParaRPr dirty="0">
              <a:solidFill>
                <a:srgbClr val="00B050"/>
              </a:solidFill>
            </a:endParaRPr>
          </a:p>
        </p:txBody>
      </p:sp>
      <p:sp>
        <p:nvSpPr>
          <p:cNvPr id="226" name="Google Shape;226;p35">
            <a:extLst>
              <a:ext uri="{FF2B5EF4-FFF2-40B4-BE49-F238E27FC236}">
                <a16:creationId xmlns:a16="http://schemas.microsoft.com/office/drawing/2014/main" id="{D9D3C95B-62FD-B776-49E3-6304DDF0C4D6}"/>
              </a:ext>
            </a:extLst>
          </p:cNvPr>
          <p:cNvSpPr txBox="1">
            <a:spLocks noGrp="1"/>
          </p:cNvSpPr>
          <p:nvPr>
            <p:ph type="subTitle" idx="1"/>
          </p:nvPr>
        </p:nvSpPr>
        <p:spPr>
          <a:xfrm>
            <a:off x="2771800" y="857543"/>
            <a:ext cx="5214300" cy="817932"/>
          </a:xfrm>
          <a:prstGeom prst="rect">
            <a:avLst/>
          </a:prstGeom>
        </p:spPr>
        <p:txBody>
          <a:bodyPr spcFirstLastPara="1" wrap="square" lIns="91425" tIns="91425" rIns="91425" bIns="91425" anchor="t" anchorCtr="0">
            <a:noAutofit/>
          </a:bodyPr>
          <a:lstStyle/>
          <a:p>
            <a:pPr algn="l"/>
            <a:r>
              <a:rPr lang="en-US" dirty="0"/>
              <a:t>To test the model in completely new data, new images found and tested</a:t>
            </a:r>
          </a:p>
        </p:txBody>
      </p:sp>
      <p:pic>
        <p:nvPicPr>
          <p:cNvPr id="3" name="Picture 2" descr="A close-up of a leaf&#10;&#10;Description automatically generated">
            <a:extLst>
              <a:ext uri="{FF2B5EF4-FFF2-40B4-BE49-F238E27FC236}">
                <a16:creationId xmlns:a16="http://schemas.microsoft.com/office/drawing/2014/main" id="{63F1EB70-4AC6-C7D7-5629-1D0710D4479D}"/>
              </a:ext>
            </a:extLst>
          </p:cNvPr>
          <p:cNvPicPr>
            <a:picLocks noChangeAspect="1"/>
          </p:cNvPicPr>
          <p:nvPr/>
        </p:nvPicPr>
        <p:blipFill>
          <a:blip r:embed="rId3"/>
          <a:stretch>
            <a:fillRect/>
          </a:stretch>
        </p:blipFill>
        <p:spPr>
          <a:xfrm>
            <a:off x="5148064" y="1803743"/>
            <a:ext cx="3528392" cy="2292818"/>
          </a:xfrm>
          <a:prstGeom prst="rect">
            <a:avLst/>
          </a:prstGeom>
        </p:spPr>
      </p:pic>
    </p:spTree>
    <p:extLst>
      <p:ext uri="{BB962C8B-B14F-4D97-AF65-F5344CB8AC3E}">
        <p14:creationId xmlns:p14="http://schemas.microsoft.com/office/powerpoint/2010/main" val="238516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40D0688C-ED06-23D0-30B1-E71D0485CC84}"/>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FA7540E1-0DAD-7C35-CE80-C28B403D5697}"/>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on Online Images</a:t>
            </a:r>
            <a:endParaRPr dirty="0"/>
          </a:p>
        </p:txBody>
      </p:sp>
      <p:sp>
        <p:nvSpPr>
          <p:cNvPr id="225" name="Google Shape;225;p35">
            <a:extLst>
              <a:ext uri="{FF2B5EF4-FFF2-40B4-BE49-F238E27FC236}">
                <a16:creationId xmlns:a16="http://schemas.microsoft.com/office/drawing/2014/main" id="{471EF90C-8364-8337-3213-E06A3993603C}"/>
              </a:ext>
            </a:extLst>
          </p:cNvPr>
          <p:cNvSpPr txBox="1">
            <a:spLocks noGrp="1"/>
          </p:cNvSpPr>
          <p:nvPr>
            <p:ph type="ctrTitle"/>
          </p:nvPr>
        </p:nvSpPr>
        <p:spPr>
          <a:xfrm>
            <a:off x="662050" y="2237168"/>
            <a:ext cx="4414006" cy="1230857"/>
          </a:xfrm>
          <a:prstGeom prst="rect">
            <a:avLst/>
          </a:prstGeom>
        </p:spPr>
        <p:txBody>
          <a:bodyPr spcFirstLastPara="1" wrap="square" lIns="91425" tIns="91425" rIns="91425" bIns="91425" anchor="b" anchorCtr="0">
            <a:noAutofit/>
          </a:bodyPr>
          <a:lstStyle/>
          <a:p>
            <a:pPr algn="l"/>
            <a:r>
              <a:rPr lang="en-US" dirty="0"/>
              <a:t>True Class	: Anthracnose</a:t>
            </a:r>
            <a:br>
              <a:rPr lang="en-US" dirty="0"/>
            </a:br>
            <a:br>
              <a:rPr lang="en-US" dirty="0"/>
            </a:br>
            <a:r>
              <a:rPr lang="en-US" dirty="0"/>
              <a:t>Prediction	: </a:t>
            </a:r>
            <a:r>
              <a:rPr lang="en-US" dirty="0">
                <a:solidFill>
                  <a:srgbClr val="C00000"/>
                </a:solidFill>
              </a:rPr>
              <a:t>Bacterial Canker</a:t>
            </a:r>
          </a:p>
        </p:txBody>
      </p:sp>
      <p:sp>
        <p:nvSpPr>
          <p:cNvPr id="226" name="Google Shape;226;p35">
            <a:extLst>
              <a:ext uri="{FF2B5EF4-FFF2-40B4-BE49-F238E27FC236}">
                <a16:creationId xmlns:a16="http://schemas.microsoft.com/office/drawing/2014/main" id="{D64A206D-C96D-86C1-C210-8461B3E5F39E}"/>
              </a:ext>
            </a:extLst>
          </p:cNvPr>
          <p:cNvSpPr txBox="1">
            <a:spLocks noGrp="1"/>
          </p:cNvSpPr>
          <p:nvPr>
            <p:ph type="subTitle" idx="1"/>
          </p:nvPr>
        </p:nvSpPr>
        <p:spPr>
          <a:xfrm>
            <a:off x="2771800" y="857543"/>
            <a:ext cx="5214300" cy="817932"/>
          </a:xfrm>
          <a:prstGeom prst="rect">
            <a:avLst/>
          </a:prstGeom>
        </p:spPr>
        <p:txBody>
          <a:bodyPr spcFirstLastPara="1" wrap="square" lIns="91425" tIns="91425" rIns="91425" bIns="91425" anchor="t" anchorCtr="0">
            <a:noAutofit/>
          </a:bodyPr>
          <a:lstStyle/>
          <a:p>
            <a:pPr algn="l"/>
            <a:r>
              <a:rPr lang="en-US" dirty="0"/>
              <a:t>To test the model in completely new data, new images found and tested</a:t>
            </a:r>
          </a:p>
        </p:txBody>
      </p:sp>
      <p:pic>
        <p:nvPicPr>
          <p:cNvPr id="3" name="Picture 2">
            <a:extLst>
              <a:ext uri="{FF2B5EF4-FFF2-40B4-BE49-F238E27FC236}">
                <a16:creationId xmlns:a16="http://schemas.microsoft.com/office/drawing/2014/main" id="{4FE0F93A-9352-7B60-8170-425DDB75D316}"/>
              </a:ext>
            </a:extLst>
          </p:cNvPr>
          <p:cNvPicPr>
            <a:picLocks noChangeAspect="1"/>
          </p:cNvPicPr>
          <p:nvPr/>
        </p:nvPicPr>
        <p:blipFill>
          <a:blip r:embed="rId3"/>
          <a:srcRect/>
          <a:stretch/>
        </p:blipFill>
        <p:spPr>
          <a:xfrm>
            <a:off x="5148064" y="1916443"/>
            <a:ext cx="3528392" cy="2067417"/>
          </a:xfrm>
          <a:prstGeom prst="rect">
            <a:avLst/>
          </a:prstGeom>
        </p:spPr>
      </p:pic>
    </p:spTree>
    <p:extLst>
      <p:ext uri="{BB962C8B-B14F-4D97-AF65-F5344CB8AC3E}">
        <p14:creationId xmlns:p14="http://schemas.microsoft.com/office/powerpoint/2010/main" val="384919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6855931E-A046-F9A9-86A6-5F7C24E28DA9}"/>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932C6FFA-91EE-28EF-0364-2BC12E65C6A6}"/>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on Online Images</a:t>
            </a:r>
            <a:endParaRPr dirty="0"/>
          </a:p>
        </p:txBody>
      </p:sp>
      <p:sp>
        <p:nvSpPr>
          <p:cNvPr id="225" name="Google Shape;225;p35">
            <a:extLst>
              <a:ext uri="{FF2B5EF4-FFF2-40B4-BE49-F238E27FC236}">
                <a16:creationId xmlns:a16="http://schemas.microsoft.com/office/drawing/2014/main" id="{99156340-20E1-EB0A-17F3-E01DCFBAD317}"/>
              </a:ext>
            </a:extLst>
          </p:cNvPr>
          <p:cNvSpPr txBox="1">
            <a:spLocks noGrp="1"/>
          </p:cNvSpPr>
          <p:nvPr>
            <p:ph type="ctrTitle"/>
          </p:nvPr>
        </p:nvSpPr>
        <p:spPr>
          <a:xfrm>
            <a:off x="662050" y="2237168"/>
            <a:ext cx="4414006" cy="1230857"/>
          </a:xfrm>
          <a:prstGeom prst="rect">
            <a:avLst/>
          </a:prstGeom>
        </p:spPr>
        <p:txBody>
          <a:bodyPr spcFirstLastPara="1" wrap="square" lIns="91425" tIns="91425" rIns="91425" bIns="91425" anchor="b" anchorCtr="0">
            <a:noAutofit/>
          </a:bodyPr>
          <a:lstStyle/>
          <a:p>
            <a:pPr algn="l"/>
            <a:r>
              <a:rPr lang="en-US" dirty="0"/>
              <a:t>True Class	: Anthracnose</a:t>
            </a:r>
            <a:br>
              <a:rPr lang="en-US" dirty="0"/>
            </a:br>
            <a:br>
              <a:rPr lang="en-US" dirty="0"/>
            </a:br>
            <a:r>
              <a:rPr lang="en-US" dirty="0"/>
              <a:t>Prediction	: </a:t>
            </a:r>
            <a:r>
              <a:rPr lang="en-US" dirty="0">
                <a:solidFill>
                  <a:srgbClr val="C00000"/>
                </a:solidFill>
              </a:rPr>
              <a:t>Gall Midge</a:t>
            </a:r>
          </a:p>
        </p:txBody>
      </p:sp>
      <p:sp>
        <p:nvSpPr>
          <p:cNvPr id="226" name="Google Shape;226;p35">
            <a:extLst>
              <a:ext uri="{FF2B5EF4-FFF2-40B4-BE49-F238E27FC236}">
                <a16:creationId xmlns:a16="http://schemas.microsoft.com/office/drawing/2014/main" id="{1984E17B-D513-C998-7897-16EC0C1992CD}"/>
              </a:ext>
            </a:extLst>
          </p:cNvPr>
          <p:cNvSpPr txBox="1">
            <a:spLocks noGrp="1"/>
          </p:cNvSpPr>
          <p:nvPr>
            <p:ph type="subTitle" idx="1"/>
          </p:nvPr>
        </p:nvSpPr>
        <p:spPr>
          <a:xfrm>
            <a:off x="2771800" y="857543"/>
            <a:ext cx="5214300" cy="817932"/>
          </a:xfrm>
          <a:prstGeom prst="rect">
            <a:avLst/>
          </a:prstGeom>
        </p:spPr>
        <p:txBody>
          <a:bodyPr spcFirstLastPara="1" wrap="square" lIns="91425" tIns="91425" rIns="91425" bIns="91425" anchor="t" anchorCtr="0">
            <a:noAutofit/>
          </a:bodyPr>
          <a:lstStyle/>
          <a:p>
            <a:pPr algn="l"/>
            <a:r>
              <a:rPr lang="en-US" dirty="0"/>
              <a:t>To test the model in completely new data, new images found and tested</a:t>
            </a:r>
          </a:p>
        </p:txBody>
      </p:sp>
      <p:pic>
        <p:nvPicPr>
          <p:cNvPr id="3" name="Picture 2">
            <a:extLst>
              <a:ext uri="{FF2B5EF4-FFF2-40B4-BE49-F238E27FC236}">
                <a16:creationId xmlns:a16="http://schemas.microsoft.com/office/drawing/2014/main" id="{4CFDA133-FBD8-8808-DE47-815E7C2CB6D8}"/>
              </a:ext>
            </a:extLst>
          </p:cNvPr>
          <p:cNvPicPr>
            <a:picLocks noChangeAspect="1"/>
          </p:cNvPicPr>
          <p:nvPr/>
        </p:nvPicPr>
        <p:blipFill>
          <a:blip r:embed="rId3"/>
          <a:srcRect/>
          <a:stretch/>
        </p:blipFill>
        <p:spPr>
          <a:xfrm>
            <a:off x="5377159" y="1916443"/>
            <a:ext cx="3070202" cy="2067417"/>
          </a:xfrm>
          <a:prstGeom prst="rect">
            <a:avLst/>
          </a:prstGeom>
        </p:spPr>
      </p:pic>
    </p:spTree>
    <p:extLst>
      <p:ext uri="{BB962C8B-B14F-4D97-AF65-F5344CB8AC3E}">
        <p14:creationId xmlns:p14="http://schemas.microsoft.com/office/powerpoint/2010/main" val="169458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BFF8CCD1-011C-0F19-4951-FABFFA5936A6}"/>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8DFAAF98-40F7-AB29-A2FE-8C95A0D4F3FF}"/>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on Online Images</a:t>
            </a:r>
            <a:endParaRPr dirty="0"/>
          </a:p>
        </p:txBody>
      </p:sp>
      <p:sp>
        <p:nvSpPr>
          <p:cNvPr id="225" name="Google Shape;225;p35">
            <a:extLst>
              <a:ext uri="{FF2B5EF4-FFF2-40B4-BE49-F238E27FC236}">
                <a16:creationId xmlns:a16="http://schemas.microsoft.com/office/drawing/2014/main" id="{35B587C7-B1EB-F4CC-879F-F36D94E075AE}"/>
              </a:ext>
            </a:extLst>
          </p:cNvPr>
          <p:cNvSpPr txBox="1">
            <a:spLocks noGrp="1"/>
          </p:cNvSpPr>
          <p:nvPr>
            <p:ph type="ctrTitle"/>
          </p:nvPr>
        </p:nvSpPr>
        <p:spPr>
          <a:xfrm>
            <a:off x="662050" y="2237168"/>
            <a:ext cx="4414006" cy="1230857"/>
          </a:xfrm>
          <a:prstGeom prst="rect">
            <a:avLst/>
          </a:prstGeom>
        </p:spPr>
        <p:txBody>
          <a:bodyPr spcFirstLastPara="1" wrap="square" lIns="91425" tIns="91425" rIns="91425" bIns="91425" anchor="b" anchorCtr="0">
            <a:noAutofit/>
          </a:bodyPr>
          <a:lstStyle/>
          <a:p>
            <a:pPr algn="l"/>
            <a:r>
              <a:rPr lang="en-US" dirty="0"/>
              <a:t>True Class	: Bacterial Canker</a:t>
            </a:r>
            <a:br>
              <a:rPr lang="en-US" dirty="0"/>
            </a:br>
            <a:br>
              <a:rPr lang="en-US" dirty="0"/>
            </a:br>
            <a:r>
              <a:rPr lang="en-US" dirty="0"/>
              <a:t>Prediction	: </a:t>
            </a:r>
            <a:r>
              <a:rPr lang="en-US" dirty="0">
                <a:solidFill>
                  <a:srgbClr val="C00000"/>
                </a:solidFill>
              </a:rPr>
              <a:t>Gall Midge</a:t>
            </a:r>
          </a:p>
        </p:txBody>
      </p:sp>
      <p:sp>
        <p:nvSpPr>
          <p:cNvPr id="226" name="Google Shape;226;p35">
            <a:extLst>
              <a:ext uri="{FF2B5EF4-FFF2-40B4-BE49-F238E27FC236}">
                <a16:creationId xmlns:a16="http://schemas.microsoft.com/office/drawing/2014/main" id="{1C5982C1-7442-8CA7-54A2-58E05335E09B}"/>
              </a:ext>
            </a:extLst>
          </p:cNvPr>
          <p:cNvSpPr txBox="1">
            <a:spLocks noGrp="1"/>
          </p:cNvSpPr>
          <p:nvPr>
            <p:ph type="subTitle" idx="1"/>
          </p:nvPr>
        </p:nvSpPr>
        <p:spPr>
          <a:xfrm>
            <a:off x="2771800" y="857543"/>
            <a:ext cx="5214300" cy="817932"/>
          </a:xfrm>
          <a:prstGeom prst="rect">
            <a:avLst/>
          </a:prstGeom>
        </p:spPr>
        <p:txBody>
          <a:bodyPr spcFirstLastPara="1" wrap="square" lIns="91425" tIns="91425" rIns="91425" bIns="91425" anchor="t" anchorCtr="0">
            <a:noAutofit/>
          </a:bodyPr>
          <a:lstStyle/>
          <a:p>
            <a:pPr algn="l"/>
            <a:r>
              <a:rPr lang="en-US" dirty="0"/>
              <a:t>To test the model in completely new data, new images found and tested</a:t>
            </a:r>
          </a:p>
        </p:txBody>
      </p:sp>
      <p:pic>
        <p:nvPicPr>
          <p:cNvPr id="3" name="Picture 2">
            <a:extLst>
              <a:ext uri="{FF2B5EF4-FFF2-40B4-BE49-F238E27FC236}">
                <a16:creationId xmlns:a16="http://schemas.microsoft.com/office/drawing/2014/main" id="{A84B3956-FFE1-A5E7-240E-15886C8EE22F}"/>
              </a:ext>
            </a:extLst>
          </p:cNvPr>
          <p:cNvPicPr>
            <a:picLocks noChangeAspect="1"/>
          </p:cNvPicPr>
          <p:nvPr/>
        </p:nvPicPr>
        <p:blipFill>
          <a:blip r:embed="rId3"/>
          <a:srcRect/>
          <a:stretch/>
        </p:blipFill>
        <p:spPr>
          <a:xfrm>
            <a:off x="5878551" y="1916443"/>
            <a:ext cx="2067417" cy="2067417"/>
          </a:xfrm>
          <a:prstGeom prst="rect">
            <a:avLst/>
          </a:prstGeom>
        </p:spPr>
      </p:pic>
    </p:spTree>
    <p:extLst>
      <p:ext uri="{BB962C8B-B14F-4D97-AF65-F5344CB8AC3E}">
        <p14:creationId xmlns:p14="http://schemas.microsoft.com/office/powerpoint/2010/main" val="327943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C69E5C2E-85A6-647C-E86D-3596AF0F4A2F}"/>
            </a:ext>
          </a:extLst>
        </p:cNvPr>
        <p:cNvGrpSpPr/>
        <p:nvPr/>
      </p:nvGrpSpPr>
      <p:grpSpPr>
        <a:xfrm>
          <a:off x="0" y="0"/>
          <a:ext cx="0" cy="0"/>
          <a:chOff x="0" y="0"/>
          <a:chExt cx="0" cy="0"/>
        </a:xfrm>
      </p:grpSpPr>
      <p:sp>
        <p:nvSpPr>
          <p:cNvPr id="150" name="Google Shape;150;p30">
            <a:extLst>
              <a:ext uri="{FF2B5EF4-FFF2-40B4-BE49-F238E27FC236}">
                <a16:creationId xmlns:a16="http://schemas.microsoft.com/office/drawing/2014/main" id="{7B27D09A-013B-CC82-B7AD-A706073A9208}"/>
              </a:ext>
            </a:extLst>
          </p:cNvPr>
          <p:cNvSpPr txBox="1">
            <a:spLocks noGrp="1"/>
          </p:cNvSpPr>
          <p:nvPr>
            <p:ph type="ctrTitle"/>
          </p:nvPr>
        </p:nvSpPr>
        <p:spPr>
          <a:xfrm>
            <a:off x="2838522" y="274566"/>
            <a:ext cx="3245643" cy="94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Steps Taken to Reach the Final</a:t>
            </a:r>
          </a:p>
        </p:txBody>
      </p:sp>
      <p:sp>
        <p:nvSpPr>
          <p:cNvPr id="151" name="Google Shape;151;p30">
            <a:extLst>
              <a:ext uri="{FF2B5EF4-FFF2-40B4-BE49-F238E27FC236}">
                <a16:creationId xmlns:a16="http://schemas.microsoft.com/office/drawing/2014/main" id="{80A49257-113F-6241-9E70-2C9315540683}"/>
              </a:ext>
            </a:extLst>
          </p:cNvPr>
          <p:cNvSpPr txBox="1">
            <a:spLocks noGrp="1"/>
          </p:cNvSpPr>
          <p:nvPr>
            <p:ph type="ctrTitle" idx="2"/>
          </p:nvPr>
        </p:nvSpPr>
        <p:spPr>
          <a:xfrm>
            <a:off x="3584850" y="2001580"/>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Initial Model</a:t>
            </a:r>
            <a:endParaRPr dirty="0"/>
          </a:p>
        </p:txBody>
      </p:sp>
      <p:sp>
        <p:nvSpPr>
          <p:cNvPr id="153" name="Google Shape;153;p30">
            <a:extLst>
              <a:ext uri="{FF2B5EF4-FFF2-40B4-BE49-F238E27FC236}">
                <a16:creationId xmlns:a16="http://schemas.microsoft.com/office/drawing/2014/main" id="{AB2E66FD-654D-B2A8-A870-AB752FB42D7C}"/>
              </a:ext>
            </a:extLst>
          </p:cNvPr>
          <p:cNvSpPr txBox="1">
            <a:spLocks noGrp="1"/>
          </p:cNvSpPr>
          <p:nvPr>
            <p:ph type="ctrTitle" idx="9"/>
          </p:nvPr>
        </p:nvSpPr>
        <p:spPr>
          <a:xfrm>
            <a:off x="3537279" y="278668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Pretrained</a:t>
            </a:r>
            <a:br>
              <a:rPr lang="en-US" dirty="0"/>
            </a:br>
            <a:r>
              <a:rPr lang="en-US" dirty="0"/>
              <a:t>EfficientNetB0</a:t>
            </a:r>
            <a:endParaRPr dirty="0"/>
          </a:p>
        </p:txBody>
      </p:sp>
      <p:sp>
        <p:nvSpPr>
          <p:cNvPr id="155" name="Google Shape;155;p30">
            <a:extLst>
              <a:ext uri="{FF2B5EF4-FFF2-40B4-BE49-F238E27FC236}">
                <a16:creationId xmlns:a16="http://schemas.microsoft.com/office/drawing/2014/main" id="{199EFD5A-D38E-E1C2-1100-4A49B6D29B34}"/>
              </a:ext>
            </a:extLst>
          </p:cNvPr>
          <p:cNvSpPr txBox="1">
            <a:spLocks noGrp="1"/>
          </p:cNvSpPr>
          <p:nvPr>
            <p:ph type="title" idx="3"/>
          </p:nvPr>
        </p:nvSpPr>
        <p:spPr>
          <a:xfrm>
            <a:off x="5265431" y="207271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156" name="Google Shape;156;p30">
            <a:extLst>
              <a:ext uri="{FF2B5EF4-FFF2-40B4-BE49-F238E27FC236}">
                <a16:creationId xmlns:a16="http://schemas.microsoft.com/office/drawing/2014/main" id="{56F495C0-6732-836D-BAB8-ADF9D59E5710}"/>
              </a:ext>
            </a:extLst>
          </p:cNvPr>
          <p:cNvSpPr txBox="1">
            <a:spLocks noGrp="1"/>
          </p:cNvSpPr>
          <p:nvPr>
            <p:ph type="title" idx="5"/>
          </p:nvPr>
        </p:nvSpPr>
        <p:spPr>
          <a:xfrm>
            <a:off x="5252389" y="3581172"/>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157" name="Google Shape;157;p30">
            <a:extLst>
              <a:ext uri="{FF2B5EF4-FFF2-40B4-BE49-F238E27FC236}">
                <a16:creationId xmlns:a16="http://schemas.microsoft.com/office/drawing/2014/main" id="{E71BA881-7C89-0FC9-E8A3-30871263D898}"/>
              </a:ext>
            </a:extLst>
          </p:cNvPr>
          <p:cNvSpPr txBox="1">
            <a:spLocks noGrp="1"/>
          </p:cNvSpPr>
          <p:nvPr>
            <p:ph type="title" idx="4"/>
          </p:nvPr>
        </p:nvSpPr>
        <p:spPr>
          <a:xfrm>
            <a:off x="5252389" y="2781889"/>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cxnSp>
        <p:nvCxnSpPr>
          <p:cNvPr id="158" name="Google Shape;158;p30">
            <a:extLst>
              <a:ext uri="{FF2B5EF4-FFF2-40B4-BE49-F238E27FC236}">
                <a16:creationId xmlns:a16="http://schemas.microsoft.com/office/drawing/2014/main" id="{D8D8B6B5-8151-57FC-4C1A-9526085B9ABE}"/>
              </a:ext>
            </a:extLst>
          </p:cNvPr>
          <p:cNvCxnSpPr>
            <a:cxnSpLocks/>
          </p:cNvCxnSpPr>
          <p:nvPr/>
        </p:nvCxnSpPr>
        <p:spPr>
          <a:xfrm>
            <a:off x="6444208" y="1752402"/>
            <a:ext cx="0" cy="3195612"/>
          </a:xfrm>
          <a:prstGeom prst="straightConnector1">
            <a:avLst/>
          </a:prstGeom>
          <a:noFill/>
          <a:ln w="9525" cap="flat" cmpd="sng">
            <a:solidFill>
              <a:schemeClr val="dk2"/>
            </a:solidFill>
            <a:prstDash val="solid"/>
            <a:round/>
            <a:headEnd type="none" w="med" len="med"/>
            <a:tailEnd type="none" w="med" len="med"/>
          </a:ln>
        </p:spPr>
      </p:cxnSp>
      <p:sp>
        <p:nvSpPr>
          <p:cNvPr id="163" name="Google Shape;163;p30">
            <a:extLst>
              <a:ext uri="{FF2B5EF4-FFF2-40B4-BE49-F238E27FC236}">
                <a16:creationId xmlns:a16="http://schemas.microsoft.com/office/drawing/2014/main" id="{52C21A19-550C-78BB-1D23-7CDF14F0759D}"/>
              </a:ext>
            </a:extLst>
          </p:cNvPr>
          <p:cNvSpPr txBox="1">
            <a:spLocks noGrp="1"/>
          </p:cNvSpPr>
          <p:nvPr>
            <p:ph type="ctrTitle" idx="14"/>
          </p:nvPr>
        </p:nvSpPr>
        <p:spPr>
          <a:xfrm>
            <a:off x="3474193" y="3590292"/>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Pretrained</a:t>
            </a:r>
            <a:br>
              <a:rPr lang="en-US" dirty="0"/>
            </a:br>
            <a:r>
              <a:rPr lang="en-US" dirty="0"/>
              <a:t>MobileNetV2</a:t>
            </a:r>
          </a:p>
        </p:txBody>
      </p:sp>
      <p:sp>
        <p:nvSpPr>
          <p:cNvPr id="8" name="Google Shape;155;p30">
            <a:extLst>
              <a:ext uri="{FF2B5EF4-FFF2-40B4-BE49-F238E27FC236}">
                <a16:creationId xmlns:a16="http://schemas.microsoft.com/office/drawing/2014/main" id="{40242D60-A4F7-43BE-2FBB-0AB097B05856}"/>
              </a:ext>
            </a:extLst>
          </p:cNvPr>
          <p:cNvSpPr txBox="1">
            <a:spLocks/>
          </p:cNvSpPr>
          <p:nvPr/>
        </p:nvSpPr>
        <p:spPr>
          <a:xfrm>
            <a:off x="1605238" y="458766"/>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a:t>03</a:t>
            </a:r>
          </a:p>
        </p:txBody>
      </p:sp>
      <p:sp>
        <p:nvSpPr>
          <p:cNvPr id="16" name="Google Shape;163;p30">
            <a:extLst>
              <a:ext uri="{FF2B5EF4-FFF2-40B4-BE49-F238E27FC236}">
                <a16:creationId xmlns:a16="http://schemas.microsoft.com/office/drawing/2014/main" id="{39836524-D417-9874-FC03-9BE52D494180}"/>
              </a:ext>
            </a:extLst>
          </p:cNvPr>
          <p:cNvSpPr txBox="1">
            <a:spLocks/>
          </p:cNvSpPr>
          <p:nvPr/>
        </p:nvSpPr>
        <p:spPr>
          <a:xfrm>
            <a:off x="3484022" y="4373226"/>
            <a:ext cx="19743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lvl="0" indent="0" algn="r" rtl="0">
              <a:spcBef>
                <a:spcPts val="0"/>
              </a:spcBef>
              <a:spcAft>
                <a:spcPts val="0"/>
              </a:spcAft>
              <a:buNone/>
            </a:pPr>
            <a:r>
              <a:rPr lang="en-US" dirty="0"/>
              <a:t>Pretrained</a:t>
            </a:r>
            <a:br>
              <a:rPr lang="en-US" dirty="0"/>
            </a:br>
            <a:r>
              <a:rPr lang="en-US" dirty="0" err="1"/>
              <a:t>Xception</a:t>
            </a:r>
            <a:endParaRPr lang="en-US" dirty="0"/>
          </a:p>
        </p:txBody>
      </p:sp>
      <p:sp>
        <p:nvSpPr>
          <p:cNvPr id="18" name="Google Shape;156;p30">
            <a:extLst>
              <a:ext uri="{FF2B5EF4-FFF2-40B4-BE49-F238E27FC236}">
                <a16:creationId xmlns:a16="http://schemas.microsoft.com/office/drawing/2014/main" id="{A85E64F9-9054-3BD0-5209-E9E6987E051A}"/>
              </a:ext>
            </a:extLst>
          </p:cNvPr>
          <p:cNvSpPr txBox="1">
            <a:spLocks/>
          </p:cNvSpPr>
          <p:nvPr/>
        </p:nvSpPr>
        <p:spPr>
          <a:xfrm>
            <a:off x="5265431" y="4373226"/>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a:t>4</a:t>
            </a:r>
          </a:p>
        </p:txBody>
      </p:sp>
    </p:spTree>
    <p:extLst>
      <p:ext uri="{BB962C8B-B14F-4D97-AF65-F5344CB8AC3E}">
        <p14:creationId xmlns:p14="http://schemas.microsoft.com/office/powerpoint/2010/main" val="237987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54FE97ED-1965-9468-6BF7-B54EEA5888BA}"/>
              </a:ext>
            </a:extLst>
          </p:cNvPr>
          <p:cNvGraphicFramePr>
            <a:graphicFrameLocks noGrp="1"/>
          </p:cNvGraphicFramePr>
          <p:nvPr>
            <p:extLst>
              <p:ext uri="{D42A27DB-BD31-4B8C-83A1-F6EECF244321}">
                <p14:modId xmlns:p14="http://schemas.microsoft.com/office/powerpoint/2010/main" val="1608339503"/>
              </p:ext>
            </p:extLst>
          </p:nvPr>
        </p:nvGraphicFramePr>
        <p:xfrm>
          <a:off x="287525" y="102240"/>
          <a:ext cx="8568950" cy="4939020"/>
        </p:xfrm>
        <a:graphic>
          <a:graphicData uri="http://schemas.openxmlformats.org/drawingml/2006/table">
            <a:tbl>
              <a:tblPr firstRow="1" bandRow="1">
                <a:tableStyleId>{51F6B882-0B8B-4B59-89C2-927C8DFAEBA5}</a:tableStyleId>
              </a:tblPr>
              <a:tblGrid>
                <a:gridCol w="1713790">
                  <a:extLst>
                    <a:ext uri="{9D8B030D-6E8A-4147-A177-3AD203B41FA5}">
                      <a16:colId xmlns:a16="http://schemas.microsoft.com/office/drawing/2014/main" val="2112143374"/>
                    </a:ext>
                  </a:extLst>
                </a:gridCol>
                <a:gridCol w="1713790">
                  <a:extLst>
                    <a:ext uri="{9D8B030D-6E8A-4147-A177-3AD203B41FA5}">
                      <a16:colId xmlns:a16="http://schemas.microsoft.com/office/drawing/2014/main" val="4043044746"/>
                    </a:ext>
                  </a:extLst>
                </a:gridCol>
                <a:gridCol w="1713790">
                  <a:extLst>
                    <a:ext uri="{9D8B030D-6E8A-4147-A177-3AD203B41FA5}">
                      <a16:colId xmlns:a16="http://schemas.microsoft.com/office/drawing/2014/main" val="4242133357"/>
                    </a:ext>
                  </a:extLst>
                </a:gridCol>
                <a:gridCol w="1713790">
                  <a:extLst>
                    <a:ext uri="{9D8B030D-6E8A-4147-A177-3AD203B41FA5}">
                      <a16:colId xmlns:a16="http://schemas.microsoft.com/office/drawing/2014/main" val="2604889307"/>
                    </a:ext>
                  </a:extLst>
                </a:gridCol>
                <a:gridCol w="1713790">
                  <a:extLst>
                    <a:ext uri="{9D8B030D-6E8A-4147-A177-3AD203B41FA5}">
                      <a16:colId xmlns:a16="http://schemas.microsoft.com/office/drawing/2014/main" val="1208319223"/>
                    </a:ext>
                  </a:extLst>
                </a:gridCol>
              </a:tblGrid>
              <a:tr h="463225">
                <a:tc>
                  <a:txBody>
                    <a:bodyPr/>
                    <a:lstStyle/>
                    <a:p>
                      <a:pPr algn="ctr"/>
                      <a:endParaRPr lang="en-US" b="1" dirty="0"/>
                    </a:p>
                  </a:txBody>
                  <a:tcPr anchor="ctr"/>
                </a:tc>
                <a:tc>
                  <a:txBody>
                    <a:bodyPr/>
                    <a:lstStyle/>
                    <a:p>
                      <a:pPr algn="ctr"/>
                      <a:r>
                        <a:rPr lang="en-US" b="1"/>
                        <a:t>Initial Model</a:t>
                      </a:r>
                      <a:endParaRPr lang="en-US" b="1" dirty="0"/>
                    </a:p>
                  </a:txBody>
                  <a:tcPr anchor="ctr"/>
                </a:tc>
                <a:tc>
                  <a:txBody>
                    <a:bodyPr/>
                    <a:lstStyle/>
                    <a:p>
                      <a:pPr algn="ctr"/>
                      <a:r>
                        <a:rPr lang="en-US" b="1"/>
                        <a:t>EfficientNetB0</a:t>
                      </a:r>
                      <a:endParaRPr lang="en-US" b="1" dirty="0"/>
                    </a:p>
                  </a:txBody>
                  <a:tcPr anchor="ctr"/>
                </a:tc>
                <a:tc>
                  <a:txBody>
                    <a:bodyPr/>
                    <a:lstStyle/>
                    <a:p>
                      <a:pPr algn="ctr"/>
                      <a:r>
                        <a:rPr lang="en-US" b="1"/>
                        <a:t>MobileNetV2</a:t>
                      </a:r>
                      <a:endParaRPr lang="en-US" b="1" dirty="0"/>
                    </a:p>
                  </a:txBody>
                  <a:tcPr anchor="ctr"/>
                </a:tc>
                <a:tc>
                  <a:txBody>
                    <a:bodyPr/>
                    <a:lstStyle/>
                    <a:p>
                      <a:pPr algn="ctr"/>
                      <a:r>
                        <a:rPr lang="en-US" b="1"/>
                        <a:t>Xception</a:t>
                      </a:r>
                      <a:endParaRPr lang="en-US" b="1" dirty="0"/>
                    </a:p>
                  </a:txBody>
                  <a:tcPr anchor="ctr"/>
                </a:tc>
                <a:extLst>
                  <a:ext uri="{0D108BD9-81ED-4DB2-BD59-A6C34878D82A}">
                    <a16:rowId xmlns:a16="http://schemas.microsoft.com/office/drawing/2014/main" val="3850791496"/>
                  </a:ext>
                </a:extLst>
              </a:tr>
              <a:tr h="463225">
                <a:tc>
                  <a:txBody>
                    <a:bodyPr/>
                    <a:lstStyle/>
                    <a:p>
                      <a:pPr algn="ctr"/>
                      <a:r>
                        <a:rPr lang="en-US" sz="1100" b="1" i="0" u="none" strike="noStrike" cap="none" dirty="0">
                          <a:solidFill>
                            <a:srgbClr val="000000"/>
                          </a:solidFill>
                          <a:effectLst/>
                          <a:latin typeface="Arial"/>
                          <a:ea typeface="Arial"/>
                          <a:cs typeface="Arial"/>
                          <a:sym typeface="Arial"/>
                        </a:rPr>
                        <a:t>Trainable params</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34,079,240</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4,340,100</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2,556,424</a:t>
                      </a:r>
                      <a:endParaRPr lang="en-US" sz="1100" b="1" dirty="0"/>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21,337,648</a:t>
                      </a:r>
                      <a:endParaRPr lang="en-US" sz="1100" b="1" dirty="0"/>
                    </a:p>
                  </a:txBody>
                  <a:tcPr anchor="ctr"/>
                </a:tc>
                <a:extLst>
                  <a:ext uri="{0D108BD9-81ED-4DB2-BD59-A6C34878D82A}">
                    <a16:rowId xmlns:a16="http://schemas.microsoft.com/office/drawing/2014/main" val="450036992"/>
                  </a:ext>
                </a:extLst>
              </a:tr>
              <a:tr h="463225">
                <a:tc>
                  <a:txBody>
                    <a:bodyPr/>
                    <a:lstStyle/>
                    <a:p>
                      <a:pPr algn="ctr"/>
                      <a:r>
                        <a:rPr lang="en-US" sz="1100" b="1" i="0" u="none" strike="noStrike" cap="none" dirty="0">
                          <a:solidFill>
                            <a:srgbClr val="000000"/>
                          </a:solidFill>
                          <a:effectLst/>
                          <a:latin typeface="Arial"/>
                          <a:ea typeface="Arial"/>
                          <a:cs typeface="Arial"/>
                          <a:sym typeface="Arial"/>
                        </a:rPr>
                        <a:t>Non-trainable params</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2,496</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44,583</a:t>
                      </a:r>
                      <a:endParaRPr lang="en-US" sz="1100" b="1" dirty="0"/>
                    </a:p>
                  </a:txBody>
                  <a:tcPr anchor="ctr"/>
                </a:tc>
                <a:tc>
                  <a:txBody>
                    <a:bodyPr/>
                    <a:lstStyle/>
                    <a:p>
                      <a:pPr algn="ctr"/>
                      <a:r>
                        <a:rPr lang="en-US" sz="1100" b="1"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36,672</a:t>
                      </a:r>
                      <a:endParaRPr lang="en-US" sz="1100" b="1" dirty="0"/>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58,624</a:t>
                      </a:r>
                      <a:endParaRPr lang="en-US" sz="1100" b="1" dirty="0"/>
                    </a:p>
                  </a:txBody>
                  <a:tcPr anchor="ctr"/>
                </a:tc>
                <a:extLst>
                  <a:ext uri="{0D108BD9-81ED-4DB2-BD59-A6C34878D82A}">
                    <a16:rowId xmlns:a16="http://schemas.microsoft.com/office/drawing/2014/main" val="1010401394"/>
                  </a:ext>
                </a:extLst>
              </a:tr>
              <a:tr h="463225">
                <a:tc>
                  <a:txBody>
                    <a:bodyPr/>
                    <a:lstStyle/>
                    <a:p>
                      <a:pPr algn="ctr"/>
                      <a:r>
                        <a:rPr lang="en-US" sz="1100" b="1" dirty="0"/>
                        <a:t>Batch Size</a:t>
                      </a:r>
                    </a:p>
                  </a:txBody>
                  <a:tcPr anchor="ctr"/>
                </a:tc>
                <a:tc>
                  <a:txBody>
                    <a:bodyPr/>
                    <a:lstStyle/>
                    <a:p>
                      <a:pPr algn="ctr"/>
                      <a:r>
                        <a:rPr lang="en-US" sz="1100" b="1" dirty="0"/>
                        <a:t>32</a:t>
                      </a:r>
                    </a:p>
                  </a:txBody>
                  <a:tcPr anchor="ctr"/>
                </a:tc>
                <a:tc>
                  <a:txBody>
                    <a:bodyPr/>
                    <a:lstStyle/>
                    <a:p>
                      <a:pPr algn="ctr"/>
                      <a:r>
                        <a:rPr lang="en-US" sz="1100" b="1" dirty="0"/>
                        <a:t>32</a:t>
                      </a:r>
                    </a:p>
                  </a:txBody>
                  <a:tcPr anchor="ctr"/>
                </a:tc>
                <a:tc>
                  <a:txBody>
                    <a:bodyPr/>
                    <a:lstStyle/>
                    <a:p>
                      <a:pPr algn="ctr"/>
                      <a:r>
                        <a:rPr lang="en-US" sz="1100" b="1" dirty="0"/>
                        <a:t>32</a:t>
                      </a:r>
                    </a:p>
                  </a:txBody>
                  <a:tcPr anchor="ctr"/>
                </a:tc>
                <a:tc>
                  <a:txBody>
                    <a:bodyPr/>
                    <a:lstStyle/>
                    <a:p>
                      <a:pPr algn="ctr"/>
                      <a:r>
                        <a:rPr lang="en-US" sz="1100" b="1" dirty="0"/>
                        <a:t>16</a:t>
                      </a:r>
                    </a:p>
                  </a:txBody>
                  <a:tcPr anchor="ctr"/>
                </a:tc>
                <a:extLst>
                  <a:ext uri="{0D108BD9-81ED-4DB2-BD59-A6C34878D82A}">
                    <a16:rowId xmlns:a16="http://schemas.microsoft.com/office/drawing/2014/main" val="3808024653"/>
                  </a:ext>
                </a:extLst>
              </a:tr>
              <a:tr h="463225">
                <a:tc>
                  <a:txBody>
                    <a:bodyPr/>
                    <a:lstStyle/>
                    <a:p>
                      <a:pPr algn="ctr"/>
                      <a:r>
                        <a:rPr lang="en-US" sz="1100" b="1" dirty="0"/>
                        <a:t>Epoch</a:t>
                      </a:r>
                    </a:p>
                  </a:txBody>
                  <a:tcPr anchor="ctr"/>
                </a:tc>
                <a:tc>
                  <a:txBody>
                    <a:bodyPr/>
                    <a:lstStyle/>
                    <a:p>
                      <a:pPr algn="ctr"/>
                      <a:r>
                        <a:rPr lang="en-US" sz="1100" b="1" dirty="0"/>
                        <a:t>20</a:t>
                      </a:r>
                    </a:p>
                  </a:txBody>
                  <a:tcPr anchor="ctr"/>
                </a:tc>
                <a:tc>
                  <a:txBody>
                    <a:bodyPr/>
                    <a:lstStyle/>
                    <a:p>
                      <a:pPr algn="ctr"/>
                      <a:r>
                        <a:rPr lang="en-US" sz="1100" b="1" dirty="0"/>
                        <a:t>4</a:t>
                      </a:r>
                    </a:p>
                  </a:txBody>
                  <a:tcPr anchor="ctr"/>
                </a:tc>
                <a:tc>
                  <a:txBody>
                    <a:bodyPr/>
                    <a:lstStyle/>
                    <a:p>
                      <a:pPr algn="ctr"/>
                      <a:r>
                        <a:rPr lang="en-US" sz="1100" b="1" dirty="0"/>
                        <a:t>4</a:t>
                      </a:r>
                    </a:p>
                  </a:txBody>
                  <a:tcPr anchor="ctr"/>
                </a:tc>
                <a:tc>
                  <a:txBody>
                    <a:bodyPr/>
                    <a:lstStyle/>
                    <a:p>
                      <a:pPr algn="ctr"/>
                      <a:r>
                        <a:rPr lang="en-US" sz="1100" b="1" dirty="0"/>
                        <a:t>8</a:t>
                      </a:r>
                    </a:p>
                  </a:txBody>
                  <a:tcPr anchor="ctr"/>
                </a:tc>
                <a:extLst>
                  <a:ext uri="{0D108BD9-81ED-4DB2-BD59-A6C34878D82A}">
                    <a16:rowId xmlns:a16="http://schemas.microsoft.com/office/drawing/2014/main" val="3562166894"/>
                  </a:ext>
                </a:extLst>
              </a:tr>
              <a:tr h="463225">
                <a:tc>
                  <a:txBody>
                    <a:bodyPr/>
                    <a:lstStyle/>
                    <a:p>
                      <a:pPr algn="ctr"/>
                      <a:r>
                        <a:rPr lang="en-US" sz="1100" b="1" dirty="0"/>
                        <a:t>Train Accuracy</a:t>
                      </a:r>
                    </a:p>
                  </a:txBody>
                  <a:tcPr anchor="ctr"/>
                </a:tc>
                <a:tc>
                  <a:txBody>
                    <a:bodyPr/>
                    <a:lstStyle/>
                    <a:p>
                      <a:pPr algn="ctr"/>
                      <a:r>
                        <a:rPr lang="en-US" sz="1100" b="1"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0.9907</a:t>
                      </a:r>
                      <a:endParaRPr lang="en-US" sz="1100" b="1" dirty="0"/>
                    </a:p>
                  </a:txBody>
                  <a:tcPr anchor="ctr"/>
                </a:tc>
                <a:tc>
                  <a:txBody>
                    <a:bodyPr/>
                    <a:lstStyle/>
                    <a:p>
                      <a:pPr algn="ctr"/>
                      <a:r>
                        <a:rPr lang="en-US" sz="1100" b="1" dirty="0"/>
                        <a:t>0.9928</a:t>
                      </a:r>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0.9975</a:t>
                      </a:r>
                      <a:endParaRPr lang="en-US" sz="1100" b="1" dirty="0"/>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0.9932</a:t>
                      </a:r>
                      <a:endParaRPr lang="en-US" sz="1100" b="1" dirty="0"/>
                    </a:p>
                  </a:txBody>
                  <a:tcPr anchor="ctr"/>
                </a:tc>
                <a:extLst>
                  <a:ext uri="{0D108BD9-81ED-4DB2-BD59-A6C34878D82A}">
                    <a16:rowId xmlns:a16="http://schemas.microsoft.com/office/drawing/2014/main" val="2946841063"/>
                  </a:ext>
                </a:extLst>
              </a:tr>
              <a:tr h="671230">
                <a:tc>
                  <a:txBody>
                    <a:bodyPr/>
                    <a:lstStyle/>
                    <a:p>
                      <a:pPr algn="ctr"/>
                      <a:r>
                        <a:rPr lang="en-US" sz="1100" b="1" dirty="0"/>
                        <a:t>Validation Accuracy</a:t>
                      </a:r>
                    </a:p>
                  </a:txBody>
                  <a:tcPr anchor="ctr"/>
                </a:tc>
                <a:tc>
                  <a:txBody>
                    <a:bodyPr/>
                    <a:lstStyle/>
                    <a:p>
                      <a:pPr algn="ctr"/>
                      <a:r>
                        <a:rPr lang="en-US" sz="1100" b="1" kern="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0.4013</a:t>
                      </a:r>
                      <a:r>
                        <a:rPr lang="en-US" sz="1100" b="1"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(Intermediate epoch accuracy 0.954)</a:t>
                      </a:r>
                      <a:endParaRPr lang="en-US" sz="1100" b="1" dirty="0"/>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0.9962</a:t>
                      </a:r>
                      <a:endParaRPr lang="en-US" sz="1100" b="1" dirty="0"/>
                    </a:p>
                  </a:txBody>
                  <a:tcPr anchor="ctr"/>
                </a:tc>
                <a:tc>
                  <a:txBody>
                    <a:bodyPr/>
                    <a:lstStyle/>
                    <a:p>
                      <a:pPr algn="ctr"/>
                      <a:r>
                        <a:rPr lang="en-US" sz="1100" b="1" kern="0"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0.2313</a:t>
                      </a:r>
                      <a:endParaRPr lang="en-US" sz="1100" b="1" dirty="0">
                        <a:solidFill>
                          <a:srgbClr val="C00000"/>
                        </a:solidFill>
                      </a:endParaRPr>
                    </a:p>
                  </a:txBody>
                  <a:tcPr anchor="ctr"/>
                </a:tc>
                <a:tc>
                  <a:txBody>
                    <a:bodyPr/>
                    <a:lstStyle/>
                    <a:p>
                      <a:pPr algn="ctr"/>
                      <a:r>
                        <a:rPr lang="en-US" sz="1100" b="1"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0.9862</a:t>
                      </a:r>
                      <a:endParaRPr lang="en-US" sz="1100" b="1" dirty="0"/>
                    </a:p>
                  </a:txBody>
                  <a:tcPr anchor="ctr"/>
                </a:tc>
                <a:extLst>
                  <a:ext uri="{0D108BD9-81ED-4DB2-BD59-A6C34878D82A}">
                    <a16:rowId xmlns:a16="http://schemas.microsoft.com/office/drawing/2014/main" val="1587071056"/>
                  </a:ext>
                </a:extLst>
              </a:tr>
              <a:tr h="1343433">
                <a:tc>
                  <a:txBody>
                    <a:bodyPr/>
                    <a:lstStyle/>
                    <a:p>
                      <a:pPr algn="ctr"/>
                      <a:r>
                        <a:rPr lang="en-US" sz="1100" b="1" dirty="0"/>
                        <a:t>Observation</a:t>
                      </a:r>
                    </a:p>
                  </a:txBody>
                  <a:tcPr anchor="ctr"/>
                </a:tc>
                <a:tc>
                  <a:txBody>
                    <a:bodyPr/>
                    <a:lstStyle/>
                    <a:p>
                      <a:pPr algn="l"/>
                      <a:endParaRPr lang="en-US" sz="1100" b="1" baseline="30000" dirty="0"/>
                    </a:p>
                    <a:p>
                      <a:pPr algn="l"/>
                      <a:r>
                        <a:rPr lang="en-US" sz="1100" b="1" baseline="30000" dirty="0">
                          <a:solidFill>
                            <a:srgbClr val="C00000"/>
                          </a:solidFill>
                        </a:rPr>
                        <a:t>Volatile Validation accuracy</a:t>
                      </a:r>
                    </a:p>
                    <a:p>
                      <a:pPr algn="l"/>
                      <a:endParaRPr lang="en-US" sz="1100" b="1" baseline="30000" dirty="0">
                        <a:solidFill>
                          <a:srgbClr val="C00000"/>
                        </a:solidFill>
                      </a:endParaRPr>
                    </a:p>
                    <a:p>
                      <a:pPr algn="l"/>
                      <a:r>
                        <a:rPr lang="en-US" sz="1100" b="1" baseline="30000" dirty="0">
                          <a:solidFill>
                            <a:srgbClr val="C00000"/>
                          </a:solidFill>
                        </a:rPr>
                        <a:t>Low reliability</a:t>
                      </a:r>
                    </a:p>
                    <a:p>
                      <a:pPr algn="ctr"/>
                      <a:endParaRPr lang="en-US" sz="1100" b="1" dirty="0"/>
                    </a:p>
                  </a:txBody>
                  <a:tcPr anchor="ctr"/>
                </a:tc>
                <a:tc>
                  <a:txBody>
                    <a:bodyPr/>
                    <a:lstStyle/>
                    <a:p>
                      <a:pPr algn="l"/>
                      <a:r>
                        <a:rPr lang="en-US" sz="1100" b="1" baseline="30000" dirty="0">
                          <a:solidFill>
                            <a:srgbClr val="00CC66"/>
                          </a:solidFill>
                        </a:rPr>
                        <a:t>High Accuracy</a:t>
                      </a:r>
                    </a:p>
                    <a:p>
                      <a:pPr algn="l"/>
                      <a:endParaRPr lang="en-US" sz="1100" b="1" baseline="30000" dirty="0">
                        <a:solidFill>
                          <a:srgbClr val="00CC66"/>
                        </a:solidFill>
                      </a:endParaRPr>
                    </a:p>
                    <a:p>
                      <a:pPr algn="l"/>
                      <a:r>
                        <a:rPr lang="en-US" sz="1100" b="1" baseline="30000" dirty="0">
                          <a:solidFill>
                            <a:srgbClr val="00CC66"/>
                          </a:solidFill>
                        </a:rPr>
                        <a:t>High Reliability</a:t>
                      </a:r>
                    </a:p>
                    <a:p>
                      <a:pPr algn="l"/>
                      <a:endParaRPr lang="en-US" sz="1100" b="1" baseline="30000" dirty="0">
                        <a:solidFill>
                          <a:srgbClr val="C00000"/>
                        </a:solidFill>
                      </a:endParaRPr>
                    </a:p>
                    <a:p>
                      <a:pPr algn="l"/>
                      <a:r>
                        <a:rPr lang="en-US" sz="1100" b="1" baseline="30000" dirty="0">
                          <a:solidFill>
                            <a:srgbClr val="C00000"/>
                          </a:solidFill>
                        </a:rPr>
                        <a:t>Non-compatible with build-in </a:t>
                      </a:r>
                      <a:r>
                        <a:rPr lang="en-US" sz="1100" b="1" baseline="30000" dirty="0" err="1">
                          <a:solidFill>
                            <a:srgbClr val="C00000"/>
                          </a:solidFill>
                        </a:rPr>
                        <a:t>Tensorflow</a:t>
                      </a:r>
                      <a:r>
                        <a:rPr lang="en-US" sz="1100" b="1" baseline="30000" dirty="0">
                          <a:solidFill>
                            <a:srgbClr val="C00000"/>
                          </a:solidFill>
                        </a:rPr>
                        <a:t>, causing error on saving</a:t>
                      </a:r>
                      <a:endParaRPr lang="en-US" sz="1100" b="1" dirty="0"/>
                    </a:p>
                  </a:txBody>
                  <a:tcPr anchor="ctr"/>
                </a:tc>
                <a:tc>
                  <a:txBody>
                    <a:bodyPr/>
                    <a:lstStyle/>
                    <a:p>
                      <a:pPr algn="l"/>
                      <a:r>
                        <a:rPr lang="en-US" sz="1100" b="1" baseline="30000" dirty="0">
                          <a:solidFill>
                            <a:srgbClr val="C00000"/>
                          </a:solidFill>
                        </a:rPr>
                        <a:t>Low Accuracy</a:t>
                      </a:r>
                    </a:p>
                    <a:p>
                      <a:pPr algn="l"/>
                      <a:endParaRPr lang="en-US" sz="1100" b="1" baseline="30000" dirty="0">
                        <a:solidFill>
                          <a:srgbClr val="C00000"/>
                        </a:solidFill>
                      </a:endParaRPr>
                    </a:p>
                    <a:p>
                      <a:pPr algn="l"/>
                      <a:r>
                        <a:rPr lang="en-US" sz="1100" b="1" baseline="30000" dirty="0">
                          <a:solidFill>
                            <a:srgbClr val="00CC66"/>
                          </a:solidFill>
                        </a:rPr>
                        <a:t>Small build, accuracy may be increased with increase epoch.</a:t>
                      </a:r>
                    </a:p>
                    <a:p>
                      <a:pPr algn="ctr"/>
                      <a:endParaRPr lang="en-US" sz="1100" b="1" dirty="0"/>
                    </a:p>
                  </a:txBody>
                  <a:tcPr anchor="ctr"/>
                </a:tc>
                <a:tc>
                  <a:txBody>
                    <a:bodyPr/>
                    <a:lstStyle/>
                    <a:p>
                      <a:pPr algn="l"/>
                      <a:r>
                        <a:rPr lang="en-US" sz="1100" b="1" baseline="30000" dirty="0">
                          <a:solidFill>
                            <a:srgbClr val="00CC66"/>
                          </a:solidFill>
                        </a:rPr>
                        <a:t>High Accuracy</a:t>
                      </a:r>
                    </a:p>
                    <a:p>
                      <a:pPr algn="l"/>
                      <a:endParaRPr lang="en-US" sz="1100" b="1" baseline="30000" dirty="0">
                        <a:solidFill>
                          <a:srgbClr val="00CC66"/>
                        </a:solidFill>
                      </a:endParaRPr>
                    </a:p>
                    <a:p>
                      <a:pPr algn="l"/>
                      <a:r>
                        <a:rPr lang="en-US" sz="1100" b="1" baseline="30000" dirty="0">
                          <a:solidFill>
                            <a:srgbClr val="00CC66"/>
                          </a:solidFill>
                        </a:rPr>
                        <a:t>Reliable (Still Less Then EffficientNetB0)</a:t>
                      </a:r>
                    </a:p>
                    <a:p>
                      <a:pPr algn="l"/>
                      <a:endParaRPr lang="en-US" sz="1100" b="1" baseline="30000" dirty="0">
                        <a:solidFill>
                          <a:srgbClr val="C00000"/>
                        </a:solidFill>
                      </a:endParaRPr>
                    </a:p>
                    <a:p>
                      <a:pPr algn="l"/>
                      <a:r>
                        <a:rPr lang="en-US" sz="1100" b="1" baseline="30000" dirty="0">
                          <a:solidFill>
                            <a:srgbClr val="C00000"/>
                          </a:solidFill>
                        </a:rPr>
                        <a:t>Big build, required decreased batch count to prevent Out Of Memory (OOM)</a:t>
                      </a:r>
                    </a:p>
                    <a:p>
                      <a:pPr algn="l"/>
                      <a:endParaRPr lang="en-US" sz="1100" b="1" baseline="30000" dirty="0">
                        <a:solidFill>
                          <a:srgbClr val="00CC66"/>
                        </a:solidFill>
                      </a:endParaRPr>
                    </a:p>
                    <a:p>
                      <a:pPr algn="l"/>
                      <a:r>
                        <a:rPr lang="en-US" sz="1100" b="1" baseline="30000" dirty="0">
                          <a:solidFill>
                            <a:srgbClr val="00CC66"/>
                          </a:solidFill>
                        </a:rPr>
                        <a:t>Saved, suitable with built-in TensorFlow Version</a:t>
                      </a:r>
                    </a:p>
                    <a:p>
                      <a:pPr algn="ctr"/>
                      <a:endParaRPr lang="en-US" sz="1100" b="1" dirty="0"/>
                    </a:p>
                  </a:txBody>
                  <a:tcPr anchor="ctr"/>
                </a:tc>
                <a:extLst>
                  <a:ext uri="{0D108BD9-81ED-4DB2-BD59-A6C34878D82A}">
                    <a16:rowId xmlns:a16="http://schemas.microsoft.com/office/drawing/2014/main" val="2675519108"/>
                  </a:ext>
                </a:extLst>
              </a:tr>
            </a:tbl>
          </a:graphicData>
        </a:graphic>
      </p:graphicFrame>
    </p:spTree>
    <p:extLst>
      <p:ext uri="{BB962C8B-B14F-4D97-AF65-F5344CB8AC3E}">
        <p14:creationId xmlns:p14="http://schemas.microsoft.com/office/powerpoint/2010/main" val="59059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Content List</a:t>
            </a:r>
            <a:endParaRPr dirty="0"/>
          </a:p>
        </p:txBody>
      </p:sp>
      <p:sp>
        <p:nvSpPr>
          <p:cNvPr id="151" name="Google Shape;151;p30"/>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Aim</a:t>
            </a:r>
            <a:endParaRPr dirty="0"/>
          </a:p>
        </p:txBody>
      </p:sp>
      <p:sp>
        <p:nvSpPr>
          <p:cNvPr id="152" name="Google Shape;152;p30"/>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The dataset and the objective of the model</a:t>
            </a:r>
            <a:endParaRPr dirty="0"/>
          </a:p>
        </p:txBody>
      </p:sp>
      <p:sp>
        <p:nvSpPr>
          <p:cNvPr id="153" name="Google Shape;153;p30"/>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Training and Results of Model</a:t>
            </a:r>
            <a:endParaRPr dirty="0"/>
          </a:p>
        </p:txBody>
      </p:sp>
      <p:sp>
        <p:nvSpPr>
          <p:cNvPr id="154" name="Google Shape;154;p30"/>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The final used model, explanation of results</a:t>
            </a:r>
            <a:endParaRPr dirty="0"/>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6" name="Google Shape;156;p30"/>
          <p:cNvSpPr txBox="1">
            <a:spLocks noGrp="1"/>
          </p:cNvSpPr>
          <p:nvPr>
            <p:ph type="title" idx="5"/>
          </p:nvPr>
        </p:nvSpPr>
        <p:spPr>
          <a:xfrm>
            <a:off x="2105406" y="248716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922008" y="332125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63" name="Google Shape;163;p30"/>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Steps Taken to Reach the Final</a:t>
            </a:r>
            <a:endParaRPr dirty="0"/>
          </a:p>
        </p:txBody>
      </p:sp>
      <p:sp>
        <p:nvSpPr>
          <p:cNvPr id="164" name="Google Shape;164;p30"/>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History of tested models before the final mode.</a:t>
            </a:r>
            <a:endParaRPr dirty="0"/>
          </a:p>
        </p:txBody>
      </p:sp>
      <p:sp>
        <p:nvSpPr>
          <p:cNvPr id="165" name="Google Shape;165;p30"/>
          <p:cNvSpPr txBox="1">
            <a:spLocks noGrp="1"/>
          </p:cNvSpPr>
          <p:nvPr>
            <p:ph type="ctrTitle" idx="16"/>
          </p:nvPr>
        </p:nvSpPr>
        <p:spPr>
          <a:xfrm>
            <a:off x="6811558" y="3003798"/>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Limits of Model</a:t>
            </a:r>
            <a:endParaRPr dirty="0"/>
          </a:p>
        </p:txBody>
      </p:sp>
      <p:sp>
        <p:nvSpPr>
          <p:cNvPr id="166" name="Google Shape;166;p30"/>
          <p:cNvSpPr txBox="1">
            <a:spLocks noGrp="1"/>
          </p:cNvSpPr>
          <p:nvPr>
            <p:ph type="subTitle" idx="17"/>
          </p:nvPr>
        </p:nvSpPr>
        <p:spPr>
          <a:xfrm>
            <a:off x="6811558" y="3458623"/>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Discussion of limitation and areas to improve the model further</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0CEFB-BAF0-25DB-CFB0-5389CEC4E955}"/>
            </a:ext>
          </a:extLst>
        </p:cNvPr>
        <p:cNvGrpSpPr/>
        <p:nvPr/>
      </p:nvGrpSpPr>
      <p:grpSpPr>
        <a:xfrm>
          <a:off x="0" y="0"/>
          <a:ext cx="0" cy="0"/>
          <a:chOff x="0" y="0"/>
          <a:chExt cx="0" cy="0"/>
        </a:xfrm>
      </p:grpSpPr>
      <p:sp>
        <p:nvSpPr>
          <p:cNvPr id="13" name="Google Shape;269;p38">
            <a:extLst>
              <a:ext uri="{FF2B5EF4-FFF2-40B4-BE49-F238E27FC236}">
                <a16:creationId xmlns:a16="http://schemas.microsoft.com/office/drawing/2014/main" id="{FC0034AE-57AE-382A-2340-C49A9EC5B8F0}"/>
              </a:ext>
            </a:extLst>
          </p:cNvPr>
          <p:cNvSpPr txBox="1">
            <a:spLocks/>
          </p:cNvSpPr>
          <p:nvPr/>
        </p:nvSpPr>
        <p:spPr>
          <a:xfrm>
            <a:off x="107504" y="2267885"/>
            <a:ext cx="3888432" cy="11679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Initial Model</a:t>
            </a:r>
          </a:p>
          <a:p>
            <a:pPr algn="l"/>
            <a:endParaRPr lang="en-US" baseline="30000" dirty="0"/>
          </a:p>
          <a:p>
            <a:pPr algn="l"/>
            <a:r>
              <a:rPr lang="en-US" baseline="30000" dirty="0"/>
              <a:t>Batch: 32</a:t>
            </a:r>
          </a:p>
          <a:p>
            <a:pPr algn="l"/>
            <a:endParaRPr lang="en-US" baseline="30000" dirty="0"/>
          </a:p>
          <a:p>
            <a:pPr algn="l"/>
            <a:r>
              <a:rPr lang="en-US" baseline="30000" dirty="0"/>
              <a:t>Epoch: 20</a:t>
            </a:r>
          </a:p>
        </p:txBody>
      </p:sp>
      <p:sp>
        <p:nvSpPr>
          <p:cNvPr id="3" name="TextBox 2">
            <a:extLst>
              <a:ext uri="{FF2B5EF4-FFF2-40B4-BE49-F238E27FC236}">
                <a16:creationId xmlns:a16="http://schemas.microsoft.com/office/drawing/2014/main" id="{CFE00531-078C-45D5-1541-FD039713B928}"/>
              </a:ext>
            </a:extLst>
          </p:cNvPr>
          <p:cNvSpPr txBox="1"/>
          <p:nvPr/>
        </p:nvSpPr>
        <p:spPr>
          <a:xfrm>
            <a:off x="1763688" y="0"/>
            <a:ext cx="10566920" cy="5355953"/>
          </a:xfrm>
          <a:prstGeom prst="rect">
            <a:avLst/>
          </a:prstGeom>
          <a:noFill/>
        </p:spPr>
        <p:txBody>
          <a:bodyPr wrap="square">
            <a:spAutoFit/>
          </a:bodyPr>
          <a:lstStyle/>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Model: "sequential_1"</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Layer (type)                Output Shape              Param #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conv2d_3 (Conv2D)           (None, 256, 256, 32)      896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batch_normalization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BatchN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256, 256, 32)     128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 (Activation)     (None, 256, 256, 32)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max_pooling2d_3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MaxPooling</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128, 128, 32)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2D)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conv2d_4 (Conv2D)           (None, 128, 128, 64)      18496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batch_normalization_1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128, 128, 64)     256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activation_1 (Activation)   (None, 128, 128, 64)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max_pooling2d_4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MaxPooling</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64, 64, 64)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2D)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conv2d_5 (Conv2D)           (None, 64, 64, 128)       73856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batch_normalization_2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64, 64, 128)      512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activation_2 (Activation)   (None, 64, 64, 128)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max_pooling2d_5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MaxPooling</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32, 32, 128)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2D)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conv2d_6 (Conv2D)           (None, 32, 32, 256)       295168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batch_normalization_3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32, 32, 256)      1024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B55067-B6D9-AB42-931A-9EFD1857751D}"/>
              </a:ext>
            </a:extLst>
          </p:cNvPr>
          <p:cNvSpPr txBox="1"/>
          <p:nvPr/>
        </p:nvSpPr>
        <p:spPr>
          <a:xfrm>
            <a:off x="5436096" y="843797"/>
            <a:ext cx="6741160" cy="4299703"/>
          </a:xfrm>
          <a:prstGeom prst="rect">
            <a:avLst/>
          </a:prstGeom>
          <a:noFill/>
        </p:spPr>
        <p:txBody>
          <a:bodyPr wrap="square">
            <a:spAutoFit/>
          </a:bodyPr>
          <a:lstStyle/>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activation_3 (Activation)   (None, 32, 32, 256)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max_pooling2d_6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MaxPooling</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16, 16, 256)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2D)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flatten_1 (Flatten)         (None, 65536)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dense_2 (Dense)             (None, 512)               33554944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batch_normalization_4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512)              2048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activation_4 (Activation)   (None, 512)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dropout (Dropout)           (None, 512)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dense_3 (Dense)             (None, 256)               131328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batch_normalization_5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256)              1024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8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activation_5 (Activation)   (None, 256)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dropout_1 (Dropout)         (None, 256)               0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dense_4 (Dense)             (None, 8)                 2056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Total params: 34,081,736</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Trainable params: 34,079,240</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Non-trainable params: 2,496</a:t>
            </a:r>
            <a:endPar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8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800" dirty="0"/>
          </a:p>
        </p:txBody>
      </p:sp>
      <p:sp>
        <p:nvSpPr>
          <p:cNvPr id="6" name="Google Shape;155;p30">
            <a:extLst>
              <a:ext uri="{FF2B5EF4-FFF2-40B4-BE49-F238E27FC236}">
                <a16:creationId xmlns:a16="http://schemas.microsoft.com/office/drawing/2014/main" id="{7932EB46-68B5-1B80-E024-2E918496178F}"/>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1</a:t>
            </a:r>
          </a:p>
        </p:txBody>
      </p:sp>
    </p:spTree>
    <p:extLst>
      <p:ext uri="{BB962C8B-B14F-4D97-AF65-F5344CB8AC3E}">
        <p14:creationId xmlns:p14="http://schemas.microsoft.com/office/powerpoint/2010/main" val="383424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626D6-4444-E2CD-FABB-CD4C32020D0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74A2AF-DDF0-9025-BF1B-FE0DFFE31EE7}"/>
              </a:ext>
            </a:extLst>
          </p:cNvPr>
          <p:cNvSpPr txBox="1"/>
          <p:nvPr/>
        </p:nvSpPr>
        <p:spPr>
          <a:xfrm>
            <a:off x="2699792" y="555526"/>
            <a:ext cx="4572000" cy="2092752"/>
          </a:xfrm>
          <a:prstGeom prst="rect">
            <a:avLst/>
          </a:prstGeom>
          <a:noFill/>
        </p:spPr>
        <p:txBody>
          <a:bodyPr wrap="square">
            <a:spAutoFit/>
          </a:bodyPr>
          <a:lstStyle/>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Epoch 16/20</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accuracy: 0.9723 - </a:t>
            </a:r>
            <a:r>
              <a:rPr lang="en-US" sz="1200" kern="0" dirty="0" err="1">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0.8725</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Epoch 17/20</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accuracy: 0.9856 - </a:t>
            </a:r>
            <a:r>
              <a:rPr lang="en-US" sz="1200" kern="0" dirty="0" err="1">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0.9538</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Epoch 18/20</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accuracy: 0.9749 - </a:t>
            </a:r>
            <a:r>
              <a:rPr lang="en-US" sz="1200" kern="0" dirty="0" err="1">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0.8125</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Epoch 19/20</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accuracy: 0.9881 - </a:t>
            </a:r>
            <a:r>
              <a:rPr lang="en-US" sz="1200" kern="0" dirty="0" err="1">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0.7387</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Epoch 20/20: </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accuracy: 0.9907 - </a:t>
            </a:r>
            <a:r>
              <a:rPr lang="en-US" sz="1200" kern="0" dirty="0" err="1">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chemeClr val="tx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0.4013</a:t>
            </a:r>
            <a:endParaRPr lang="en-US" kern="100" dirty="0">
              <a:solidFill>
                <a:schemeClr val="tx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Google Shape;269;p38">
            <a:extLst>
              <a:ext uri="{FF2B5EF4-FFF2-40B4-BE49-F238E27FC236}">
                <a16:creationId xmlns:a16="http://schemas.microsoft.com/office/drawing/2014/main" id="{7FA6F73F-92FE-B2FB-E8FC-2D709296CC90}"/>
              </a:ext>
            </a:extLst>
          </p:cNvPr>
          <p:cNvSpPr txBox="1">
            <a:spLocks/>
          </p:cNvSpPr>
          <p:nvPr/>
        </p:nvSpPr>
        <p:spPr>
          <a:xfrm>
            <a:off x="2699792" y="276309"/>
            <a:ext cx="3888432" cy="303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Training Information</a:t>
            </a:r>
          </a:p>
        </p:txBody>
      </p:sp>
      <p:sp>
        <p:nvSpPr>
          <p:cNvPr id="8" name="Google Shape;269;p38">
            <a:extLst>
              <a:ext uri="{FF2B5EF4-FFF2-40B4-BE49-F238E27FC236}">
                <a16:creationId xmlns:a16="http://schemas.microsoft.com/office/drawing/2014/main" id="{35B6F5E1-52EA-7EAF-5ADC-36EB82336154}"/>
              </a:ext>
            </a:extLst>
          </p:cNvPr>
          <p:cNvSpPr txBox="1">
            <a:spLocks/>
          </p:cNvSpPr>
          <p:nvPr/>
        </p:nvSpPr>
        <p:spPr>
          <a:xfrm>
            <a:off x="107504" y="2267885"/>
            <a:ext cx="3888432" cy="11679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Initial Model</a:t>
            </a:r>
          </a:p>
          <a:p>
            <a:pPr algn="l"/>
            <a:endParaRPr lang="en-US" baseline="30000" dirty="0"/>
          </a:p>
          <a:p>
            <a:pPr algn="l"/>
            <a:r>
              <a:rPr lang="en-US" baseline="30000" dirty="0"/>
              <a:t>Batch: 32</a:t>
            </a:r>
          </a:p>
          <a:p>
            <a:pPr algn="l"/>
            <a:endParaRPr lang="en-US" baseline="30000" dirty="0"/>
          </a:p>
          <a:p>
            <a:pPr algn="l"/>
            <a:r>
              <a:rPr lang="en-US" baseline="30000" dirty="0"/>
              <a:t>Epoch: 20</a:t>
            </a:r>
          </a:p>
        </p:txBody>
      </p:sp>
      <p:sp>
        <p:nvSpPr>
          <p:cNvPr id="9" name="Google Shape;269;p38">
            <a:extLst>
              <a:ext uri="{FF2B5EF4-FFF2-40B4-BE49-F238E27FC236}">
                <a16:creationId xmlns:a16="http://schemas.microsoft.com/office/drawing/2014/main" id="{60D5BD20-4133-DF91-988E-E09E3C428DD9}"/>
              </a:ext>
            </a:extLst>
          </p:cNvPr>
          <p:cNvSpPr txBox="1">
            <a:spLocks/>
          </p:cNvSpPr>
          <p:nvPr/>
        </p:nvSpPr>
        <p:spPr>
          <a:xfrm>
            <a:off x="2699792" y="3112786"/>
            <a:ext cx="3888432" cy="1735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Results:</a:t>
            </a:r>
          </a:p>
          <a:p>
            <a:pPr algn="l"/>
            <a:endParaRPr lang="en-US" baseline="30000" dirty="0"/>
          </a:p>
          <a:p>
            <a:pPr algn="l"/>
            <a:r>
              <a:rPr lang="en-US" baseline="30000" dirty="0">
                <a:solidFill>
                  <a:srgbClr val="C00000"/>
                </a:solidFill>
              </a:rPr>
              <a:t>Volatile Validation accuracy</a:t>
            </a:r>
          </a:p>
          <a:p>
            <a:pPr algn="l"/>
            <a:endParaRPr lang="en-US" baseline="30000" dirty="0">
              <a:solidFill>
                <a:srgbClr val="C00000"/>
              </a:solidFill>
            </a:endParaRPr>
          </a:p>
          <a:p>
            <a:pPr algn="l"/>
            <a:r>
              <a:rPr lang="en-US" baseline="30000" dirty="0">
                <a:solidFill>
                  <a:srgbClr val="C00000"/>
                </a:solidFill>
              </a:rPr>
              <a:t>Low reliability</a:t>
            </a:r>
          </a:p>
          <a:p>
            <a:pPr algn="l"/>
            <a:endParaRPr lang="en-US" baseline="30000" dirty="0"/>
          </a:p>
          <a:p>
            <a:pPr algn="l"/>
            <a:endParaRPr lang="en-US" baseline="30000" dirty="0"/>
          </a:p>
        </p:txBody>
      </p:sp>
      <p:sp>
        <p:nvSpPr>
          <p:cNvPr id="10" name="Google Shape;155;p30">
            <a:extLst>
              <a:ext uri="{FF2B5EF4-FFF2-40B4-BE49-F238E27FC236}">
                <a16:creationId xmlns:a16="http://schemas.microsoft.com/office/drawing/2014/main" id="{F9C85945-BA10-BB05-B00C-BA666A32AEFD}"/>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1</a:t>
            </a:r>
          </a:p>
        </p:txBody>
      </p:sp>
    </p:spTree>
    <p:extLst>
      <p:ext uri="{BB962C8B-B14F-4D97-AF65-F5344CB8AC3E}">
        <p14:creationId xmlns:p14="http://schemas.microsoft.com/office/powerpoint/2010/main" val="325713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DE935-7697-76FB-1357-634182FB8377}"/>
            </a:ext>
          </a:extLst>
        </p:cNvPr>
        <p:cNvGrpSpPr/>
        <p:nvPr/>
      </p:nvGrpSpPr>
      <p:grpSpPr>
        <a:xfrm>
          <a:off x="0" y="0"/>
          <a:ext cx="0" cy="0"/>
          <a:chOff x="0" y="0"/>
          <a:chExt cx="0" cy="0"/>
        </a:xfrm>
      </p:grpSpPr>
      <p:sp>
        <p:nvSpPr>
          <p:cNvPr id="13" name="Google Shape;269;p38">
            <a:extLst>
              <a:ext uri="{FF2B5EF4-FFF2-40B4-BE49-F238E27FC236}">
                <a16:creationId xmlns:a16="http://schemas.microsoft.com/office/drawing/2014/main" id="{5817D06D-7AF1-24BB-3BE8-1850BD8BD28F}"/>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a:t>EfficientNetB0</a:t>
            </a:r>
          </a:p>
          <a:p>
            <a:pPr algn="l"/>
            <a:endParaRPr lang="en-US" baseline="30000" dirty="0"/>
          </a:p>
          <a:p>
            <a:pPr algn="l"/>
            <a:r>
              <a:rPr lang="en-US" baseline="30000" dirty="0"/>
              <a:t>Batch: 32</a:t>
            </a:r>
          </a:p>
          <a:p>
            <a:pPr algn="l"/>
            <a:endParaRPr lang="en-US" baseline="30000" dirty="0"/>
          </a:p>
          <a:p>
            <a:pPr algn="l"/>
            <a:r>
              <a:rPr lang="en-US" baseline="30000" dirty="0"/>
              <a:t>Epoch: 4</a:t>
            </a:r>
          </a:p>
        </p:txBody>
      </p:sp>
      <p:sp>
        <p:nvSpPr>
          <p:cNvPr id="3" name="TextBox 2">
            <a:extLst>
              <a:ext uri="{FF2B5EF4-FFF2-40B4-BE49-F238E27FC236}">
                <a16:creationId xmlns:a16="http://schemas.microsoft.com/office/drawing/2014/main" id="{FB0F9AE9-4BE0-4556-7A27-F5810CC4EE06}"/>
              </a:ext>
            </a:extLst>
          </p:cNvPr>
          <p:cNvSpPr txBox="1"/>
          <p:nvPr/>
        </p:nvSpPr>
        <p:spPr>
          <a:xfrm>
            <a:off x="2045112" y="771550"/>
            <a:ext cx="10566920" cy="4037195"/>
          </a:xfrm>
          <a:prstGeom prst="rect">
            <a:avLst/>
          </a:prstGeom>
          <a:noFill/>
        </p:spPr>
        <p:txBody>
          <a:bodyPr wrap="square">
            <a:spAutoFit/>
          </a:bodyPr>
          <a:lstStyle/>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Model: "sequential_5"</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Layer (type)                Output Shape              Param #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efficientnetb0 (Functional)  (None, 1280)             4049571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batch_normalization_5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1280)             5120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dense_10 (Dense)            (None, 256)               327936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dropout_5 (Dropout)         (None, 256)               0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dense_11 (Dense)            (None, 8)                 2056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Total params: 4,384,683</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Trainable params: 4,340,100</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Non-trainable params: 44,583</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Google Shape;155;p30">
            <a:extLst>
              <a:ext uri="{FF2B5EF4-FFF2-40B4-BE49-F238E27FC236}">
                <a16:creationId xmlns:a16="http://schemas.microsoft.com/office/drawing/2014/main" id="{6CE8093C-5CC8-8210-D3E6-14B6C6582E06}"/>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2</a:t>
            </a:r>
          </a:p>
        </p:txBody>
      </p:sp>
    </p:spTree>
    <p:extLst>
      <p:ext uri="{BB962C8B-B14F-4D97-AF65-F5344CB8AC3E}">
        <p14:creationId xmlns:p14="http://schemas.microsoft.com/office/powerpoint/2010/main" val="1351114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02ECB-83E3-D58A-8721-9E6472F30C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118FAE-4B60-B854-5CA1-011536F3F4D0}"/>
              </a:ext>
            </a:extLst>
          </p:cNvPr>
          <p:cNvSpPr txBox="1"/>
          <p:nvPr/>
        </p:nvSpPr>
        <p:spPr>
          <a:xfrm>
            <a:off x="2699792" y="555526"/>
            <a:ext cx="4572000" cy="1730410"/>
          </a:xfrm>
          <a:prstGeom prst="rect">
            <a:avLst/>
          </a:prstGeom>
          <a:noFill/>
        </p:spPr>
        <p:txBody>
          <a:bodyPr wrap="square">
            <a:spAutoFit/>
          </a:bodyPr>
          <a:lstStyle/>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1/4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0.9964 -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0.9987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2/4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0.9957 -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0.9925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3/4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0.9917 -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0.9912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4/4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0.9928 -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0.9962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Google Shape;269;p38">
            <a:extLst>
              <a:ext uri="{FF2B5EF4-FFF2-40B4-BE49-F238E27FC236}">
                <a16:creationId xmlns:a16="http://schemas.microsoft.com/office/drawing/2014/main" id="{DE67CB80-5E82-5F66-B84B-9F3F3DFC85DE}"/>
              </a:ext>
            </a:extLst>
          </p:cNvPr>
          <p:cNvSpPr txBox="1">
            <a:spLocks/>
          </p:cNvSpPr>
          <p:nvPr/>
        </p:nvSpPr>
        <p:spPr>
          <a:xfrm>
            <a:off x="2699792" y="276309"/>
            <a:ext cx="3888432" cy="303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Training Information</a:t>
            </a:r>
          </a:p>
        </p:txBody>
      </p:sp>
      <p:sp>
        <p:nvSpPr>
          <p:cNvPr id="9" name="Google Shape;269;p38">
            <a:extLst>
              <a:ext uri="{FF2B5EF4-FFF2-40B4-BE49-F238E27FC236}">
                <a16:creationId xmlns:a16="http://schemas.microsoft.com/office/drawing/2014/main" id="{8E86B719-A4AC-E814-35A5-5AA1BB6DDA55}"/>
              </a:ext>
            </a:extLst>
          </p:cNvPr>
          <p:cNvSpPr txBox="1">
            <a:spLocks/>
          </p:cNvSpPr>
          <p:nvPr/>
        </p:nvSpPr>
        <p:spPr>
          <a:xfrm>
            <a:off x="2699792" y="3112786"/>
            <a:ext cx="3888432" cy="1735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Results:</a:t>
            </a:r>
          </a:p>
          <a:p>
            <a:pPr algn="l"/>
            <a:endParaRPr lang="en-US" baseline="30000" dirty="0">
              <a:solidFill>
                <a:srgbClr val="00CC66"/>
              </a:solidFill>
            </a:endParaRPr>
          </a:p>
          <a:p>
            <a:pPr algn="l"/>
            <a:r>
              <a:rPr lang="en-US" baseline="30000" dirty="0">
                <a:solidFill>
                  <a:srgbClr val="00CC66"/>
                </a:solidFill>
              </a:rPr>
              <a:t>High Accuracy</a:t>
            </a:r>
          </a:p>
          <a:p>
            <a:pPr algn="l"/>
            <a:endParaRPr lang="en-US" baseline="30000" dirty="0">
              <a:solidFill>
                <a:srgbClr val="00CC66"/>
              </a:solidFill>
            </a:endParaRPr>
          </a:p>
          <a:p>
            <a:pPr algn="l"/>
            <a:r>
              <a:rPr lang="en-US" baseline="30000" dirty="0">
                <a:solidFill>
                  <a:srgbClr val="00CC66"/>
                </a:solidFill>
              </a:rPr>
              <a:t>High Reliability</a:t>
            </a:r>
          </a:p>
          <a:p>
            <a:pPr algn="l"/>
            <a:endParaRPr lang="en-US" baseline="30000" dirty="0">
              <a:solidFill>
                <a:srgbClr val="C00000"/>
              </a:solidFill>
            </a:endParaRPr>
          </a:p>
          <a:p>
            <a:pPr algn="l"/>
            <a:r>
              <a:rPr lang="en-US" baseline="30000" dirty="0">
                <a:solidFill>
                  <a:srgbClr val="C00000"/>
                </a:solidFill>
              </a:rPr>
              <a:t>Non-compatible with build-in </a:t>
            </a:r>
            <a:r>
              <a:rPr lang="en-US" baseline="30000" dirty="0" err="1">
                <a:solidFill>
                  <a:srgbClr val="C00000"/>
                </a:solidFill>
              </a:rPr>
              <a:t>Tensorflow</a:t>
            </a:r>
            <a:r>
              <a:rPr lang="en-US" baseline="30000" dirty="0">
                <a:solidFill>
                  <a:srgbClr val="C00000"/>
                </a:solidFill>
              </a:rPr>
              <a:t>, causing error on saving</a:t>
            </a:r>
          </a:p>
          <a:p>
            <a:pPr algn="l"/>
            <a:endParaRPr lang="en-US" baseline="30000" dirty="0"/>
          </a:p>
          <a:p>
            <a:pPr algn="l"/>
            <a:endParaRPr lang="en-US" baseline="30000" dirty="0"/>
          </a:p>
        </p:txBody>
      </p:sp>
      <p:sp>
        <p:nvSpPr>
          <p:cNvPr id="2" name="Google Shape;155;p30">
            <a:extLst>
              <a:ext uri="{FF2B5EF4-FFF2-40B4-BE49-F238E27FC236}">
                <a16:creationId xmlns:a16="http://schemas.microsoft.com/office/drawing/2014/main" id="{E9A303C2-D854-3C12-A3AF-3194FACD89C3}"/>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2</a:t>
            </a:r>
          </a:p>
        </p:txBody>
      </p:sp>
      <p:sp>
        <p:nvSpPr>
          <p:cNvPr id="3" name="Google Shape;269;p38">
            <a:extLst>
              <a:ext uri="{FF2B5EF4-FFF2-40B4-BE49-F238E27FC236}">
                <a16:creationId xmlns:a16="http://schemas.microsoft.com/office/drawing/2014/main" id="{B7F9DB08-4316-B369-FA13-7728B861B1DE}"/>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a:t>EfficientNetB0</a:t>
            </a:r>
            <a:endParaRPr lang="en-US" baseline="30000" dirty="0"/>
          </a:p>
          <a:p>
            <a:pPr algn="l"/>
            <a:endParaRPr lang="en-US" baseline="30000" dirty="0"/>
          </a:p>
          <a:p>
            <a:pPr algn="l"/>
            <a:r>
              <a:rPr lang="en-US" baseline="30000" dirty="0"/>
              <a:t>Batch: 32</a:t>
            </a:r>
          </a:p>
          <a:p>
            <a:pPr algn="l"/>
            <a:endParaRPr lang="en-US" baseline="30000" dirty="0"/>
          </a:p>
          <a:p>
            <a:pPr algn="l"/>
            <a:r>
              <a:rPr lang="en-US" baseline="30000" dirty="0"/>
              <a:t>Epoch: 4</a:t>
            </a:r>
          </a:p>
        </p:txBody>
      </p:sp>
    </p:spTree>
    <p:extLst>
      <p:ext uri="{BB962C8B-B14F-4D97-AF65-F5344CB8AC3E}">
        <p14:creationId xmlns:p14="http://schemas.microsoft.com/office/powerpoint/2010/main" val="126420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40EC5-80FB-99BE-830C-3E19A8207315}"/>
            </a:ext>
          </a:extLst>
        </p:cNvPr>
        <p:cNvGrpSpPr/>
        <p:nvPr/>
      </p:nvGrpSpPr>
      <p:grpSpPr>
        <a:xfrm>
          <a:off x="0" y="0"/>
          <a:ext cx="0" cy="0"/>
          <a:chOff x="0" y="0"/>
          <a:chExt cx="0" cy="0"/>
        </a:xfrm>
      </p:grpSpPr>
      <p:sp>
        <p:nvSpPr>
          <p:cNvPr id="13" name="Google Shape;269;p38">
            <a:extLst>
              <a:ext uri="{FF2B5EF4-FFF2-40B4-BE49-F238E27FC236}">
                <a16:creationId xmlns:a16="http://schemas.microsoft.com/office/drawing/2014/main" id="{21975A4A-1657-F7AC-D6B5-76F87F2E0061}"/>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a:t>MobileNetV2</a:t>
            </a:r>
          </a:p>
          <a:p>
            <a:pPr algn="l"/>
            <a:endParaRPr lang="en-US" baseline="30000" dirty="0"/>
          </a:p>
          <a:p>
            <a:pPr algn="l"/>
            <a:r>
              <a:rPr lang="en-US" baseline="30000" dirty="0"/>
              <a:t>Batch: 32</a:t>
            </a:r>
          </a:p>
          <a:p>
            <a:pPr algn="l"/>
            <a:endParaRPr lang="en-US" baseline="30000" dirty="0"/>
          </a:p>
          <a:p>
            <a:pPr algn="l"/>
            <a:r>
              <a:rPr lang="en-US" baseline="30000" dirty="0"/>
              <a:t>Epoch: 4</a:t>
            </a:r>
          </a:p>
        </p:txBody>
      </p:sp>
      <p:sp>
        <p:nvSpPr>
          <p:cNvPr id="3" name="TextBox 2">
            <a:extLst>
              <a:ext uri="{FF2B5EF4-FFF2-40B4-BE49-F238E27FC236}">
                <a16:creationId xmlns:a16="http://schemas.microsoft.com/office/drawing/2014/main" id="{EF48F5B0-4E62-0B47-66AB-09CAB4E71B29}"/>
              </a:ext>
            </a:extLst>
          </p:cNvPr>
          <p:cNvSpPr txBox="1"/>
          <p:nvPr/>
        </p:nvSpPr>
        <p:spPr>
          <a:xfrm>
            <a:off x="2045112" y="771550"/>
            <a:ext cx="10566920" cy="4234814"/>
          </a:xfrm>
          <a:prstGeom prst="rect">
            <a:avLst/>
          </a:prstGeom>
          <a:noFill/>
        </p:spPr>
        <p:txBody>
          <a:bodyPr wrap="square">
            <a:spAutoFit/>
          </a:bodyPr>
          <a:lstStyle/>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Model: "sequential"</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Layer (type)                Output Shape              Param #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mobilenetv2_1.00_224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Funct</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1280)             2257984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ional</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batch_normalization</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BatchN</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(None, 1280)             5120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ormalization</a:t>
            </a: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 (Dense)               (None, 256)               327936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dropout (Dropout)           (None, 256)               0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dense_1 (Dense)             (None, 8)                 2056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Total params: 2,593,096</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Trainable params: 2,556,424</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Non-trainable params: 36,672</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Google Shape;155;p30">
            <a:extLst>
              <a:ext uri="{FF2B5EF4-FFF2-40B4-BE49-F238E27FC236}">
                <a16:creationId xmlns:a16="http://schemas.microsoft.com/office/drawing/2014/main" id="{99E72B23-93B5-DCD7-8EFD-9EA647E25082}"/>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3</a:t>
            </a:r>
          </a:p>
        </p:txBody>
      </p:sp>
    </p:spTree>
    <p:extLst>
      <p:ext uri="{BB962C8B-B14F-4D97-AF65-F5344CB8AC3E}">
        <p14:creationId xmlns:p14="http://schemas.microsoft.com/office/powerpoint/2010/main" val="408995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463F-69C6-A881-439D-52EE559C9C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DE2758A-1C82-C814-5338-670D5657AE82}"/>
              </a:ext>
            </a:extLst>
          </p:cNvPr>
          <p:cNvSpPr txBox="1"/>
          <p:nvPr/>
        </p:nvSpPr>
        <p:spPr>
          <a:xfrm>
            <a:off x="2699792" y="555526"/>
            <a:ext cx="4572000" cy="1665777"/>
          </a:xfrm>
          <a:prstGeom prst="rect">
            <a:avLst/>
          </a:prstGeom>
          <a:noFill/>
        </p:spPr>
        <p:txBody>
          <a:bodyPr wrap="square">
            <a:spAutoFit/>
          </a:bodyPr>
          <a:lstStyle/>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1/4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0.9019 -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0.2250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2/4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0.9842 -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0.2338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3/4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0.9932 -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0.1425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4/4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0.9975 -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0.2313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Google Shape;269;p38">
            <a:extLst>
              <a:ext uri="{FF2B5EF4-FFF2-40B4-BE49-F238E27FC236}">
                <a16:creationId xmlns:a16="http://schemas.microsoft.com/office/drawing/2014/main" id="{95BA057B-BF0F-4733-DE54-55F7C5CFEE52}"/>
              </a:ext>
            </a:extLst>
          </p:cNvPr>
          <p:cNvSpPr txBox="1">
            <a:spLocks/>
          </p:cNvSpPr>
          <p:nvPr/>
        </p:nvSpPr>
        <p:spPr>
          <a:xfrm>
            <a:off x="2699792" y="276309"/>
            <a:ext cx="3888432" cy="303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Training Information</a:t>
            </a:r>
          </a:p>
        </p:txBody>
      </p:sp>
      <p:sp>
        <p:nvSpPr>
          <p:cNvPr id="9" name="Google Shape;269;p38">
            <a:extLst>
              <a:ext uri="{FF2B5EF4-FFF2-40B4-BE49-F238E27FC236}">
                <a16:creationId xmlns:a16="http://schemas.microsoft.com/office/drawing/2014/main" id="{501FDCD1-1C01-D2DD-D6FF-FD67E550CACE}"/>
              </a:ext>
            </a:extLst>
          </p:cNvPr>
          <p:cNvSpPr txBox="1">
            <a:spLocks/>
          </p:cNvSpPr>
          <p:nvPr/>
        </p:nvSpPr>
        <p:spPr>
          <a:xfrm>
            <a:off x="2699792" y="3112786"/>
            <a:ext cx="3888432" cy="1735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Results:</a:t>
            </a:r>
          </a:p>
          <a:p>
            <a:pPr algn="l"/>
            <a:endParaRPr lang="en-US" baseline="30000" dirty="0">
              <a:solidFill>
                <a:srgbClr val="00CC66"/>
              </a:solidFill>
            </a:endParaRPr>
          </a:p>
          <a:p>
            <a:pPr algn="l"/>
            <a:r>
              <a:rPr lang="en-US" baseline="30000" dirty="0">
                <a:solidFill>
                  <a:srgbClr val="C00000"/>
                </a:solidFill>
              </a:rPr>
              <a:t>Low Accuracy</a:t>
            </a:r>
          </a:p>
          <a:p>
            <a:pPr algn="l"/>
            <a:endParaRPr lang="en-US" baseline="30000" dirty="0">
              <a:solidFill>
                <a:srgbClr val="C00000"/>
              </a:solidFill>
            </a:endParaRPr>
          </a:p>
          <a:p>
            <a:pPr algn="l"/>
            <a:r>
              <a:rPr lang="en-US" baseline="30000" dirty="0">
                <a:solidFill>
                  <a:srgbClr val="00CC66"/>
                </a:solidFill>
              </a:rPr>
              <a:t>Small build, accuracy may be increased with increase epoch.</a:t>
            </a:r>
          </a:p>
          <a:p>
            <a:pPr algn="l"/>
            <a:endParaRPr lang="en-US" baseline="30000" dirty="0">
              <a:solidFill>
                <a:srgbClr val="00CC66"/>
              </a:solidFill>
            </a:endParaRPr>
          </a:p>
          <a:p>
            <a:pPr algn="l"/>
            <a:endParaRPr lang="en-US" baseline="30000" dirty="0"/>
          </a:p>
          <a:p>
            <a:pPr algn="l"/>
            <a:endParaRPr lang="en-US" baseline="30000" dirty="0"/>
          </a:p>
        </p:txBody>
      </p:sp>
      <p:sp>
        <p:nvSpPr>
          <p:cNvPr id="2" name="Google Shape;155;p30">
            <a:extLst>
              <a:ext uri="{FF2B5EF4-FFF2-40B4-BE49-F238E27FC236}">
                <a16:creationId xmlns:a16="http://schemas.microsoft.com/office/drawing/2014/main" id="{AA6CBF49-8901-45D8-6A06-904F0B5B030F}"/>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3</a:t>
            </a:r>
          </a:p>
        </p:txBody>
      </p:sp>
      <p:sp>
        <p:nvSpPr>
          <p:cNvPr id="3" name="Google Shape;269;p38">
            <a:extLst>
              <a:ext uri="{FF2B5EF4-FFF2-40B4-BE49-F238E27FC236}">
                <a16:creationId xmlns:a16="http://schemas.microsoft.com/office/drawing/2014/main" id="{54F6A92B-5F3D-F32B-DACD-27C3E3752AB5}"/>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a:t>MobileNetV2</a:t>
            </a:r>
            <a:endParaRPr lang="en-US" baseline="30000" dirty="0"/>
          </a:p>
          <a:p>
            <a:pPr algn="l"/>
            <a:endParaRPr lang="en-US" baseline="30000" dirty="0"/>
          </a:p>
          <a:p>
            <a:pPr algn="l"/>
            <a:r>
              <a:rPr lang="en-US" baseline="30000" dirty="0"/>
              <a:t>Batch: 32</a:t>
            </a:r>
          </a:p>
          <a:p>
            <a:pPr algn="l"/>
            <a:endParaRPr lang="en-US" baseline="30000" dirty="0"/>
          </a:p>
          <a:p>
            <a:pPr algn="l"/>
            <a:r>
              <a:rPr lang="en-US" baseline="30000" dirty="0"/>
              <a:t>Epoch: 4</a:t>
            </a:r>
          </a:p>
        </p:txBody>
      </p:sp>
    </p:spTree>
    <p:extLst>
      <p:ext uri="{BB962C8B-B14F-4D97-AF65-F5344CB8AC3E}">
        <p14:creationId xmlns:p14="http://schemas.microsoft.com/office/powerpoint/2010/main" val="1410404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E37-A714-C947-99F3-5B27705AA1E5}"/>
            </a:ext>
          </a:extLst>
        </p:cNvPr>
        <p:cNvGrpSpPr/>
        <p:nvPr/>
      </p:nvGrpSpPr>
      <p:grpSpPr>
        <a:xfrm>
          <a:off x="0" y="0"/>
          <a:ext cx="0" cy="0"/>
          <a:chOff x="0" y="0"/>
          <a:chExt cx="0" cy="0"/>
        </a:xfrm>
      </p:grpSpPr>
      <p:sp>
        <p:nvSpPr>
          <p:cNvPr id="13" name="Google Shape;269;p38">
            <a:extLst>
              <a:ext uri="{FF2B5EF4-FFF2-40B4-BE49-F238E27FC236}">
                <a16:creationId xmlns:a16="http://schemas.microsoft.com/office/drawing/2014/main" id="{4AB58818-B0B4-E038-13B5-78019C7789F2}"/>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err="1"/>
              <a:t>Xception</a:t>
            </a:r>
            <a:endParaRPr lang="en-US" sz="2800" baseline="30000" dirty="0"/>
          </a:p>
          <a:p>
            <a:pPr algn="l"/>
            <a:endParaRPr lang="en-US" baseline="30000" dirty="0"/>
          </a:p>
          <a:p>
            <a:pPr algn="l"/>
            <a:r>
              <a:rPr lang="en-US" baseline="30000" dirty="0"/>
              <a:t>Batch: 16</a:t>
            </a:r>
          </a:p>
          <a:p>
            <a:pPr algn="l"/>
            <a:endParaRPr lang="en-US" baseline="30000" dirty="0"/>
          </a:p>
          <a:p>
            <a:pPr algn="l"/>
            <a:r>
              <a:rPr lang="en-US" baseline="30000" dirty="0"/>
              <a:t>Epoch: 8</a:t>
            </a:r>
          </a:p>
        </p:txBody>
      </p:sp>
      <p:sp>
        <p:nvSpPr>
          <p:cNvPr id="3" name="TextBox 2">
            <a:extLst>
              <a:ext uri="{FF2B5EF4-FFF2-40B4-BE49-F238E27FC236}">
                <a16:creationId xmlns:a16="http://schemas.microsoft.com/office/drawing/2014/main" id="{A1424FDF-122C-6662-4938-E1C1A38C095C}"/>
              </a:ext>
            </a:extLst>
          </p:cNvPr>
          <p:cNvSpPr txBox="1"/>
          <p:nvPr/>
        </p:nvSpPr>
        <p:spPr>
          <a:xfrm>
            <a:off x="2045112" y="771550"/>
            <a:ext cx="10566920" cy="4037195"/>
          </a:xfrm>
          <a:prstGeom prst="rect">
            <a:avLst/>
          </a:prstGeom>
          <a:noFill/>
        </p:spPr>
        <p:txBody>
          <a:bodyPr wrap="square">
            <a:spAutoFit/>
          </a:bodyPr>
          <a:lstStyle/>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 "sequential_1"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Layer (type)                Output Shape              Param #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xception</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(Functional)       (None, 2048)              20861480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batch_normalization_5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Batc</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(None, 2048)             8192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dense_2 (Dense)             (None, 256)               524544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dropout_1 (Dropout)         (None, 256)               0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dense_3 (Dense)             (None, 8)                 2056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Total params: 21,396,272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Trainable params: 21,337,648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Non-trainable params: 58,624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Google Shape;155;p30">
            <a:extLst>
              <a:ext uri="{FF2B5EF4-FFF2-40B4-BE49-F238E27FC236}">
                <a16:creationId xmlns:a16="http://schemas.microsoft.com/office/drawing/2014/main" id="{0B01CDB1-CE56-6374-37C2-FF70985F229D}"/>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4</a:t>
            </a:r>
          </a:p>
        </p:txBody>
      </p:sp>
    </p:spTree>
    <p:extLst>
      <p:ext uri="{BB962C8B-B14F-4D97-AF65-F5344CB8AC3E}">
        <p14:creationId xmlns:p14="http://schemas.microsoft.com/office/powerpoint/2010/main" val="1457091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03362-69E3-03F8-799B-560947DECAD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370BB6-8280-C9AF-DB04-5C08F11F3927}"/>
              </a:ext>
            </a:extLst>
          </p:cNvPr>
          <p:cNvSpPr txBox="1"/>
          <p:nvPr/>
        </p:nvSpPr>
        <p:spPr>
          <a:xfrm>
            <a:off x="2699792" y="555526"/>
            <a:ext cx="4572000" cy="2061013"/>
          </a:xfrm>
          <a:prstGeom prst="rect">
            <a:avLst/>
          </a:prstGeom>
          <a:noFill/>
        </p:spPr>
        <p:txBody>
          <a:bodyPr wrap="square">
            <a:spAutoFit/>
          </a:bodyPr>
          <a:lstStyle/>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4/8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0.9739 -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0.9538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5/8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0.9771 -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0.9137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6/8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0.9593 -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0.5063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7/8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0.9771 -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0.9887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 8/8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accuracy: 0.9932 - </a:t>
            </a:r>
            <a:r>
              <a:rPr lang="en-US" sz="12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US" sz="12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0.9862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Google Shape;269;p38">
            <a:extLst>
              <a:ext uri="{FF2B5EF4-FFF2-40B4-BE49-F238E27FC236}">
                <a16:creationId xmlns:a16="http://schemas.microsoft.com/office/drawing/2014/main" id="{F351B70D-46B5-7779-D15B-8DD1E1FA3F78}"/>
              </a:ext>
            </a:extLst>
          </p:cNvPr>
          <p:cNvSpPr txBox="1">
            <a:spLocks/>
          </p:cNvSpPr>
          <p:nvPr/>
        </p:nvSpPr>
        <p:spPr>
          <a:xfrm>
            <a:off x="2699792" y="276309"/>
            <a:ext cx="3888432" cy="303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Training Information</a:t>
            </a:r>
          </a:p>
        </p:txBody>
      </p:sp>
      <p:sp>
        <p:nvSpPr>
          <p:cNvPr id="9" name="Google Shape;269;p38">
            <a:extLst>
              <a:ext uri="{FF2B5EF4-FFF2-40B4-BE49-F238E27FC236}">
                <a16:creationId xmlns:a16="http://schemas.microsoft.com/office/drawing/2014/main" id="{5891F721-C0FF-A810-6281-1031D12E0319}"/>
              </a:ext>
            </a:extLst>
          </p:cNvPr>
          <p:cNvSpPr txBox="1">
            <a:spLocks/>
          </p:cNvSpPr>
          <p:nvPr/>
        </p:nvSpPr>
        <p:spPr>
          <a:xfrm>
            <a:off x="2699792" y="3579862"/>
            <a:ext cx="3888432" cy="1735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Results:</a:t>
            </a:r>
          </a:p>
          <a:p>
            <a:pPr algn="l"/>
            <a:endParaRPr lang="en-US" baseline="30000" dirty="0">
              <a:solidFill>
                <a:srgbClr val="00CC66"/>
              </a:solidFill>
            </a:endParaRPr>
          </a:p>
          <a:p>
            <a:pPr algn="l"/>
            <a:r>
              <a:rPr lang="en-US" baseline="30000" dirty="0">
                <a:solidFill>
                  <a:srgbClr val="00CC66"/>
                </a:solidFill>
              </a:rPr>
              <a:t>High Accuracy</a:t>
            </a:r>
          </a:p>
          <a:p>
            <a:pPr algn="l"/>
            <a:endParaRPr lang="en-US" baseline="30000" dirty="0">
              <a:solidFill>
                <a:srgbClr val="00CC66"/>
              </a:solidFill>
            </a:endParaRPr>
          </a:p>
          <a:p>
            <a:pPr algn="l"/>
            <a:r>
              <a:rPr lang="en-US" baseline="30000" dirty="0">
                <a:solidFill>
                  <a:srgbClr val="00CC66"/>
                </a:solidFill>
              </a:rPr>
              <a:t>Reliable (Still Less Then EffficientNetB0)</a:t>
            </a:r>
          </a:p>
          <a:p>
            <a:pPr algn="l"/>
            <a:endParaRPr lang="en-US" baseline="30000" dirty="0">
              <a:solidFill>
                <a:srgbClr val="C00000"/>
              </a:solidFill>
            </a:endParaRPr>
          </a:p>
          <a:p>
            <a:pPr algn="l"/>
            <a:r>
              <a:rPr lang="en-US" baseline="30000" dirty="0">
                <a:solidFill>
                  <a:srgbClr val="C00000"/>
                </a:solidFill>
              </a:rPr>
              <a:t>Big build, required decreased batch count to prevent Out Of Memory (OOM)</a:t>
            </a:r>
          </a:p>
          <a:p>
            <a:pPr algn="l"/>
            <a:endParaRPr lang="en-US" baseline="30000" dirty="0">
              <a:solidFill>
                <a:srgbClr val="00CC66"/>
              </a:solidFill>
            </a:endParaRPr>
          </a:p>
          <a:p>
            <a:pPr algn="l"/>
            <a:r>
              <a:rPr lang="en-US" baseline="30000" dirty="0">
                <a:solidFill>
                  <a:srgbClr val="00CC66"/>
                </a:solidFill>
              </a:rPr>
              <a:t>Saved, suitable with built-in TensorFlow Version</a:t>
            </a:r>
          </a:p>
          <a:p>
            <a:pPr algn="l"/>
            <a:endParaRPr lang="en-US" baseline="30000" dirty="0">
              <a:solidFill>
                <a:srgbClr val="00CC66"/>
              </a:solidFill>
            </a:endParaRPr>
          </a:p>
          <a:p>
            <a:pPr algn="l"/>
            <a:endParaRPr lang="en-US" baseline="30000" dirty="0"/>
          </a:p>
          <a:p>
            <a:pPr algn="l"/>
            <a:endParaRPr lang="en-US" baseline="30000" dirty="0"/>
          </a:p>
        </p:txBody>
      </p:sp>
      <p:sp>
        <p:nvSpPr>
          <p:cNvPr id="2" name="Google Shape;155;p30">
            <a:extLst>
              <a:ext uri="{FF2B5EF4-FFF2-40B4-BE49-F238E27FC236}">
                <a16:creationId xmlns:a16="http://schemas.microsoft.com/office/drawing/2014/main" id="{7F6FF992-B043-F69A-7C8E-2D0BAA4EBA0D}"/>
              </a:ext>
            </a:extLst>
          </p:cNvPr>
          <p:cNvSpPr txBox="1">
            <a:spLocks/>
          </p:cNvSpPr>
          <p:nvPr/>
        </p:nvSpPr>
        <p:spPr>
          <a:xfrm>
            <a:off x="-756592" y="185167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r"/>
            <a:r>
              <a:rPr lang="en" dirty="0"/>
              <a:t>4</a:t>
            </a:r>
          </a:p>
        </p:txBody>
      </p:sp>
      <p:sp>
        <p:nvSpPr>
          <p:cNvPr id="3" name="Google Shape;269;p38">
            <a:extLst>
              <a:ext uri="{FF2B5EF4-FFF2-40B4-BE49-F238E27FC236}">
                <a16:creationId xmlns:a16="http://schemas.microsoft.com/office/drawing/2014/main" id="{4E933E7C-11D3-31D4-7D9A-24582826222F}"/>
              </a:ext>
            </a:extLst>
          </p:cNvPr>
          <p:cNvSpPr txBox="1">
            <a:spLocks/>
          </p:cNvSpPr>
          <p:nvPr/>
        </p:nvSpPr>
        <p:spPr>
          <a:xfrm>
            <a:off x="107504" y="2267885"/>
            <a:ext cx="3888432" cy="1455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baseline="30000" dirty="0"/>
              <a:t>Pretrained</a:t>
            </a:r>
            <a:br>
              <a:rPr lang="en-US" baseline="30000" dirty="0"/>
            </a:br>
            <a:r>
              <a:rPr lang="en-US" sz="2800" baseline="30000" dirty="0" err="1"/>
              <a:t>Xception</a:t>
            </a:r>
            <a:endParaRPr lang="en-US" baseline="30000" dirty="0"/>
          </a:p>
          <a:p>
            <a:pPr algn="l"/>
            <a:endParaRPr lang="en-US" baseline="30000" dirty="0"/>
          </a:p>
          <a:p>
            <a:pPr algn="l"/>
            <a:r>
              <a:rPr lang="en-US" baseline="30000" dirty="0"/>
              <a:t>Batch: 16</a:t>
            </a:r>
          </a:p>
          <a:p>
            <a:pPr algn="l"/>
            <a:endParaRPr lang="en-US" baseline="30000" dirty="0"/>
          </a:p>
          <a:p>
            <a:pPr algn="l"/>
            <a:r>
              <a:rPr lang="en-US" baseline="30000" dirty="0"/>
              <a:t>Epoch: 8</a:t>
            </a:r>
          </a:p>
        </p:txBody>
      </p:sp>
    </p:spTree>
    <p:extLst>
      <p:ext uri="{BB962C8B-B14F-4D97-AF65-F5344CB8AC3E}">
        <p14:creationId xmlns:p14="http://schemas.microsoft.com/office/powerpoint/2010/main" val="389728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a:extLst>
            <a:ext uri="{FF2B5EF4-FFF2-40B4-BE49-F238E27FC236}">
              <a16:creationId xmlns:a16="http://schemas.microsoft.com/office/drawing/2014/main" id="{7244AEE2-DB92-EBFF-55A7-52B2BC8D84A2}"/>
            </a:ext>
          </a:extLst>
        </p:cNvPr>
        <p:cNvGrpSpPr/>
        <p:nvPr/>
      </p:nvGrpSpPr>
      <p:grpSpPr>
        <a:xfrm>
          <a:off x="0" y="0"/>
          <a:ext cx="0" cy="0"/>
          <a:chOff x="0" y="0"/>
          <a:chExt cx="0" cy="0"/>
        </a:xfrm>
      </p:grpSpPr>
      <p:sp>
        <p:nvSpPr>
          <p:cNvPr id="215" name="Google Shape;215;p34">
            <a:extLst>
              <a:ext uri="{FF2B5EF4-FFF2-40B4-BE49-F238E27FC236}">
                <a16:creationId xmlns:a16="http://schemas.microsoft.com/office/drawing/2014/main" id="{8DE33388-BD4D-60A8-0034-4BB491F8F985}"/>
              </a:ext>
            </a:extLst>
          </p:cNvPr>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Limits of Model</a:t>
            </a:r>
          </a:p>
        </p:txBody>
      </p:sp>
      <p:sp>
        <p:nvSpPr>
          <p:cNvPr id="216" name="Google Shape;216;p34">
            <a:extLst>
              <a:ext uri="{FF2B5EF4-FFF2-40B4-BE49-F238E27FC236}">
                <a16:creationId xmlns:a16="http://schemas.microsoft.com/office/drawing/2014/main" id="{2F552C28-6CA7-15DB-3794-9A81506FFA29}"/>
              </a:ext>
            </a:extLst>
          </p:cNvPr>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a:t>
            </a:r>
            <a:r>
              <a:rPr lang="tr-TR" dirty="0"/>
              <a:t>4</a:t>
            </a:r>
            <a:endParaRPr dirty="0"/>
          </a:p>
        </p:txBody>
      </p:sp>
      <p:cxnSp>
        <p:nvCxnSpPr>
          <p:cNvPr id="217" name="Google Shape;217;p34">
            <a:extLst>
              <a:ext uri="{FF2B5EF4-FFF2-40B4-BE49-F238E27FC236}">
                <a16:creationId xmlns:a16="http://schemas.microsoft.com/office/drawing/2014/main" id="{D219E9B4-F8CA-4D50-EBD7-7D7D4C50D4E8}"/>
              </a:ext>
            </a:extLst>
          </p:cNvPr>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34">
            <a:extLst>
              <a:ext uri="{FF2B5EF4-FFF2-40B4-BE49-F238E27FC236}">
                <a16:creationId xmlns:a16="http://schemas.microsoft.com/office/drawing/2014/main" id="{6ECEFC8D-AFEF-0227-E44C-224A6BCF2C55}"/>
              </a:ext>
            </a:extLst>
          </p:cNvPr>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Discussion of limitation and areas to </a:t>
            </a:r>
          </a:p>
          <a:p>
            <a:pPr marL="0" lvl="0" indent="0" rtl="0">
              <a:spcBef>
                <a:spcPts val="0"/>
              </a:spcBef>
              <a:spcAft>
                <a:spcPts val="0"/>
              </a:spcAft>
              <a:buNone/>
            </a:pPr>
            <a:r>
              <a:rPr lang="en-US" dirty="0"/>
              <a:t>improve the model further</a:t>
            </a:r>
          </a:p>
        </p:txBody>
      </p:sp>
    </p:spTree>
    <p:extLst>
      <p:ext uri="{BB962C8B-B14F-4D97-AF65-F5344CB8AC3E}">
        <p14:creationId xmlns:p14="http://schemas.microsoft.com/office/powerpoint/2010/main" val="81335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22BEDDFC-A424-3616-2E6C-21A1A90BC94F}"/>
            </a:ext>
          </a:extLst>
        </p:cNvPr>
        <p:cNvGrpSpPr/>
        <p:nvPr/>
      </p:nvGrpSpPr>
      <p:grpSpPr>
        <a:xfrm>
          <a:off x="0" y="0"/>
          <a:ext cx="0" cy="0"/>
          <a:chOff x="0" y="0"/>
          <a:chExt cx="0" cy="0"/>
        </a:xfrm>
      </p:grpSpPr>
      <p:cxnSp>
        <p:nvCxnSpPr>
          <p:cNvPr id="223" name="Google Shape;223;p35">
            <a:extLst>
              <a:ext uri="{FF2B5EF4-FFF2-40B4-BE49-F238E27FC236}">
                <a16:creationId xmlns:a16="http://schemas.microsoft.com/office/drawing/2014/main" id="{1A6B82B3-20F8-6363-28CE-222022C7C86F}"/>
              </a:ext>
            </a:extLst>
          </p:cNvPr>
          <p:cNvCxnSpPr/>
          <p:nvPr/>
        </p:nvCxnSpPr>
        <p:spPr>
          <a:xfrm>
            <a:off x="3957600" y="3045275"/>
            <a:ext cx="1368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a:extLst>
              <a:ext uri="{FF2B5EF4-FFF2-40B4-BE49-F238E27FC236}">
                <a16:creationId xmlns:a16="http://schemas.microsoft.com/office/drawing/2014/main" id="{55CDD676-CF92-D466-815A-D241E5881227}"/>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Limits</a:t>
            </a:r>
            <a:endParaRPr dirty="0"/>
          </a:p>
        </p:txBody>
      </p:sp>
      <p:sp>
        <p:nvSpPr>
          <p:cNvPr id="225" name="Google Shape;225;p35">
            <a:extLst>
              <a:ext uri="{FF2B5EF4-FFF2-40B4-BE49-F238E27FC236}">
                <a16:creationId xmlns:a16="http://schemas.microsoft.com/office/drawing/2014/main" id="{33B66A24-DC2C-8E6A-7443-FDF13414692E}"/>
              </a:ext>
            </a:extLst>
          </p:cNvPr>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r>
              <a:rPr lang="en-US" dirty="0"/>
              <a:t>Lab Environment Dataset</a:t>
            </a:r>
            <a:endParaRPr dirty="0"/>
          </a:p>
        </p:txBody>
      </p:sp>
      <p:sp>
        <p:nvSpPr>
          <p:cNvPr id="226" name="Google Shape;226;p35">
            <a:extLst>
              <a:ext uri="{FF2B5EF4-FFF2-40B4-BE49-F238E27FC236}">
                <a16:creationId xmlns:a16="http://schemas.microsoft.com/office/drawing/2014/main" id="{E1716E44-75D8-F1D6-AE05-3279074F99ED}"/>
              </a:ext>
            </a:extLst>
          </p:cNvPr>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p>
            <a:r>
              <a:rPr lang="en-US" dirty="0"/>
              <a:t>The images are taken in same place with same equipment, creating similar features for image detection. The model created works accurately heavily on images with similar images. </a:t>
            </a:r>
          </a:p>
          <a:p>
            <a:endParaRPr lang="en-US" dirty="0"/>
          </a:p>
          <a:p>
            <a:r>
              <a:rPr lang="en-US" dirty="0"/>
              <a:t>Dataset can be improved by finding images that are taken in different environment with different equipment</a:t>
            </a:r>
          </a:p>
        </p:txBody>
      </p:sp>
      <p:pic>
        <p:nvPicPr>
          <p:cNvPr id="3" name="Picture 2">
            <a:extLst>
              <a:ext uri="{FF2B5EF4-FFF2-40B4-BE49-F238E27FC236}">
                <a16:creationId xmlns:a16="http://schemas.microsoft.com/office/drawing/2014/main" id="{F0CA9EB5-B348-88B1-AE14-9B5EAA0AB630}"/>
              </a:ext>
            </a:extLst>
          </p:cNvPr>
          <p:cNvPicPr>
            <a:picLocks noChangeAspect="1"/>
          </p:cNvPicPr>
          <p:nvPr/>
        </p:nvPicPr>
        <p:blipFill>
          <a:blip r:embed="rId3"/>
          <a:stretch>
            <a:fillRect/>
          </a:stretch>
        </p:blipFill>
        <p:spPr>
          <a:xfrm>
            <a:off x="4447722" y="2558354"/>
            <a:ext cx="4659204" cy="1165524"/>
          </a:xfrm>
          <a:prstGeom prst="rect">
            <a:avLst/>
          </a:prstGeom>
        </p:spPr>
      </p:pic>
    </p:spTree>
    <p:extLst>
      <p:ext uri="{BB962C8B-B14F-4D97-AF65-F5344CB8AC3E}">
        <p14:creationId xmlns:p14="http://schemas.microsoft.com/office/powerpoint/2010/main" val="47387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870650" y="1296600"/>
            <a:ext cx="4997494" cy="3435390"/>
          </a:xfrm>
          <a:prstGeom prst="rect">
            <a:avLst/>
          </a:prstGeom>
        </p:spPr>
        <p:txBody>
          <a:bodyPr spcFirstLastPara="1" wrap="square" lIns="91425" tIns="91425" rIns="91425" bIns="91425" anchor="t" anchorCtr="0">
            <a:noAutofit/>
          </a:bodyPr>
          <a:lstStyle/>
          <a:p>
            <a:pPr marL="152400" lvl="0" indent="0">
              <a:buClr>
                <a:schemeClr val="dk1"/>
              </a:buClr>
              <a:buNone/>
            </a:pPr>
            <a:r>
              <a:rPr lang="en-US" sz="2000" b="1" dirty="0">
                <a:solidFill>
                  <a:srgbClr val="00CC66"/>
                </a:solidFill>
              </a:rPr>
              <a:t>Mango Leaf Disease Dataset</a:t>
            </a:r>
          </a:p>
          <a:p>
            <a:pPr marL="152400" lvl="0" indent="0">
              <a:buClr>
                <a:schemeClr val="dk1"/>
              </a:buClr>
              <a:buNone/>
            </a:pPr>
            <a:endParaRPr lang="en-US" sz="2000" b="1" dirty="0">
              <a:solidFill>
                <a:srgbClr val="00CC66"/>
              </a:solidFill>
            </a:endParaRPr>
          </a:p>
          <a:p>
            <a:pPr marL="152400" lvl="0" indent="0">
              <a:buClr>
                <a:schemeClr val="dk1"/>
              </a:buClr>
              <a:buNone/>
            </a:pPr>
            <a:r>
              <a:rPr lang="en-US" sz="1050" b="1" dirty="0">
                <a:solidFill>
                  <a:srgbClr val="00CC66"/>
                </a:solidFill>
              </a:rPr>
              <a:t>Kaggle: </a:t>
            </a:r>
            <a:r>
              <a:rPr lang="en-US" sz="1400" dirty="0">
                <a:hlinkClick r:id="rId3"/>
              </a:rPr>
              <a:t>Mango Leaf Disease Dataset (kaggle.com)</a:t>
            </a:r>
            <a:endParaRPr lang="en-US" sz="1400" dirty="0"/>
          </a:p>
          <a:p>
            <a:pPr marL="152400" lvl="0" indent="0">
              <a:buClr>
                <a:schemeClr val="dk1"/>
              </a:buClr>
              <a:buNone/>
            </a:pPr>
            <a:endParaRPr lang="en-US" sz="1400" b="1" dirty="0">
              <a:solidFill>
                <a:srgbClr val="00CC66"/>
              </a:solidFill>
            </a:endParaRPr>
          </a:p>
          <a:p>
            <a:pPr marL="152400" lvl="0" indent="0">
              <a:buClr>
                <a:schemeClr val="dk1"/>
              </a:buClr>
              <a:buNone/>
            </a:pPr>
            <a:r>
              <a:rPr lang="en-US" sz="1400" b="1" dirty="0">
                <a:solidFill>
                  <a:schemeClr val="tx1"/>
                </a:solidFill>
              </a:rPr>
              <a:t>Contains 240x320 mango leaf images.</a:t>
            </a:r>
          </a:p>
          <a:p>
            <a:pPr marL="152400" lvl="0" indent="0">
              <a:buClr>
                <a:schemeClr val="dk1"/>
              </a:buClr>
              <a:buNone/>
            </a:pPr>
            <a:endParaRPr lang="en-US" sz="1400" b="1" dirty="0">
              <a:solidFill>
                <a:schemeClr val="tx1"/>
              </a:solidFill>
            </a:endParaRPr>
          </a:p>
          <a:p>
            <a:pPr marL="152400" lvl="0" indent="0">
              <a:buClr>
                <a:schemeClr val="dk1"/>
              </a:buClr>
              <a:buNone/>
            </a:pPr>
            <a:r>
              <a:rPr lang="en-US" sz="1400" b="1" dirty="0">
                <a:solidFill>
                  <a:schemeClr val="tx1"/>
                </a:solidFill>
              </a:rPr>
              <a:t>Desired model should be able to have high accuracy in identifying the classification of given images of leaves.</a:t>
            </a:r>
          </a:p>
        </p:txBody>
      </p:sp>
      <p:sp>
        <p:nvSpPr>
          <p:cNvPr id="144" name="Google Shape;144;p2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Aim</a:t>
            </a:r>
            <a:endParaRPr lang="tr-TR" dirty="0"/>
          </a:p>
        </p:txBody>
      </p:sp>
      <p:sp>
        <p:nvSpPr>
          <p:cNvPr id="4" name="Google Shape;144;p29"/>
          <p:cNvSpPr txBox="1">
            <a:spLocks/>
          </p:cNvSpPr>
          <p:nvPr/>
        </p:nvSpPr>
        <p:spPr>
          <a:xfrm>
            <a:off x="2699792" y="195486"/>
            <a:ext cx="1230613"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xo 2"/>
              <a:buNone/>
              <a:defRPr sz="2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9pPr>
          </a:lstStyle>
          <a:p>
            <a:r>
              <a:rPr lang="tr-TR" sz="3600" dirty="0"/>
              <a:t>01</a:t>
            </a:r>
          </a:p>
        </p:txBody>
      </p:sp>
      <p:pic>
        <p:nvPicPr>
          <p:cNvPr id="6" name="Picture 5" descr="A close-up of a leaf&#10;&#10;Description automatically generated">
            <a:extLst>
              <a:ext uri="{FF2B5EF4-FFF2-40B4-BE49-F238E27FC236}">
                <a16:creationId xmlns:a16="http://schemas.microsoft.com/office/drawing/2014/main" id="{C4328616-A076-3E9F-A9B8-D8B95EC8F93C}"/>
              </a:ext>
            </a:extLst>
          </p:cNvPr>
          <p:cNvPicPr>
            <a:picLocks noChangeAspect="1"/>
          </p:cNvPicPr>
          <p:nvPr/>
        </p:nvPicPr>
        <p:blipFill>
          <a:blip r:embed="rId4"/>
          <a:stretch>
            <a:fillRect/>
          </a:stretch>
        </p:blipFill>
        <p:spPr>
          <a:xfrm rot="10800000">
            <a:off x="6012160" y="1310600"/>
            <a:ext cx="2875864" cy="215689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EB57DCC2-970F-497B-7E54-B73E4BF082E1}"/>
            </a:ext>
          </a:extLst>
        </p:cNvPr>
        <p:cNvGrpSpPr/>
        <p:nvPr/>
      </p:nvGrpSpPr>
      <p:grpSpPr>
        <a:xfrm>
          <a:off x="0" y="0"/>
          <a:ext cx="0" cy="0"/>
          <a:chOff x="0" y="0"/>
          <a:chExt cx="0" cy="0"/>
        </a:xfrm>
      </p:grpSpPr>
      <p:cxnSp>
        <p:nvCxnSpPr>
          <p:cNvPr id="223" name="Google Shape;223;p35">
            <a:extLst>
              <a:ext uri="{FF2B5EF4-FFF2-40B4-BE49-F238E27FC236}">
                <a16:creationId xmlns:a16="http://schemas.microsoft.com/office/drawing/2014/main" id="{C4B79F2E-1C13-56B4-3B5F-9077E6CD1F45}"/>
              </a:ext>
            </a:extLst>
          </p:cNvPr>
          <p:cNvCxnSpPr/>
          <p:nvPr/>
        </p:nvCxnSpPr>
        <p:spPr>
          <a:xfrm>
            <a:off x="3957600" y="3045275"/>
            <a:ext cx="1368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a:extLst>
              <a:ext uri="{FF2B5EF4-FFF2-40B4-BE49-F238E27FC236}">
                <a16:creationId xmlns:a16="http://schemas.microsoft.com/office/drawing/2014/main" id="{98FC6EAD-628A-3FB5-BBC5-86B03BD2E565}"/>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Limits</a:t>
            </a:r>
            <a:endParaRPr dirty="0"/>
          </a:p>
        </p:txBody>
      </p:sp>
      <p:sp>
        <p:nvSpPr>
          <p:cNvPr id="225" name="Google Shape;225;p35">
            <a:extLst>
              <a:ext uri="{FF2B5EF4-FFF2-40B4-BE49-F238E27FC236}">
                <a16:creationId xmlns:a16="http://schemas.microsoft.com/office/drawing/2014/main" id="{C12F0BE6-4984-6068-6C84-B4918C9D87A8}"/>
              </a:ext>
            </a:extLst>
          </p:cNvPr>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r>
              <a:rPr lang="en-US" dirty="0"/>
              <a:t>Variability in Lighting and Angles</a:t>
            </a:r>
          </a:p>
        </p:txBody>
      </p:sp>
      <p:sp>
        <p:nvSpPr>
          <p:cNvPr id="226" name="Google Shape;226;p35">
            <a:extLst>
              <a:ext uri="{FF2B5EF4-FFF2-40B4-BE49-F238E27FC236}">
                <a16:creationId xmlns:a16="http://schemas.microsoft.com/office/drawing/2014/main" id="{2B62CBD5-F438-9876-3E78-50785D38720B}"/>
              </a:ext>
            </a:extLst>
          </p:cNvPr>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p>
            <a:r>
              <a:rPr lang="en-US" dirty="0"/>
              <a:t>While the images include variability in lighting and angles, it is hard to assume it covers every possibility in real world application. The dataset images are mostly singular leaves while in real life use case, it is possible most be tempted to use on photos including </a:t>
            </a:r>
            <a:r>
              <a:rPr lang="en-US" dirty="0" err="1"/>
              <a:t>mulptile</a:t>
            </a:r>
            <a:r>
              <a:rPr lang="en-US" dirty="0"/>
              <a:t> leaves where the trained model may experience difficulty.</a:t>
            </a:r>
          </a:p>
        </p:txBody>
      </p:sp>
      <p:pic>
        <p:nvPicPr>
          <p:cNvPr id="3" name="Picture 2">
            <a:extLst>
              <a:ext uri="{FF2B5EF4-FFF2-40B4-BE49-F238E27FC236}">
                <a16:creationId xmlns:a16="http://schemas.microsoft.com/office/drawing/2014/main" id="{BF779C1B-8999-1999-580F-C7A9907C44F8}"/>
              </a:ext>
            </a:extLst>
          </p:cNvPr>
          <p:cNvPicPr>
            <a:picLocks noChangeAspect="1"/>
          </p:cNvPicPr>
          <p:nvPr/>
        </p:nvPicPr>
        <p:blipFill>
          <a:blip r:embed="rId3"/>
          <a:stretch>
            <a:fillRect/>
          </a:stretch>
        </p:blipFill>
        <p:spPr>
          <a:xfrm>
            <a:off x="4447722" y="2558354"/>
            <a:ext cx="4659204" cy="1165524"/>
          </a:xfrm>
          <a:prstGeom prst="rect">
            <a:avLst/>
          </a:prstGeom>
        </p:spPr>
      </p:pic>
    </p:spTree>
    <p:extLst>
      <p:ext uri="{BB962C8B-B14F-4D97-AF65-F5344CB8AC3E}">
        <p14:creationId xmlns:p14="http://schemas.microsoft.com/office/powerpoint/2010/main" val="44559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72A794AC-681F-469E-9170-59003815D976}"/>
            </a:ext>
          </a:extLst>
        </p:cNvPr>
        <p:cNvGrpSpPr/>
        <p:nvPr/>
      </p:nvGrpSpPr>
      <p:grpSpPr>
        <a:xfrm>
          <a:off x="0" y="0"/>
          <a:ext cx="0" cy="0"/>
          <a:chOff x="0" y="0"/>
          <a:chExt cx="0" cy="0"/>
        </a:xfrm>
      </p:grpSpPr>
      <p:cxnSp>
        <p:nvCxnSpPr>
          <p:cNvPr id="223" name="Google Shape;223;p35">
            <a:extLst>
              <a:ext uri="{FF2B5EF4-FFF2-40B4-BE49-F238E27FC236}">
                <a16:creationId xmlns:a16="http://schemas.microsoft.com/office/drawing/2014/main" id="{E961C4DC-290F-57ED-BEAA-4ABBE808A294}"/>
              </a:ext>
            </a:extLst>
          </p:cNvPr>
          <p:cNvCxnSpPr/>
          <p:nvPr/>
        </p:nvCxnSpPr>
        <p:spPr>
          <a:xfrm>
            <a:off x="3957600" y="3045275"/>
            <a:ext cx="1368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a:extLst>
              <a:ext uri="{FF2B5EF4-FFF2-40B4-BE49-F238E27FC236}">
                <a16:creationId xmlns:a16="http://schemas.microsoft.com/office/drawing/2014/main" id="{16F2DFC9-EF64-7CDB-4667-268F247838CD}"/>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Limits</a:t>
            </a:r>
            <a:endParaRPr dirty="0"/>
          </a:p>
        </p:txBody>
      </p:sp>
      <p:sp>
        <p:nvSpPr>
          <p:cNvPr id="225" name="Google Shape;225;p35">
            <a:extLst>
              <a:ext uri="{FF2B5EF4-FFF2-40B4-BE49-F238E27FC236}">
                <a16:creationId xmlns:a16="http://schemas.microsoft.com/office/drawing/2014/main" id="{E937F966-0EAC-8072-94A9-ED660BB14114}"/>
              </a:ext>
            </a:extLst>
          </p:cNvPr>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r>
              <a:rPr lang="en-US" dirty="0"/>
              <a:t>Limited Diversity in Disease Manifestation</a:t>
            </a:r>
          </a:p>
        </p:txBody>
      </p:sp>
      <p:sp>
        <p:nvSpPr>
          <p:cNvPr id="226" name="Google Shape;226;p35">
            <a:extLst>
              <a:ext uri="{FF2B5EF4-FFF2-40B4-BE49-F238E27FC236}">
                <a16:creationId xmlns:a16="http://schemas.microsoft.com/office/drawing/2014/main" id="{237AD375-421A-CF63-3029-8B6131D56E4D}"/>
              </a:ext>
            </a:extLst>
          </p:cNvPr>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p>
            <a:r>
              <a:rPr lang="en-US" dirty="0"/>
              <a:t>The disease in mango leaves can manifest in different manner and shows different sings overtime. While 500 images is good starting point per class, it might not be enough to capture the full spectrum of disease manifestation.</a:t>
            </a:r>
          </a:p>
        </p:txBody>
      </p:sp>
      <p:pic>
        <p:nvPicPr>
          <p:cNvPr id="3" name="Picture 2">
            <a:extLst>
              <a:ext uri="{FF2B5EF4-FFF2-40B4-BE49-F238E27FC236}">
                <a16:creationId xmlns:a16="http://schemas.microsoft.com/office/drawing/2014/main" id="{94CF795C-ED8A-6867-FE97-8342182A105F}"/>
              </a:ext>
            </a:extLst>
          </p:cNvPr>
          <p:cNvPicPr>
            <a:picLocks noChangeAspect="1"/>
          </p:cNvPicPr>
          <p:nvPr/>
        </p:nvPicPr>
        <p:blipFill>
          <a:blip r:embed="rId3"/>
          <a:stretch>
            <a:fillRect/>
          </a:stretch>
        </p:blipFill>
        <p:spPr>
          <a:xfrm>
            <a:off x="4447722" y="2558354"/>
            <a:ext cx="4659204" cy="1165524"/>
          </a:xfrm>
          <a:prstGeom prst="rect">
            <a:avLst/>
          </a:prstGeom>
        </p:spPr>
      </p:pic>
    </p:spTree>
    <p:extLst>
      <p:ext uri="{BB962C8B-B14F-4D97-AF65-F5344CB8AC3E}">
        <p14:creationId xmlns:p14="http://schemas.microsoft.com/office/powerpoint/2010/main" val="848019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31A58725-E3E2-1ACE-F5E2-BD1DF4703325}"/>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72A6A1BE-E1D8-4A8B-D92D-F47A355A6F10}"/>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Limits</a:t>
            </a:r>
            <a:endParaRPr dirty="0"/>
          </a:p>
        </p:txBody>
      </p:sp>
      <p:sp>
        <p:nvSpPr>
          <p:cNvPr id="225" name="Google Shape;225;p35">
            <a:extLst>
              <a:ext uri="{FF2B5EF4-FFF2-40B4-BE49-F238E27FC236}">
                <a16:creationId xmlns:a16="http://schemas.microsoft.com/office/drawing/2014/main" id="{69D41940-17B8-7F0D-7854-CE237E1F58C8}"/>
              </a:ext>
            </a:extLst>
          </p:cNvPr>
          <p:cNvSpPr txBox="1">
            <a:spLocks noGrp="1"/>
          </p:cNvSpPr>
          <p:nvPr>
            <p:ph type="ctrTitle"/>
          </p:nvPr>
        </p:nvSpPr>
        <p:spPr>
          <a:xfrm>
            <a:off x="395536" y="2248188"/>
            <a:ext cx="3878797" cy="323562"/>
          </a:xfrm>
          <a:prstGeom prst="rect">
            <a:avLst/>
          </a:prstGeom>
        </p:spPr>
        <p:txBody>
          <a:bodyPr spcFirstLastPara="1" wrap="square" lIns="91425" tIns="91425" rIns="91425" bIns="91425" anchor="b" anchorCtr="0">
            <a:noAutofit/>
          </a:bodyPr>
          <a:lstStyle/>
          <a:p>
            <a:r>
              <a:rPr lang="en-US" sz="1600" dirty="0"/>
              <a:t>Transfer Learning Limitations:</a:t>
            </a:r>
          </a:p>
        </p:txBody>
      </p:sp>
      <p:sp>
        <p:nvSpPr>
          <p:cNvPr id="6" name="TextBox 5">
            <a:extLst>
              <a:ext uri="{FF2B5EF4-FFF2-40B4-BE49-F238E27FC236}">
                <a16:creationId xmlns:a16="http://schemas.microsoft.com/office/drawing/2014/main" id="{A5E2CE04-7D6E-BFF5-94A0-32FA01B589FD}"/>
              </a:ext>
            </a:extLst>
          </p:cNvPr>
          <p:cNvSpPr txBox="1"/>
          <p:nvPr/>
        </p:nvSpPr>
        <p:spPr>
          <a:xfrm>
            <a:off x="4362272" y="2194525"/>
            <a:ext cx="4386192" cy="430887"/>
          </a:xfrm>
          <a:prstGeom prst="rect">
            <a:avLst/>
          </a:prstGeom>
          <a:noFill/>
        </p:spPr>
        <p:txBody>
          <a:bodyPr wrap="square" rtlCol="0">
            <a:spAutoFit/>
          </a:bodyPr>
          <a:lstStyle/>
          <a:p>
            <a:pPr algn="l"/>
            <a:r>
              <a:rPr lang="en-US" sz="1100" dirty="0">
                <a:latin typeface="Roboto Condensed Light" panose="02000000000000000000" pitchFamily="2" charset="0"/>
                <a:ea typeface="Roboto Condensed Light" panose="02000000000000000000" pitchFamily="2" charset="0"/>
                <a:cs typeface="Roboto Condensed Light" panose="02000000000000000000" pitchFamily="2" charset="0"/>
              </a:rPr>
              <a:t>Limitation caused by using Pre-trained model includes risk of domain shift, feature relevance, over-reliance on Pre-trained features.</a:t>
            </a:r>
          </a:p>
        </p:txBody>
      </p:sp>
      <p:sp>
        <p:nvSpPr>
          <p:cNvPr id="8" name="Google Shape;225;p35">
            <a:extLst>
              <a:ext uri="{FF2B5EF4-FFF2-40B4-BE49-F238E27FC236}">
                <a16:creationId xmlns:a16="http://schemas.microsoft.com/office/drawing/2014/main" id="{D272E5F6-4627-EA2F-E4D8-7BF859F4F05D}"/>
              </a:ext>
            </a:extLst>
          </p:cNvPr>
          <p:cNvSpPr txBox="1">
            <a:spLocks/>
          </p:cNvSpPr>
          <p:nvPr/>
        </p:nvSpPr>
        <p:spPr>
          <a:xfrm>
            <a:off x="395536" y="3003798"/>
            <a:ext cx="3878797" cy="3235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2pPr>
            <a:lvl3pPr marR="0" lvl="2"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3pPr>
            <a:lvl4pPr marR="0" lvl="3"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4pPr>
            <a:lvl5pPr marR="0" lvl="4"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5pPr>
            <a:lvl6pPr marR="0" lvl="5"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6pPr>
            <a:lvl7pPr marR="0" lvl="6"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7pPr>
            <a:lvl8pPr marR="0" lvl="7"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8pPr>
            <a:lvl9pPr marR="0" lvl="8"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9pPr>
          </a:lstStyle>
          <a:p>
            <a:r>
              <a:rPr lang="en-US" sz="1600" dirty="0"/>
              <a:t>Overfitting:</a:t>
            </a:r>
          </a:p>
        </p:txBody>
      </p:sp>
      <p:sp>
        <p:nvSpPr>
          <p:cNvPr id="9" name="TextBox 8">
            <a:extLst>
              <a:ext uri="{FF2B5EF4-FFF2-40B4-BE49-F238E27FC236}">
                <a16:creationId xmlns:a16="http://schemas.microsoft.com/office/drawing/2014/main" id="{50475005-9642-4346-4D0F-0F00091F2B99}"/>
              </a:ext>
            </a:extLst>
          </p:cNvPr>
          <p:cNvSpPr txBox="1"/>
          <p:nvPr/>
        </p:nvSpPr>
        <p:spPr>
          <a:xfrm>
            <a:off x="4362272" y="2948628"/>
            <a:ext cx="4386192" cy="430887"/>
          </a:xfrm>
          <a:prstGeom prst="rect">
            <a:avLst/>
          </a:prstGeom>
          <a:noFill/>
        </p:spPr>
        <p:txBody>
          <a:bodyPr wrap="square" rtlCol="0">
            <a:spAutoFit/>
          </a:bodyPr>
          <a:lstStyle/>
          <a:p>
            <a:pPr algn="l"/>
            <a:r>
              <a:rPr lang="en-US" sz="1100" dirty="0">
                <a:latin typeface="Roboto Condensed Light" panose="02000000000000000000" pitchFamily="2" charset="0"/>
                <a:ea typeface="Roboto Condensed Light" panose="02000000000000000000" pitchFamily="2" charset="0"/>
                <a:cs typeface="Roboto Condensed Light" panose="02000000000000000000" pitchFamily="2" charset="0"/>
              </a:rPr>
              <a:t>The image dataset of 4000 is not great number of data and includes the risk of overfitting.</a:t>
            </a:r>
          </a:p>
        </p:txBody>
      </p:sp>
      <p:sp>
        <p:nvSpPr>
          <p:cNvPr id="10" name="Google Shape;225;p35">
            <a:extLst>
              <a:ext uri="{FF2B5EF4-FFF2-40B4-BE49-F238E27FC236}">
                <a16:creationId xmlns:a16="http://schemas.microsoft.com/office/drawing/2014/main" id="{EB4B114D-0D82-8565-C27A-A47651A5348E}"/>
              </a:ext>
            </a:extLst>
          </p:cNvPr>
          <p:cNvSpPr txBox="1">
            <a:spLocks/>
          </p:cNvSpPr>
          <p:nvPr/>
        </p:nvSpPr>
        <p:spPr>
          <a:xfrm>
            <a:off x="35496" y="3759408"/>
            <a:ext cx="4238837" cy="3235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2pPr>
            <a:lvl3pPr marR="0" lvl="2"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3pPr>
            <a:lvl4pPr marR="0" lvl="3"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4pPr>
            <a:lvl5pPr marR="0" lvl="4"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5pPr>
            <a:lvl6pPr marR="0" lvl="5"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6pPr>
            <a:lvl7pPr marR="0" lvl="6"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7pPr>
            <a:lvl8pPr marR="0" lvl="7"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8pPr>
            <a:lvl9pPr marR="0" lvl="8" algn="r" rtl="0">
              <a:lnSpc>
                <a:spcPct val="100000"/>
              </a:lnSpc>
              <a:spcBef>
                <a:spcPts val="0"/>
              </a:spcBef>
              <a:spcAft>
                <a:spcPts val="0"/>
              </a:spcAft>
              <a:buClr>
                <a:srgbClr val="000000"/>
              </a:buClr>
              <a:buSzPts val="2000"/>
              <a:buFont typeface="Squada One"/>
              <a:buNone/>
              <a:defRPr sz="2000" b="0" i="0" u="none" strike="noStrike" cap="none">
                <a:solidFill>
                  <a:srgbClr val="000000"/>
                </a:solidFill>
                <a:latin typeface="Squada One"/>
                <a:ea typeface="Squada One"/>
                <a:cs typeface="Squada One"/>
                <a:sym typeface="Squada One"/>
              </a:defRPr>
            </a:lvl9pPr>
          </a:lstStyle>
          <a:p>
            <a:r>
              <a:rPr lang="en-US" sz="1600" dirty="0"/>
              <a:t>Model Interpretability and Explainability:</a:t>
            </a:r>
          </a:p>
        </p:txBody>
      </p:sp>
      <p:sp>
        <p:nvSpPr>
          <p:cNvPr id="11" name="TextBox 10">
            <a:extLst>
              <a:ext uri="{FF2B5EF4-FFF2-40B4-BE49-F238E27FC236}">
                <a16:creationId xmlns:a16="http://schemas.microsoft.com/office/drawing/2014/main" id="{D95805E2-DB8E-9447-642F-4A46735B788D}"/>
              </a:ext>
            </a:extLst>
          </p:cNvPr>
          <p:cNvSpPr txBox="1"/>
          <p:nvPr/>
        </p:nvSpPr>
        <p:spPr>
          <a:xfrm>
            <a:off x="4362272" y="3705745"/>
            <a:ext cx="4386192" cy="600164"/>
          </a:xfrm>
          <a:prstGeom prst="rect">
            <a:avLst/>
          </a:prstGeom>
          <a:noFill/>
        </p:spPr>
        <p:txBody>
          <a:bodyPr wrap="square" rtlCol="0">
            <a:spAutoFit/>
          </a:bodyPr>
          <a:lstStyle/>
          <a:p>
            <a:pPr algn="l"/>
            <a:r>
              <a:rPr lang="en-US" sz="1100" dirty="0">
                <a:latin typeface="Roboto Condensed Light" panose="02000000000000000000" pitchFamily="2" charset="0"/>
                <a:ea typeface="Roboto Condensed Light" panose="02000000000000000000" pitchFamily="2" charset="0"/>
                <a:cs typeface="Roboto Condensed Light" panose="02000000000000000000" pitchFamily="2" charset="0"/>
              </a:rPr>
              <a:t>Using Pre-trained models, especially on complex models like </a:t>
            </a:r>
            <a:r>
              <a:rPr lang="en-US" sz="1100" dirty="0" err="1">
                <a:latin typeface="Roboto Condensed Light" panose="02000000000000000000" pitchFamily="2" charset="0"/>
                <a:ea typeface="Roboto Condensed Light" panose="02000000000000000000" pitchFamily="2" charset="0"/>
                <a:cs typeface="Roboto Condensed Light" panose="02000000000000000000" pitchFamily="2" charset="0"/>
              </a:rPr>
              <a:t>Xception</a:t>
            </a:r>
            <a:r>
              <a:rPr lang="en-US" sz="1100" dirty="0">
                <a:latin typeface="Roboto Condensed Light" panose="02000000000000000000" pitchFamily="2" charset="0"/>
                <a:ea typeface="Roboto Condensed Light" panose="02000000000000000000" pitchFamily="2" charset="0"/>
                <a:cs typeface="Roboto Condensed Light" panose="02000000000000000000" pitchFamily="2" charset="0"/>
              </a:rPr>
              <a:t>, can be seen as “black boxes”, meaning the feature importance for model is hard to define, limiting the insight in how to make predictions.</a:t>
            </a:r>
          </a:p>
        </p:txBody>
      </p:sp>
    </p:spTree>
    <p:extLst>
      <p:ext uri="{BB962C8B-B14F-4D97-AF65-F5344CB8AC3E}">
        <p14:creationId xmlns:p14="http://schemas.microsoft.com/office/powerpoint/2010/main" val="1307304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7A3FD141-1350-9282-5324-DEB1A007D89C}"/>
            </a:ext>
          </a:extLst>
        </p:cNvPr>
        <p:cNvGrpSpPr/>
        <p:nvPr/>
      </p:nvGrpSpPr>
      <p:grpSpPr>
        <a:xfrm>
          <a:off x="0" y="0"/>
          <a:ext cx="0" cy="0"/>
          <a:chOff x="0" y="0"/>
          <a:chExt cx="0" cy="0"/>
        </a:xfrm>
      </p:grpSpPr>
      <p:sp>
        <p:nvSpPr>
          <p:cNvPr id="224" name="Google Shape;224;p35">
            <a:extLst>
              <a:ext uri="{FF2B5EF4-FFF2-40B4-BE49-F238E27FC236}">
                <a16:creationId xmlns:a16="http://schemas.microsoft.com/office/drawing/2014/main" id="{28C32592-CD87-FDDD-EE2B-16C7BED0F8C4}"/>
              </a:ext>
            </a:extLst>
          </p:cNvPr>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Areas to Improve</a:t>
            </a:r>
            <a:endParaRPr dirty="0"/>
          </a:p>
        </p:txBody>
      </p:sp>
      <p:sp>
        <p:nvSpPr>
          <p:cNvPr id="11" name="TextBox 10">
            <a:extLst>
              <a:ext uri="{FF2B5EF4-FFF2-40B4-BE49-F238E27FC236}">
                <a16:creationId xmlns:a16="http://schemas.microsoft.com/office/drawing/2014/main" id="{FE4793A3-0BB1-1185-10B4-BBD122623CFC}"/>
              </a:ext>
            </a:extLst>
          </p:cNvPr>
          <p:cNvSpPr txBox="1"/>
          <p:nvPr/>
        </p:nvSpPr>
        <p:spPr>
          <a:xfrm>
            <a:off x="3131840" y="1357848"/>
            <a:ext cx="4386192"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solidFill>
                <a:latin typeface="Exo 2" panose="020B0604020202020204" charset="0"/>
              </a:rPr>
              <a:t>Increasing environment difference</a:t>
            </a: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r>
              <a:rPr lang="en-US" sz="1600" b="1" dirty="0">
                <a:solidFill>
                  <a:schemeClr val="tx1"/>
                </a:solidFill>
                <a:latin typeface="Exo 2" panose="020B0604020202020204" charset="0"/>
              </a:rPr>
              <a:t>Increasing variability</a:t>
            </a: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r>
              <a:rPr lang="en-US" sz="1600" b="1" dirty="0">
                <a:solidFill>
                  <a:schemeClr val="tx1"/>
                </a:solidFill>
                <a:latin typeface="Exo 2" panose="020B0604020202020204" charset="0"/>
              </a:rPr>
              <a:t>Dataset Expansion</a:t>
            </a: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r>
              <a:rPr lang="en-US" sz="1600" b="1" dirty="0">
                <a:solidFill>
                  <a:schemeClr val="tx1"/>
                </a:solidFill>
                <a:latin typeface="Exo 2" panose="020B0604020202020204" charset="0"/>
              </a:rPr>
              <a:t>Different Architectures for Trial</a:t>
            </a: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r>
              <a:rPr lang="en-US" sz="1600" b="1" dirty="0">
                <a:solidFill>
                  <a:schemeClr val="tx1"/>
                </a:solidFill>
                <a:latin typeface="Exo 2" panose="020B0604020202020204" charset="0"/>
              </a:rPr>
              <a:t>Fine-Tuning on Pre-training or no Pre-trained model</a:t>
            </a: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r>
              <a:rPr lang="en-US" sz="1600" b="1" dirty="0">
                <a:solidFill>
                  <a:schemeClr val="tx1"/>
                </a:solidFill>
                <a:latin typeface="Exo 2" panose="020B0604020202020204" charset="0"/>
              </a:rPr>
              <a:t>Model </a:t>
            </a:r>
            <a:r>
              <a:rPr lang="en-US" sz="1600" b="1" dirty="0" err="1">
                <a:solidFill>
                  <a:schemeClr val="tx1"/>
                </a:solidFill>
                <a:latin typeface="Exo 2" panose="020B0604020202020204" charset="0"/>
              </a:rPr>
              <a:t>Explanability</a:t>
            </a:r>
            <a:endParaRPr lang="en-US" sz="1600" b="1" dirty="0">
              <a:solidFill>
                <a:schemeClr val="tx1"/>
              </a:solidFill>
              <a:latin typeface="Exo 2" panose="020B0604020202020204" charset="0"/>
            </a:endParaRP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endParaRPr lang="en-US" sz="1600" b="1" dirty="0">
              <a:solidFill>
                <a:schemeClr val="tx1"/>
              </a:solidFill>
              <a:latin typeface="Exo 2" panose="020B0604020202020204" charset="0"/>
            </a:endParaRPr>
          </a:p>
          <a:p>
            <a:pPr marL="285750" indent="-285750">
              <a:buFont typeface="Arial" panose="020B0604020202020204" pitchFamily="34" charset="0"/>
              <a:buChar char="•"/>
            </a:pPr>
            <a:endParaRPr lang="en-US" sz="1600" b="1" dirty="0">
              <a:solidFill>
                <a:schemeClr val="tx1"/>
              </a:solidFill>
              <a:latin typeface="Exo 2" panose="020B0604020202020204" charset="0"/>
            </a:endParaRPr>
          </a:p>
        </p:txBody>
      </p:sp>
    </p:spTree>
    <p:extLst>
      <p:ext uri="{BB962C8B-B14F-4D97-AF65-F5344CB8AC3E}">
        <p14:creationId xmlns:p14="http://schemas.microsoft.com/office/powerpoint/2010/main" val="1142821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ACF08314-625D-EE47-D037-481DC3F8523E}"/>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BFAD7C27-4D55-4043-49D3-599A9A31739B}"/>
              </a:ext>
            </a:extLst>
          </p:cNvPr>
          <p:cNvSpPr txBox="1">
            <a:spLocks noGrp="1"/>
          </p:cNvSpPr>
          <p:nvPr>
            <p:ph type="body" idx="1"/>
          </p:nvPr>
        </p:nvSpPr>
        <p:spPr>
          <a:xfrm>
            <a:off x="870650" y="1296600"/>
            <a:ext cx="6919200" cy="1476000"/>
          </a:xfrm>
          <a:prstGeom prst="rect">
            <a:avLst/>
          </a:prstGeom>
        </p:spPr>
        <p:txBody>
          <a:bodyPr spcFirstLastPara="1" wrap="square" lIns="91425" tIns="91425" rIns="91425" bIns="91425" anchor="t" anchorCtr="0">
            <a:noAutofit/>
          </a:bodyPr>
          <a:lstStyle/>
          <a:p>
            <a:pPr marL="0" lvl="0" indent="0" defTabSz="720000">
              <a:buNone/>
            </a:pPr>
            <a:r>
              <a:rPr lang="en-US" sz="1600" dirty="0"/>
              <a:t>The limits are defined and areas to improve mainly focus on how the limits can be addressed. The final model achieved can be used with high accuracy in lab environment, even automated for mango leaf disease detection given a functional pipe-line is created. </a:t>
            </a:r>
          </a:p>
        </p:txBody>
      </p:sp>
      <p:sp>
        <p:nvSpPr>
          <p:cNvPr id="144" name="Google Shape;144;p29">
            <a:extLst>
              <a:ext uri="{FF2B5EF4-FFF2-40B4-BE49-F238E27FC236}">
                <a16:creationId xmlns:a16="http://schemas.microsoft.com/office/drawing/2014/main" id="{43C962F7-63C6-928E-0213-FEB30EF9F461}"/>
              </a:ext>
            </a:extLst>
          </p:cNvPr>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Tree>
    <p:extLst>
      <p:ext uri="{BB962C8B-B14F-4D97-AF65-F5344CB8AC3E}">
        <p14:creationId xmlns:p14="http://schemas.microsoft.com/office/powerpoint/2010/main" val="137620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6">
          <a:extLst>
            <a:ext uri="{FF2B5EF4-FFF2-40B4-BE49-F238E27FC236}">
              <a16:creationId xmlns:a16="http://schemas.microsoft.com/office/drawing/2014/main" id="{A5C96E25-6968-A01B-ED6B-76B07EFCD368}"/>
            </a:ext>
          </a:extLst>
        </p:cNvPr>
        <p:cNvGrpSpPr/>
        <p:nvPr/>
      </p:nvGrpSpPr>
      <p:grpSpPr>
        <a:xfrm>
          <a:off x="0" y="0"/>
          <a:ext cx="0" cy="0"/>
          <a:chOff x="0" y="0"/>
          <a:chExt cx="0" cy="0"/>
        </a:xfrm>
      </p:grpSpPr>
      <p:sp>
        <p:nvSpPr>
          <p:cNvPr id="597" name="Google Shape;597;p51">
            <a:extLst>
              <a:ext uri="{FF2B5EF4-FFF2-40B4-BE49-F238E27FC236}">
                <a16:creationId xmlns:a16="http://schemas.microsoft.com/office/drawing/2014/main" id="{958FF89B-8705-A2E9-4BF5-177A542FAE04}"/>
              </a:ext>
            </a:extLst>
          </p:cNvPr>
          <p:cNvSpPr txBox="1">
            <a:spLocks noGrp="1"/>
          </p:cNvSpPr>
          <p:nvPr>
            <p:ph type="subTitle" idx="1"/>
          </p:nvPr>
        </p:nvSpPr>
        <p:spPr>
          <a:xfrm>
            <a:off x="2195736" y="2787774"/>
            <a:ext cx="4839000" cy="436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metinunlu97@gmail.com</a:t>
            </a:r>
            <a:endParaRPr dirty="0"/>
          </a:p>
        </p:txBody>
      </p:sp>
      <p:sp>
        <p:nvSpPr>
          <p:cNvPr id="598" name="Google Shape;598;p51">
            <a:extLst>
              <a:ext uri="{FF2B5EF4-FFF2-40B4-BE49-F238E27FC236}">
                <a16:creationId xmlns:a16="http://schemas.microsoft.com/office/drawing/2014/main" id="{7C6A5A61-A105-F853-CD35-B04C647B8613}"/>
              </a:ext>
            </a:extLst>
          </p:cNvPr>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 You!</a:t>
            </a:r>
            <a:endParaRPr dirty="0"/>
          </a:p>
        </p:txBody>
      </p:sp>
      <p:cxnSp>
        <p:nvCxnSpPr>
          <p:cNvPr id="599" name="Google Shape;599;p51">
            <a:extLst>
              <a:ext uri="{FF2B5EF4-FFF2-40B4-BE49-F238E27FC236}">
                <a16:creationId xmlns:a16="http://schemas.microsoft.com/office/drawing/2014/main" id="{FB1126CC-2770-EA83-6FDE-D93D2A8A5A44}"/>
              </a:ext>
            </a:extLst>
          </p:cNvPr>
          <p:cNvCxnSpPr/>
          <p:nvPr/>
        </p:nvCxnSpPr>
        <p:spPr>
          <a:xfrm rot="10800000">
            <a:off x="8156400" y="630088"/>
            <a:ext cx="1236300" cy="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51">
            <a:extLst>
              <a:ext uri="{FF2B5EF4-FFF2-40B4-BE49-F238E27FC236}">
                <a16:creationId xmlns:a16="http://schemas.microsoft.com/office/drawing/2014/main" id="{49E99202-2A91-1CCC-1635-07B5B4EB5F48}"/>
              </a:ext>
            </a:extLst>
          </p:cNvPr>
          <p:cNvCxnSpPr/>
          <p:nvPr/>
        </p:nvCxnSpPr>
        <p:spPr>
          <a:xfrm rot="10800000">
            <a:off x="-125" y="4765850"/>
            <a:ext cx="958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2035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D90AD5-19CD-F1D5-E17A-2EE9BBCAAD81}"/>
              </a:ext>
            </a:extLst>
          </p:cNvPr>
          <p:cNvSpPr>
            <a:spLocks noGrp="1"/>
          </p:cNvSpPr>
          <p:nvPr>
            <p:ph type="body" idx="1"/>
          </p:nvPr>
        </p:nvSpPr>
        <p:spPr>
          <a:xfrm>
            <a:off x="1582452" y="1203598"/>
            <a:ext cx="3209870" cy="3360932"/>
          </a:xfrm>
        </p:spPr>
        <p:txBody>
          <a:bodyPr/>
          <a:lstStyle/>
          <a:p>
            <a:pPr marL="152400" indent="0">
              <a:buNone/>
            </a:pPr>
            <a:r>
              <a:rPr lang="en-US" sz="1400" dirty="0">
                <a:solidFill>
                  <a:schemeClr val="accent4"/>
                </a:solidFill>
                <a:latin typeface="Inter"/>
                <a:cs typeface="Arial"/>
                <a:sym typeface="Arial"/>
              </a:rPr>
              <a:t>Number of </a:t>
            </a:r>
            <a:r>
              <a:rPr lang="en-US" sz="1400" dirty="0">
                <a:solidFill>
                  <a:srgbClr val="3C4043"/>
                </a:solidFill>
                <a:latin typeface="Inter"/>
                <a:cs typeface="Arial"/>
                <a:sym typeface="Arial"/>
              </a:rPr>
              <a:t>Images</a:t>
            </a:r>
          </a:p>
          <a:p>
            <a:pPr marL="152400" indent="0">
              <a:buNone/>
            </a:pPr>
            <a:endParaRPr lang="en-US" dirty="0"/>
          </a:p>
          <a:p>
            <a:pPr marL="152400" indent="0">
              <a:buNone/>
            </a:pPr>
            <a:r>
              <a:rPr lang="en-US" sz="3200" b="1" i="0" dirty="0">
                <a:solidFill>
                  <a:srgbClr val="3C4043"/>
                </a:solidFill>
                <a:effectLst/>
                <a:latin typeface="Inter"/>
              </a:rPr>
              <a:t>4000 images</a:t>
            </a:r>
          </a:p>
          <a:p>
            <a:pPr marL="152400" indent="0">
              <a:buNone/>
            </a:pPr>
            <a:endParaRPr lang="en-US" sz="3200" b="1" i="0" dirty="0">
              <a:solidFill>
                <a:srgbClr val="3C4043"/>
              </a:solidFill>
              <a:effectLst/>
              <a:latin typeface="Inter"/>
            </a:endParaRPr>
          </a:p>
          <a:p>
            <a:r>
              <a:rPr lang="en-US" dirty="0">
                <a:solidFill>
                  <a:srgbClr val="3C4043"/>
                </a:solidFill>
                <a:latin typeface="Inter"/>
              </a:rPr>
              <a:t>1800 are of distinct leaves,</a:t>
            </a:r>
          </a:p>
          <a:p>
            <a:r>
              <a:rPr lang="en-US" i="0" dirty="0">
                <a:solidFill>
                  <a:srgbClr val="3C4043"/>
                </a:solidFill>
                <a:effectLst/>
                <a:latin typeface="Inter"/>
              </a:rPr>
              <a:t>rest are prepared by zooming and rotating where deemed necessary,</a:t>
            </a:r>
          </a:p>
          <a:p>
            <a:r>
              <a:rPr lang="en-US" dirty="0">
                <a:solidFill>
                  <a:srgbClr val="3C4043"/>
                </a:solidFill>
                <a:latin typeface="Inter"/>
              </a:rPr>
              <a:t>500 images for each class</a:t>
            </a:r>
            <a:endParaRPr lang="en-US" dirty="0"/>
          </a:p>
        </p:txBody>
      </p:sp>
      <p:sp>
        <p:nvSpPr>
          <p:cNvPr id="3" name="Title 2">
            <a:extLst>
              <a:ext uri="{FF2B5EF4-FFF2-40B4-BE49-F238E27FC236}">
                <a16:creationId xmlns:a16="http://schemas.microsoft.com/office/drawing/2014/main" id="{2581F501-5633-AB10-5716-37A4EBBBCC1B}"/>
              </a:ext>
            </a:extLst>
          </p:cNvPr>
          <p:cNvSpPr>
            <a:spLocks noGrp="1"/>
          </p:cNvSpPr>
          <p:nvPr>
            <p:ph type="ctrTitle"/>
          </p:nvPr>
        </p:nvSpPr>
        <p:spPr/>
        <p:txBody>
          <a:bodyPr/>
          <a:lstStyle/>
          <a:p>
            <a:r>
              <a:rPr lang="en-US" dirty="0"/>
              <a:t>Information Dataset</a:t>
            </a:r>
          </a:p>
        </p:txBody>
      </p:sp>
      <p:sp>
        <p:nvSpPr>
          <p:cNvPr id="5" name="TextBox 4">
            <a:extLst>
              <a:ext uri="{FF2B5EF4-FFF2-40B4-BE49-F238E27FC236}">
                <a16:creationId xmlns:a16="http://schemas.microsoft.com/office/drawing/2014/main" id="{B1DD30A5-BA26-AEC3-05B3-C78EB63E31F9}"/>
              </a:ext>
            </a:extLst>
          </p:cNvPr>
          <p:cNvSpPr txBox="1"/>
          <p:nvPr/>
        </p:nvSpPr>
        <p:spPr>
          <a:xfrm>
            <a:off x="4792322" y="1299050"/>
            <a:ext cx="2088232" cy="2954655"/>
          </a:xfrm>
          <a:prstGeom prst="rect">
            <a:avLst/>
          </a:prstGeom>
          <a:noFill/>
        </p:spPr>
        <p:txBody>
          <a:bodyPr wrap="square">
            <a:spAutoFit/>
          </a:bodyPr>
          <a:lstStyle/>
          <a:p>
            <a:r>
              <a:rPr lang="en-US" b="0" i="0" dirty="0">
                <a:solidFill>
                  <a:schemeClr val="accent4"/>
                </a:solidFill>
                <a:effectLst/>
                <a:latin typeface="Inter"/>
              </a:rPr>
              <a:t>Number of </a:t>
            </a:r>
            <a:r>
              <a:rPr lang="en-US" b="0" i="0" dirty="0">
                <a:solidFill>
                  <a:srgbClr val="3C4043"/>
                </a:solidFill>
                <a:effectLst/>
                <a:latin typeface="Inter"/>
              </a:rPr>
              <a:t>classes</a:t>
            </a:r>
            <a:endParaRPr lang="en-US" dirty="0">
              <a:solidFill>
                <a:srgbClr val="3C4043"/>
              </a:solidFill>
              <a:latin typeface="Inter"/>
            </a:endParaRPr>
          </a:p>
          <a:p>
            <a:endParaRPr lang="en-US" b="0" i="0" dirty="0">
              <a:solidFill>
                <a:srgbClr val="3C4043"/>
              </a:solidFill>
              <a:effectLst/>
              <a:latin typeface="Inter"/>
            </a:endParaRPr>
          </a:p>
          <a:p>
            <a:r>
              <a:rPr lang="en-US" sz="3200" b="1" dirty="0">
                <a:solidFill>
                  <a:srgbClr val="3C4043"/>
                </a:solidFill>
                <a:latin typeface="Inter"/>
                <a:ea typeface="Roboto Condensed Light"/>
                <a:cs typeface="Roboto Condensed Light"/>
                <a:sym typeface="Roboto Condensed Light"/>
              </a:rPr>
              <a:t>8 classes</a:t>
            </a:r>
          </a:p>
          <a:p>
            <a:endParaRPr lang="en-US" dirty="0">
              <a:solidFill>
                <a:srgbClr val="3C4043"/>
              </a:solidFill>
              <a:latin typeface="Inter"/>
            </a:endParaRPr>
          </a:p>
          <a:p>
            <a:pPr marL="285750" indent="-285750">
              <a:buFont typeface="Arial" panose="020B0604020202020204" pitchFamily="34" charset="0"/>
              <a:buChar char="•"/>
            </a:pPr>
            <a:r>
              <a:rPr lang="en-US" i="0" dirty="0">
                <a:solidFill>
                  <a:schemeClr val="tx1"/>
                </a:solidFill>
                <a:effectLst/>
                <a:latin typeface="Inter"/>
              </a:rPr>
              <a:t>Anthracnose </a:t>
            </a:r>
          </a:p>
          <a:p>
            <a:pPr marL="285750" indent="-285750">
              <a:buFont typeface="Arial" panose="020B0604020202020204" pitchFamily="34" charset="0"/>
              <a:buChar char="•"/>
            </a:pPr>
            <a:r>
              <a:rPr lang="en-US" dirty="0">
                <a:solidFill>
                  <a:schemeClr val="tx1"/>
                </a:solidFill>
              </a:rPr>
              <a:t>Bacterial Canker</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Cutting Weevil</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Die Back</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Gall Midge</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Healthy</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Powdery Mildew</a:t>
            </a:r>
            <a:endParaRPr lang="en-US" dirty="0">
              <a:solidFill>
                <a:schemeClr val="tx1"/>
              </a:solidFill>
              <a:latin typeface="Inter"/>
            </a:endParaRPr>
          </a:p>
          <a:p>
            <a:pPr marL="285750" indent="-285750">
              <a:buFont typeface="Arial" panose="020B0604020202020204" pitchFamily="34" charset="0"/>
              <a:buChar char="•"/>
            </a:pPr>
            <a:r>
              <a:rPr lang="en-US" dirty="0">
                <a:solidFill>
                  <a:schemeClr val="tx1"/>
                </a:solidFill>
              </a:rPr>
              <a:t>Sooty </a:t>
            </a:r>
            <a:r>
              <a:rPr lang="en-US" dirty="0" err="1">
                <a:solidFill>
                  <a:schemeClr val="tx1"/>
                </a:solidFill>
              </a:rPr>
              <a:t>Mould</a:t>
            </a:r>
            <a:endParaRPr lang="en-US" dirty="0">
              <a:solidFill>
                <a:schemeClr val="tx1"/>
              </a:solidFill>
            </a:endParaRPr>
          </a:p>
        </p:txBody>
      </p:sp>
    </p:spTree>
    <p:extLst>
      <p:ext uri="{BB962C8B-B14F-4D97-AF65-F5344CB8AC3E}">
        <p14:creationId xmlns:p14="http://schemas.microsoft.com/office/powerpoint/2010/main" val="28383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4C8040-2982-E72B-0BE9-13F064AEEA06}"/>
              </a:ext>
            </a:extLst>
          </p:cNvPr>
          <p:cNvGraphicFramePr>
            <a:graphicFrameLocks noGrp="1"/>
          </p:cNvGraphicFramePr>
          <p:nvPr>
            <p:extLst>
              <p:ext uri="{D42A27DB-BD31-4B8C-83A1-F6EECF244321}">
                <p14:modId xmlns:p14="http://schemas.microsoft.com/office/powerpoint/2010/main" val="1013438366"/>
              </p:ext>
            </p:extLst>
          </p:nvPr>
        </p:nvGraphicFramePr>
        <p:xfrm>
          <a:off x="179512" y="123478"/>
          <a:ext cx="8712968" cy="4680520"/>
        </p:xfrm>
        <a:graphic>
          <a:graphicData uri="http://schemas.openxmlformats.org/drawingml/2006/table">
            <a:tbl>
              <a:tblPr firstRow="1" bandRow="1">
                <a:tableStyleId>{51F6B882-0B8B-4B59-89C2-927C8DFAEBA5}</a:tableStyleId>
              </a:tblPr>
              <a:tblGrid>
                <a:gridCol w="2178242">
                  <a:extLst>
                    <a:ext uri="{9D8B030D-6E8A-4147-A177-3AD203B41FA5}">
                      <a16:colId xmlns:a16="http://schemas.microsoft.com/office/drawing/2014/main" val="1967356363"/>
                    </a:ext>
                  </a:extLst>
                </a:gridCol>
                <a:gridCol w="2178242">
                  <a:extLst>
                    <a:ext uri="{9D8B030D-6E8A-4147-A177-3AD203B41FA5}">
                      <a16:colId xmlns:a16="http://schemas.microsoft.com/office/drawing/2014/main" val="3476804069"/>
                    </a:ext>
                  </a:extLst>
                </a:gridCol>
                <a:gridCol w="2178242">
                  <a:extLst>
                    <a:ext uri="{9D8B030D-6E8A-4147-A177-3AD203B41FA5}">
                      <a16:colId xmlns:a16="http://schemas.microsoft.com/office/drawing/2014/main" val="2134905811"/>
                    </a:ext>
                  </a:extLst>
                </a:gridCol>
                <a:gridCol w="2178242">
                  <a:extLst>
                    <a:ext uri="{9D8B030D-6E8A-4147-A177-3AD203B41FA5}">
                      <a16:colId xmlns:a16="http://schemas.microsoft.com/office/drawing/2014/main" val="2791172621"/>
                    </a:ext>
                  </a:extLst>
                </a:gridCol>
              </a:tblGrid>
              <a:tr h="461112">
                <a:tc>
                  <a:txBody>
                    <a:bodyPr/>
                    <a:lstStyle/>
                    <a:p>
                      <a:r>
                        <a:rPr lang="en-US" dirty="0"/>
                        <a:t>Anthracnose</a:t>
                      </a:r>
                    </a:p>
                  </a:txBody>
                  <a:tcPr/>
                </a:tc>
                <a:tc>
                  <a:txBody>
                    <a:bodyPr/>
                    <a:lstStyle/>
                    <a:p>
                      <a:r>
                        <a:rPr lang="en-US" dirty="0"/>
                        <a:t>Bacterial Canker</a:t>
                      </a:r>
                    </a:p>
                  </a:txBody>
                  <a:tcPr/>
                </a:tc>
                <a:tc>
                  <a:txBody>
                    <a:bodyPr/>
                    <a:lstStyle/>
                    <a:p>
                      <a:r>
                        <a:rPr lang="en-US" dirty="0"/>
                        <a:t>Cutting Weevil</a:t>
                      </a:r>
                    </a:p>
                  </a:txBody>
                  <a:tcPr/>
                </a:tc>
                <a:tc>
                  <a:txBody>
                    <a:bodyPr/>
                    <a:lstStyle/>
                    <a:p>
                      <a:r>
                        <a:rPr lang="en-US" dirty="0"/>
                        <a:t>Die Back</a:t>
                      </a:r>
                    </a:p>
                  </a:txBody>
                  <a:tcPr/>
                </a:tc>
                <a:extLst>
                  <a:ext uri="{0D108BD9-81ED-4DB2-BD59-A6C34878D82A}">
                    <a16:rowId xmlns:a16="http://schemas.microsoft.com/office/drawing/2014/main" val="2141009992"/>
                  </a:ext>
                </a:extLst>
              </a:tr>
              <a:tr h="1879148">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492337032"/>
                  </a:ext>
                </a:extLst>
              </a:tr>
              <a:tr h="461112">
                <a:tc>
                  <a:txBody>
                    <a:bodyPr/>
                    <a:lstStyle/>
                    <a:p>
                      <a:r>
                        <a:rPr lang="en-US" dirty="0"/>
                        <a:t>Gall Midge</a:t>
                      </a:r>
                    </a:p>
                  </a:txBody>
                  <a:tcPr/>
                </a:tc>
                <a:tc>
                  <a:txBody>
                    <a:bodyPr/>
                    <a:lstStyle/>
                    <a:p>
                      <a:r>
                        <a:rPr lang="en-US" dirty="0"/>
                        <a:t>Healthy</a:t>
                      </a:r>
                    </a:p>
                  </a:txBody>
                  <a:tcPr/>
                </a:tc>
                <a:tc>
                  <a:txBody>
                    <a:bodyPr/>
                    <a:lstStyle/>
                    <a:p>
                      <a:r>
                        <a:rPr lang="en-US" dirty="0"/>
                        <a:t>Powdery Mildew</a:t>
                      </a:r>
                    </a:p>
                  </a:txBody>
                  <a:tcPr/>
                </a:tc>
                <a:tc>
                  <a:txBody>
                    <a:bodyPr/>
                    <a:lstStyle/>
                    <a:p>
                      <a:r>
                        <a:rPr lang="en-US" dirty="0"/>
                        <a:t>Sooty </a:t>
                      </a:r>
                      <a:r>
                        <a:rPr lang="en-US" dirty="0" err="1"/>
                        <a:t>Mould</a:t>
                      </a:r>
                      <a:endParaRPr lang="en-US" dirty="0"/>
                    </a:p>
                  </a:txBody>
                  <a:tcPr/>
                </a:tc>
                <a:extLst>
                  <a:ext uri="{0D108BD9-81ED-4DB2-BD59-A6C34878D82A}">
                    <a16:rowId xmlns:a16="http://schemas.microsoft.com/office/drawing/2014/main" val="1618829459"/>
                  </a:ext>
                </a:extLst>
              </a:tr>
              <a:tr h="1879148">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4271673"/>
                  </a:ext>
                </a:extLst>
              </a:tr>
            </a:tbl>
          </a:graphicData>
        </a:graphic>
      </p:graphicFrame>
      <p:pic>
        <p:nvPicPr>
          <p:cNvPr id="8" name="Picture 7" descr="A close-up of a leaf&#10;&#10;Description automatically generated">
            <a:extLst>
              <a:ext uri="{FF2B5EF4-FFF2-40B4-BE49-F238E27FC236}">
                <a16:creationId xmlns:a16="http://schemas.microsoft.com/office/drawing/2014/main" id="{F52967B3-F426-7A26-BDF1-6478835A4224}"/>
              </a:ext>
            </a:extLst>
          </p:cNvPr>
          <p:cNvPicPr>
            <a:picLocks noChangeAspect="1"/>
          </p:cNvPicPr>
          <p:nvPr/>
        </p:nvPicPr>
        <p:blipFill>
          <a:blip r:embed="rId2"/>
          <a:stretch>
            <a:fillRect/>
          </a:stretch>
        </p:blipFill>
        <p:spPr>
          <a:xfrm rot="10800000">
            <a:off x="256064" y="702950"/>
            <a:ext cx="2011680" cy="1508760"/>
          </a:xfrm>
          <a:prstGeom prst="rect">
            <a:avLst/>
          </a:prstGeom>
        </p:spPr>
      </p:pic>
      <p:pic>
        <p:nvPicPr>
          <p:cNvPr id="10" name="Picture 9" descr="A green leaf on a white surface&#10;&#10;Description automatically generated">
            <a:extLst>
              <a:ext uri="{FF2B5EF4-FFF2-40B4-BE49-F238E27FC236}">
                <a16:creationId xmlns:a16="http://schemas.microsoft.com/office/drawing/2014/main" id="{A1AD9BC5-B114-DB37-4017-FD4FD16E6B51}"/>
              </a:ext>
            </a:extLst>
          </p:cNvPr>
          <p:cNvPicPr>
            <a:picLocks noChangeAspect="1"/>
          </p:cNvPicPr>
          <p:nvPr/>
        </p:nvPicPr>
        <p:blipFill>
          <a:blip r:embed="rId3"/>
          <a:stretch>
            <a:fillRect/>
          </a:stretch>
        </p:blipFill>
        <p:spPr>
          <a:xfrm>
            <a:off x="2411760" y="702950"/>
            <a:ext cx="2011680" cy="1508760"/>
          </a:xfrm>
          <a:prstGeom prst="rect">
            <a:avLst/>
          </a:prstGeom>
        </p:spPr>
      </p:pic>
      <p:pic>
        <p:nvPicPr>
          <p:cNvPr id="12" name="Picture 11" descr="A close-up of a plant&#10;&#10;Description automatically generated">
            <a:extLst>
              <a:ext uri="{FF2B5EF4-FFF2-40B4-BE49-F238E27FC236}">
                <a16:creationId xmlns:a16="http://schemas.microsoft.com/office/drawing/2014/main" id="{7643AE67-45A3-E925-56FC-DBE3D170953A}"/>
              </a:ext>
            </a:extLst>
          </p:cNvPr>
          <p:cNvPicPr>
            <a:picLocks noChangeAspect="1"/>
          </p:cNvPicPr>
          <p:nvPr/>
        </p:nvPicPr>
        <p:blipFill>
          <a:blip r:embed="rId4"/>
          <a:stretch>
            <a:fillRect/>
          </a:stretch>
        </p:blipFill>
        <p:spPr>
          <a:xfrm rot="5400000">
            <a:off x="4860032" y="726192"/>
            <a:ext cx="1509896" cy="1509896"/>
          </a:xfrm>
          <a:prstGeom prst="rect">
            <a:avLst/>
          </a:prstGeom>
        </p:spPr>
      </p:pic>
      <p:pic>
        <p:nvPicPr>
          <p:cNvPr id="14" name="Picture 13" descr="A long thin brown object on a white surface&#10;&#10;Description automatically generated">
            <a:extLst>
              <a:ext uri="{FF2B5EF4-FFF2-40B4-BE49-F238E27FC236}">
                <a16:creationId xmlns:a16="http://schemas.microsoft.com/office/drawing/2014/main" id="{72CCBBD0-DE70-E599-E7E9-1D6515E01C06}"/>
              </a:ext>
            </a:extLst>
          </p:cNvPr>
          <p:cNvPicPr>
            <a:picLocks noChangeAspect="1"/>
          </p:cNvPicPr>
          <p:nvPr/>
        </p:nvPicPr>
        <p:blipFill>
          <a:blip r:embed="rId5"/>
          <a:stretch>
            <a:fillRect/>
          </a:stretch>
        </p:blipFill>
        <p:spPr>
          <a:xfrm rot="5400000">
            <a:off x="7092280" y="727328"/>
            <a:ext cx="1508760" cy="1508760"/>
          </a:xfrm>
          <a:prstGeom prst="rect">
            <a:avLst/>
          </a:prstGeom>
        </p:spPr>
      </p:pic>
      <p:pic>
        <p:nvPicPr>
          <p:cNvPr id="16" name="Picture 15" descr="A close-up of a leaf&#10;&#10;Description automatically generated">
            <a:extLst>
              <a:ext uri="{FF2B5EF4-FFF2-40B4-BE49-F238E27FC236}">
                <a16:creationId xmlns:a16="http://schemas.microsoft.com/office/drawing/2014/main" id="{AD8F0416-4633-1F27-BDFC-265899916E96}"/>
              </a:ext>
            </a:extLst>
          </p:cNvPr>
          <p:cNvPicPr>
            <a:picLocks noChangeAspect="1"/>
          </p:cNvPicPr>
          <p:nvPr/>
        </p:nvPicPr>
        <p:blipFill>
          <a:blip r:embed="rId6"/>
          <a:stretch>
            <a:fillRect/>
          </a:stretch>
        </p:blipFill>
        <p:spPr>
          <a:xfrm>
            <a:off x="274360" y="3147814"/>
            <a:ext cx="2011680" cy="1433322"/>
          </a:xfrm>
          <a:prstGeom prst="rect">
            <a:avLst/>
          </a:prstGeom>
        </p:spPr>
      </p:pic>
      <p:pic>
        <p:nvPicPr>
          <p:cNvPr id="18" name="Picture 17" descr="A close-up of a leaf&#10;&#10;Description automatically generated">
            <a:extLst>
              <a:ext uri="{FF2B5EF4-FFF2-40B4-BE49-F238E27FC236}">
                <a16:creationId xmlns:a16="http://schemas.microsoft.com/office/drawing/2014/main" id="{1686F406-649F-9CED-AF5B-A3C0B71C322D}"/>
              </a:ext>
            </a:extLst>
          </p:cNvPr>
          <p:cNvPicPr>
            <a:picLocks noChangeAspect="1"/>
          </p:cNvPicPr>
          <p:nvPr/>
        </p:nvPicPr>
        <p:blipFill>
          <a:blip r:embed="rId7"/>
          <a:stretch>
            <a:fillRect/>
          </a:stretch>
        </p:blipFill>
        <p:spPr>
          <a:xfrm rot="10800000">
            <a:off x="2411760" y="3147814"/>
            <a:ext cx="2011680" cy="1508760"/>
          </a:xfrm>
          <a:prstGeom prst="rect">
            <a:avLst/>
          </a:prstGeom>
        </p:spPr>
      </p:pic>
      <p:pic>
        <p:nvPicPr>
          <p:cNvPr id="20" name="Picture 19" descr="A green leaf on a white background&#10;&#10;Description automatically generated">
            <a:extLst>
              <a:ext uri="{FF2B5EF4-FFF2-40B4-BE49-F238E27FC236}">
                <a16:creationId xmlns:a16="http://schemas.microsoft.com/office/drawing/2014/main" id="{BC9DEACC-B30B-0F36-29E9-4358FDDEC553}"/>
              </a:ext>
            </a:extLst>
          </p:cNvPr>
          <p:cNvPicPr>
            <a:picLocks noChangeAspect="1"/>
          </p:cNvPicPr>
          <p:nvPr/>
        </p:nvPicPr>
        <p:blipFill>
          <a:blip r:embed="rId8"/>
          <a:stretch>
            <a:fillRect/>
          </a:stretch>
        </p:blipFill>
        <p:spPr>
          <a:xfrm>
            <a:off x="4860032" y="3110095"/>
            <a:ext cx="1508760" cy="1508760"/>
          </a:xfrm>
          <a:prstGeom prst="rect">
            <a:avLst/>
          </a:prstGeom>
        </p:spPr>
      </p:pic>
      <p:pic>
        <p:nvPicPr>
          <p:cNvPr id="22" name="Picture 21" descr="A close-up of a leaf&#10;&#10;Description automatically generated">
            <a:extLst>
              <a:ext uri="{FF2B5EF4-FFF2-40B4-BE49-F238E27FC236}">
                <a16:creationId xmlns:a16="http://schemas.microsoft.com/office/drawing/2014/main" id="{AAEB791C-CC77-CEDA-9C75-A7C261AC5EF6}"/>
              </a:ext>
            </a:extLst>
          </p:cNvPr>
          <p:cNvPicPr>
            <a:picLocks noChangeAspect="1"/>
          </p:cNvPicPr>
          <p:nvPr/>
        </p:nvPicPr>
        <p:blipFill>
          <a:blip r:embed="rId9"/>
          <a:stretch>
            <a:fillRect/>
          </a:stretch>
        </p:blipFill>
        <p:spPr>
          <a:xfrm>
            <a:off x="6784053" y="3115052"/>
            <a:ext cx="2011680" cy="1508760"/>
          </a:xfrm>
          <a:prstGeom prst="rect">
            <a:avLst/>
          </a:prstGeom>
        </p:spPr>
      </p:pic>
    </p:spTree>
    <p:extLst>
      <p:ext uri="{BB962C8B-B14F-4D97-AF65-F5344CB8AC3E}">
        <p14:creationId xmlns:p14="http://schemas.microsoft.com/office/powerpoint/2010/main" val="73565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57750" y="339502"/>
            <a:ext cx="5214300" cy="9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Training and Results of Model</a:t>
            </a:r>
          </a:p>
        </p:txBody>
      </p:sp>
      <p:sp>
        <p:nvSpPr>
          <p:cNvPr id="269" name="Google Shape;269;p38"/>
          <p:cNvSpPr txBox="1">
            <a:spLocks noGrp="1"/>
          </p:cNvSpPr>
          <p:nvPr>
            <p:ph type="ctrTitle" idx="2"/>
          </p:nvPr>
        </p:nvSpPr>
        <p:spPr>
          <a:xfrm>
            <a:off x="2102160" y="1512742"/>
            <a:ext cx="3909999" cy="427500"/>
          </a:xfrm>
          <a:prstGeom prst="rect">
            <a:avLst/>
          </a:prstGeom>
        </p:spPr>
        <p:txBody>
          <a:bodyPr spcFirstLastPara="1" wrap="square" lIns="91425" tIns="91425" rIns="91425" bIns="91425" anchor="b" anchorCtr="0">
            <a:noAutofit/>
          </a:bodyPr>
          <a:lstStyle/>
          <a:p>
            <a:pPr lvl="0"/>
            <a:r>
              <a:rPr lang="en-US" dirty="0"/>
              <a:t>Training Preparations</a:t>
            </a:r>
            <a:endParaRPr baseline="30000" dirty="0"/>
          </a:p>
        </p:txBody>
      </p:sp>
      <p:sp>
        <p:nvSpPr>
          <p:cNvPr id="270" name="Google Shape;270;p38"/>
          <p:cNvSpPr txBox="1">
            <a:spLocks noGrp="1"/>
          </p:cNvSpPr>
          <p:nvPr>
            <p:ph type="subTitle" idx="1"/>
          </p:nvPr>
        </p:nvSpPr>
        <p:spPr>
          <a:xfrm>
            <a:off x="1539027" y="2410449"/>
            <a:ext cx="5908895" cy="2088232"/>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2400" baseline="30000" dirty="0"/>
              <a:t>Set computation to GPU</a:t>
            </a:r>
          </a:p>
          <a:p>
            <a:pPr marL="285750" lvl="0" indent="-285750" algn="just">
              <a:buFont typeface="Arial" panose="020B0604020202020204" pitchFamily="34" charset="0"/>
              <a:buChar char="•"/>
            </a:pPr>
            <a:r>
              <a:rPr lang="en-US" sz="2400" baseline="30000" dirty="0"/>
              <a:t>Load and read data (In batches)</a:t>
            </a:r>
          </a:p>
          <a:p>
            <a:pPr marL="285750" lvl="0" indent="-285750" algn="just">
              <a:buFont typeface="Arial" panose="020B0604020202020204" pitchFamily="34" charset="0"/>
              <a:buChar char="•"/>
            </a:pPr>
            <a:r>
              <a:rPr lang="en-US" sz="2400" baseline="30000" dirty="0"/>
              <a:t>Scale data</a:t>
            </a:r>
          </a:p>
          <a:p>
            <a:pPr marL="285750" lvl="0" indent="-285750" algn="just">
              <a:buFont typeface="Arial" panose="020B0604020202020204" pitchFamily="34" charset="0"/>
              <a:buChar char="•"/>
            </a:pPr>
            <a:r>
              <a:rPr lang="en-US" sz="2400" baseline="30000" dirty="0"/>
              <a:t>Split data (Train, validation, test)</a:t>
            </a:r>
          </a:p>
        </p:txBody>
      </p:sp>
      <p:cxnSp>
        <p:nvCxnSpPr>
          <p:cNvPr id="275" name="Google Shape;275;p38"/>
          <p:cNvCxnSpPr/>
          <p:nvPr/>
        </p:nvCxnSpPr>
        <p:spPr>
          <a:xfrm>
            <a:off x="7758755" y="3147814"/>
            <a:ext cx="0" cy="1963699"/>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1659331" y="1361512"/>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8"/>
          <p:cNvGrpSpPr/>
          <p:nvPr/>
        </p:nvGrpSpPr>
        <p:grpSpPr>
          <a:xfrm>
            <a:off x="1782323" y="1520063"/>
            <a:ext cx="329595" cy="327598"/>
            <a:chOff x="-6689825" y="3992050"/>
            <a:chExt cx="293025" cy="291250"/>
          </a:xfrm>
        </p:grpSpPr>
        <p:sp>
          <p:nvSpPr>
            <p:cNvPr id="281" name="Google Shape;281;p38"/>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45;p29"/>
          <p:cNvSpPr txBox="1"/>
          <p:nvPr/>
        </p:nvSpPr>
        <p:spPr>
          <a:xfrm>
            <a:off x="1386375" y="4519400"/>
            <a:ext cx="6214200" cy="524400"/>
          </a:xfrm>
          <a:prstGeom prst="rect">
            <a:avLst/>
          </a:prstGeom>
          <a:noFill/>
          <a:ln>
            <a:noFill/>
          </a:ln>
        </p:spPr>
        <p:txBody>
          <a:bodyPr spcFirstLastPara="1" wrap="square" lIns="91425" tIns="91425" rIns="91425" bIns="91425" anchor="t" anchorCtr="0">
            <a:noAutofit/>
          </a:bodyPr>
          <a:lstStyle/>
          <a:p>
            <a:pPr lvl="0" algn="ctr"/>
            <a:r>
              <a:rPr lang="tr-TR" sz="1000" baseline="30000" dirty="0">
                <a:solidFill>
                  <a:schemeClr val="dk1"/>
                </a:solidFill>
                <a:latin typeface="Roboto Condensed Light"/>
                <a:ea typeface="Roboto Condensed Light"/>
                <a:cs typeface="Roboto Condensed Light"/>
                <a:sym typeface="Roboto Condensed Light"/>
              </a:rPr>
              <a:t>1</a:t>
            </a:r>
            <a:r>
              <a:rPr lang="tr-TR" sz="1000" dirty="0">
                <a:solidFill>
                  <a:schemeClr val="dk1"/>
                </a:solidFill>
                <a:latin typeface="Roboto Condensed Light"/>
                <a:ea typeface="Roboto Condensed Light"/>
                <a:cs typeface="Roboto Condensed Light"/>
                <a:sym typeface="Roboto Condensed Light"/>
              </a:rPr>
              <a:t> wiki.ros.org/ROS/</a:t>
            </a:r>
            <a:r>
              <a:rPr lang="tr-TR" sz="1000" dirty="0" err="1">
                <a:solidFill>
                  <a:schemeClr val="dk1"/>
                </a:solidFill>
                <a:latin typeface="Roboto Condensed Light"/>
                <a:ea typeface="Roboto Condensed Light"/>
                <a:cs typeface="Roboto Condensed Light"/>
                <a:sym typeface="Roboto Condensed Light"/>
              </a:rPr>
              <a:t>Introduction</a:t>
            </a:r>
            <a:r>
              <a:rPr lang="tr-TR" sz="1000" dirty="0">
                <a:solidFill>
                  <a:schemeClr val="dk1"/>
                </a:solidFill>
                <a:latin typeface="Roboto Condensed Light"/>
                <a:ea typeface="Roboto Condensed Light"/>
                <a:cs typeface="Roboto Condensed Light"/>
                <a:sym typeface="Roboto Condensed Light"/>
              </a:rPr>
              <a:t> sayfasından çevrilmiş bilgilerdir</a:t>
            </a:r>
            <a:endParaRPr sz="1000" dirty="0">
              <a:latin typeface="Roboto Condensed Light"/>
              <a:ea typeface="Roboto Condensed Light"/>
              <a:cs typeface="Roboto Condensed Light"/>
              <a:sym typeface="Roboto Condensed Light"/>
            </a:endParaRPr>
          </a:p>
        </p:txBody>
      </p:sp>
      <p:sp>
        <p:nvSpPr>
          <p:cNvPr id="2" name="Google Shape;144;p29">
            <a:extLst>
              <a:ext uri="{FF2B5EF4-FFF2-40B4-BE49-F238E27FC236}">
                <a16:creationId xmlns:a16="http://schemas.microsoft.com/office/drawing/2014/main" id="{CAFF97C3-CEDC-91C5-7A07-AF50AC1536FC}"/>
              </a:ext>
            </a:extLst>
          </p:cNvPr>
          <p:cNvSpPr txBox="1">
            <a:spLocks/>
          </p:cNvSpPr>
          <p:nvPr/>
        </p:nvSpPr>
        <p:spPr>
          <a:xfrm>
            <a:off x="1688724" y="221970"/>
            <a:ext cx="1230613"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xo 2"/>
              <a:buNone/>
              <a:defRPr sz="2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9pPr>
          </a:lstStyle>
          <a:p>
            <a:r>
              <a:rPr lang="en-US" sz="3600" dirty="0"/>
              <a:t>02</a:t>
            </a:r>
            <a:endParaRPr lang="tr-TR" sz="3600" dirty="0"/>
          </a:p>
        </p:txBody>
      </p:sp>
    </p:spTree>
    <p:extLst>
      <p:ext uri="{BB962C8B-B14F-4D97-AF65-F5344CB8AC3E}">
        <p14:creationId xmlns:p14="http://schemas.microsoft.com/office/powerpoint/2010/main" val="320279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57750" y="339502"/>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Information</a:t>
            </a:r>
            <a:endParaRPr dirty="0"/>
          </a:p>
        </p:txBody>
      </p:sp>
      <p:sp>
        <p:nvSpPr>
          <p:cNvPr id="269" name="Google Shape;269;p38"/>
          <p:cNvSpPr txBox="1">
            <a:spLocks noGrp="1"/>
          </p:cNvSpPr>
          <p:nvPr>
            <p:ph type="ctrTitle" idx="2"/>
          </p:nvPr>
        </p:nvSpPr>
        <p:spPr>
          <a:xfrm>
            <a:off x="1229436" y="1635607"/>
            <a:ext cx="2478467" cy="303865"/>
          </a:xfrm>
          <a:prstGeom prst="rect">
            <a:avLst/>
          </a:prstGeom>
        </p:spPr>
        <p:txBody>
          <a:bodyPr spcFirstLastPara="1" wrap="square" lIns="91425" tIns="91425" rIns="91425" bIns="91425" anchor="b" anchorCtr="0">
            <a:noAutofit/>
          </a:bodyPr>
          <a:lstStyle/>
          <a:p>
            <a:pPr lvl="0"/>
            <a:r>
              <a:rPr lang="en-US" dirty="0"/>
              <a:t>Pre-trained Model</a:t>
            </a:r>
            <a:br>
              <a:rPr lang="en-US" dirty="0"/>
            </a:br>
            <a:r>
              <a:rPr lang="en-US" dirty="0" err="1"/>
              <a:t>Xception</a:t>
            </a:r>
            <a:r>
              <a:rPr lang="tr-TR" dirty="0"/>
              <a:t>:</a:t>
            </a:r>
            <a:endParaRPr baseline="30000" dirty="0"/>
          </a:p>
        </p:txBody>
      </p:sp>
      <p:sp>
        <p:nvSpPr>
          <p:cNvPr id="270" name="Google Shape;270;p38"/>
          <p:cNvSpPr txBox="1">
            <a:spLocks noGrp="1"/>
          </p:cNvSpPr>
          <p:nvPr>
            <p:ph type="subTitle" idx="1"/>
          </p:nvPr>
        </p:nvSpPr>
        <p:spPr>
          <a:xfrm>
            <a:off x="3563888" y="1297907"/>
            <a:ext cx="4612751" cy="720080"/>
          </a:xfrm>
          <a:prstGeom prst="rect">
            <a:avLst/>
          </a:prstGeom>
        </p:spPr>
        <p:txBody>
          <a:bodyPr spcFirstLastPara="1" wrap="square" lIns="91425" tIns="91425" rIns="91425" bIns="91425" anchor="t" anchorCtr="0">
            <a:noAutofit/>
          </a:bodyPr>
          <a:lstStyle/>
          <a:p>
            <a:pPr marL="0" lvl="0" indent="0" algn="just"/>
            <a:r>
              <a:rPr lang="en-US" dirty="0"/>
              <a:t>We load an existing image classifier model with prompt “</a:t>
            </a:r>
            <a:r>
              <a:rPr lang="en-US" dirty="0" err="1"/>
              <a:t>include_top</a:t>
            </a:r>
            <a:r>
              <a:rPr lang="en-US" dirty="0"/>
              <a:t>=False” to only take gained information but not the information on classes.</a:t>
            </a:r>
            <a:endParaRPr baseline="30000" dirty="0"/>
          </a:p>
        </p:txBody>
      </p:sp>
      <p:cxnSp>
        <p:nvCxnSpPr>
          <p:cNvPr id="275" name="Google Shape;275;p38"/>
          <p:cNvCxnSpPr/>
          <p:nvPr/>
        </p:nvCxnSpPr>
        <p:spPr>
          <a:xfrm>
            <a:off x="7758755" y="3147814"/>
            <a:ext cx="0" cy="1963699"/>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771188" y="1309017"/>
            <a:ext cx="458249" cy="458249"/>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7974;p66"/>
          <p:cNvGrpSpPr/>
          <p:nvPr/>
        </p:nvGrpSpPr>
        <p:grpSpPr>
          <a:xfrm>
            <a:off x="900960" y="1398172"/>
            <a:ext cx="198703" cy="279937"/>
            <a:chOff x="-9039300" y="3614000"/>
            <a:chExt cx="250475" cy="352875"/>
          </a:xfrm>
          <a:solidFill>
            <a:schemeClr val="tx2">
              <a:lumMod val="90000"/>
            </a:schemeClr>
          </a:solidFill>
        </p:grpSpPr>
        <p:sp>
          <p:nvSpPr>
            <p:cNvPr id="38" name="Google Shape;7975;p66"/>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76;p66"/>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69;p38"/>
          <p:cNvSpPr txBox="1">
            <a:spLocks noGrp="1"/>
          </p:cNvSpPr>
          <p:nvPr>
            <p:ph type="ctrTitle" idx="2"/>
          </p:nvPr>
        </p:nvSpPr>
        <p:spPr>
          <a:xfrm>
            <a:off x="5796136" y="2362505"/>
            <a:ext cx="2094380" cy="303865"/>
          </a:xfrm>
          <a:prstGeom prst="rect">
            <a:avLst/>
          </a:prstGeom>
        </p:spPr>
        <p:txBody>
          <a:bodyPr spcFirstLastPara="1" wrap="square" lIns="91425" tIns="91425" rIns="91425" bIns="91425" anchor="b" anchorCtr="0">
            <a:noAutofit/>
          </a:bodyPr>
          <a:lstStyle/>
          <a:p>
            <a:pPr lvl="0" algn="r"/>
            <a:r>
              <a:rPr lang="en-US" dirty="0"/>
              <a:t>Normalizing</a:t>
            </a:r>
            <a:endParaRPr baseline="30000" dirty="0"/>
          </a:p>
        </p:txBody>
      </p:sp>
      <p:sp>
        <p:nvSpPr>
          <p:cNvPr id="41" name="Google Shape;277;p38"/>
          <p:cNvSpPr/>
          <p:nvPr/>
        </p:nvSpPr>
        <p:spPr>
          <a:xfrm>
            <a:off x="7933225" y="2242262"/>
            <a:ext cx="458249" cy="458249"/>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p38"/>
          <p:cNvSpPr txBox="1">
            <a:spLocks noGrp="1"/>
          </p:cNvSpPr>
          <p:nvPr>
            <p:ph type="subTitle" idx="1"/>
          </p:nvPr>
        </p:nvSpPr>
        <p:spPr>
          <a:xfrm>
            <a:off x="611560" y="2242262"/>
            <a:ext cx="5436096" cy="720080"/>
          </a:xfrm>
          <a:prstGeom prst="rect">
            <a:avLst/>
          </a:prstGeom>
        </p:spPr>
        <p:txBody>
          <a:bodyPr spcFirstLastPara="1" wrap="square" lIns="91425" tIns="91425" rIns="91425" bIns="91425" anchor="t" anchorCtr="0">
            <a:noAutofit/>
          </a:bodyPr>
          <a:lstStyle/>
          <a:p>
            <a:pPr marL="0" lvl="0" indent="0" algn="r"/>
            <a:r>
              <a:rPr lang="en-US" dirty="0"/>
              <a:t>This positioning means the outputs from </a:t>
            </a:r>
            <a:r>
              <a:rPr lang="en-US" dirty="0" err="1"/>
              <a:t>base_model</a:t>
            </a:r>
            <a:r>
              <a:rPr lang="en-US" dirty="0"/>
              <a:t> are normalized before being passed to the dense layers, helping to ensure the inputs to these dense layers are standardized</a:t>
            </a:r>
          </a:p>
        </p:txBody>
      </p:sp>
      <p:grpSp>
        <p:nvGrpSpPr>
          <p:cNvPr id="47" name="Google Shape;5925;p61"/>
          <p:cNvGrpSpPr/>
          <p:nvPr/>
        </p:nvGrpSpPr>
        <p:grpSpPr>
          <a:xfrm>
            <a:off x="7996867" y="2305904"/>
            <a:ext cx="330964" cy="330964"/>
            <a:chOff x="-49027775" y="3183175"/>
            <a:chExt cx="299325" cy="299325"/>
          </a:xfrm>
          <a:solidFill>
            <a:schemeClr val="accent5">
              <a:lumMod val="20000"/>
              <a:lumOff val="80000"/>
            </a:schemeClr>
          </a:solidFill>
        </p:grpSpPr>
        <p:sp>
          <p:nvSpPr>
            <p:cNvPr id="49" name="Google Shape;5926;p61"/>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27;p61"/>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28;p61"/>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29;p61"/>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269;p38"/>
          <p:cNvSpPr txBox="1">
            <a:spLocks noGrp="1"/>
          </p:cNvSpPr>
          <p:nvPr>
            <p:ph type="ctrTitle" idx="2"/>
          </p:nvPr>
        </p:nvSpPr>
        <p:spPr>
          <a:xfrm>
            <a:off x="1277854" y="3349227"/>
            <a:ext cx="1925994" cy="303865"/>
          </a:xfrm>
          <a:prstGeom prst="rect">
            <a:avLst/>
          </a:prstGeom>
        </p:spPr>
        <p:txBody>
          <a:bodyPr spcFirstLastPara="1" wrap="square" lIns="91425" tIns="91425" rIns="91425" bIns="91425" anchor="b" anchorCtr="0">
            <a:noAutofit/>
          </a:bodyPr>
          <a:lstStyle/>
          <a:p>
            <a:pPr lvl="0"/>
            <a:r>
              <a:rPr lang="en-US" dirty="0"/>
              <a:t>Added Layers</a:t>
            </a:r>
            <a:r>
              <a:rPr lang="tr-TR" dirty="0"/>
              <a:t>:</a:t>
            </a:r>
            <a:endParaRPr baseline="30000" dirty="0"/>
          </a:p>
        </p:txBody>
      </p:sp>
      <p:sp>
        <p:nvSpPr>
          <p:cNvPr id="54" name="Google Shape;270;p38"/>
          <p:cNvSpPr txBox="1">
            <a:spLocks noGrp="1"/>
          </p:cNvSpPr>
          <p:nvPr>
            <p:ph type="subTitle" idx="1"/>
          </p:nvPr>
        </p:nvSpPr>
        <p:spPr>
          <a:xfrm>
            <a:off x="3203848" y="3264058"/>
            <a:ext cx="4464496" cy="720080"/>
          </a:xfrm>
          <a:prstGeom prst="rect">
            <a:avLst/>
          </a:prstGeom>
        </p:spPr>
        <p:txBody>
          <a:bodyPr spcFirstLastPara="1" wrap="square" lIns="91425" tIns="91425" rIns="91425" bIns="91425" anchor="t" anchorCtr="0">
            <a:noAutofit/>
          </a:bodyPr>
          <a:lstStyle/>
          <a:p>
            <a:pPr marL="0" lvl="0" indent="0" algn="just"/>
            <a:r>
              <a:rPr lang="en-US" dirty="0"/>
              <a:t>We add an extra layer with density of 256 and a final output layer with 8 nodes for 8 classes, activation at ‘</a:t>
            </a:r>
            <a:r>
              <a:rPr lang="en-US" dirty="0" err="1"/>
              <a:t>softmax</a:t>
            </a:r>
            <a:r>
              <a:rPr lang="en-US" dirty="0"/>
              <a:t>’</a:t>
            </a:r>
            <a:endParaRPr baseline="30000" dirty="0"/>
          </a:p>
        </p:txBody>
      </p:sp>
      <p:sp>
        <p:nvSpPr>
          <p:cNvPr id="55" name="Google Shape;277;p38"/>
          <p:cNvSpPr/>
          <p:nvPr/>
        </p:nvSpPr>
        <p:spPr>
          <a:xfrm>
            <a:off x="819605" y="3194843"/>
            <a:ext cx="458249" cy="458249"/>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7974;p66"/>
          <p:cNvGrpSpPr/>
          <p:nvPr/>
        </p:nvGrpSpPr>
        <p:grpSpPr>
          <a:xfrm>
            <a:off x="949377" y="3283998"/>
            <a:ext cx="198703" cy="279937"/>
            <a:chOff x="-9039300" y="3614000"/>
            <a:chExt cx="250475" cy="352875"/>
          </a:xfrm>
          <a:solidFill>
            <a:schemeClr val="tx2">
              <a:lumMod val="90000"/>
            </a:schemeClr>
          </a:solidFill>
        </p:grpSpPr>
        <p:sp>
          <p:nvSpPr>
            <p:cNvPr id="57" name="Google Shape;7975;p66"/>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76;p66"/>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521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A9C49B7-AD65-C631-8EA4-0A10E9FA9645}"/>
              </a:ext>
            </a:extLst>
          </p:cNvPr>
          <p:cNvSpPr txBox="1"/>
          <p:nvPr/>
        </p:nvSpPr>
        <p:spPr>
          <a:xfrm>
            <a:off x="2339752" y="915566"/>
            <a:ext cx="4842792" cy="3485698"/>
          </a:xfrm>
          <a:prstGeom prst="rect">
            <a:avLst/>
          </a:prstGeom>
          <a:noFill/>
        </p:spPr>
        <p:txBody>
          <a:bodyPr wrap="square">
            <a:spAutoFit/>
          </a:bodyPr>
          <a:lstStyle/>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Model: "sequential_1"</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Layer (type)                Output Shape              Param #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00" kern="0" dirty="0" err="1">
                <a:effectLst/>
                <a:latin typeface="Consolas" panose="020B0609020204030204" pitchFamily="49" charset="0"/>
                <a:ea typeface="Times New Roman" panose="02020603050405020304" pitchFamily="18" charset="0"/>
                <a:cs typeface="Times New Roman" panose="02020603050405020304" pitchFamily="18" charset="0"/>
              </a:rPr>
              <a:t>xception</a:t>
            </a: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(Functional)       (None, 2048)              20861480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batch_normalization_5 (</a:t>
            </a:r>
            <a:r>
              <a:rPr lang="en-US" sz="1000" kern="0" dirty="0" err="1">
                <a:effectLst/>
                <a:latin typeface="Consolas" panose="020B0609020204030204" pitchFamily="49" charset="0"/>
                <a:ea typeface="Times New Roman" panose="02020603050405020304" pitchFamily="18" charset="0"/>
                <a:cs typeface="Times New Roman" panose="02020603050405020304" pitchFamily="18" charset="0"/>
              </a:rPr>
              <a:t>Batc</a:t>
            </a: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(None, 2048)             8192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00" kern="0" dirty="0" err="1">
                <a:effectLst/>
                <a:latin typeface="Consolas" panose="020B0609020204030204" pitchFamily="49" charset="0"/>
                <a:ea typeface="Times New Roman" panose="02020603050405020304" pitchFamily="18" charset="0"/>
                <a:cs typeface="Times New Roman" panose="02020603050405020304" pitchFamily="18" charset="0"/>
              </a:rPr>
              <a:t>hNormalization</a:t>
            </a: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dense_2 (Dense)             (None, 256)               524544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dropout_1 (Dropout)         (None, 256)               0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dense_3 (Dense)             (None, 8)                 2056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Total params: 21,396,272</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Trainable params: 21,337,648</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Non-trainable params: 58,624</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000" kern="0" dirty="0">
                <a:effectLst/>
                <a:latin typeface="Consolas" panose="020B06090202040302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Google Shape;269;p38">
            <a:extLst>
              <a:ext uri="{FF2B5EF4-FFF2-40B4-BE49-F238E27FC236}">
                <a16:creationId xmlns:a16="http://schemas.microsoft.com/office/drawing/2014/main" id="{0FB78659-1028-9E34-F3B8-8150D592754C}"/>
              </a:ext>
            </a:extLst>
          </p:cNvPr>
          <p:cNvSpPr txBox="1">
            <a:spLocks/>
          </p:cNvSpPr>
          <p:nvPr/>
        </p:nvSpPr>
        <p:spPr>
          <a:xfrm>
            <a:off x="2195736" y="590303"/>
            <a:ext cx="3888432" cy="303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xo 2"/>
              <a:buNone/>
              <a:defRPr sz="1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800"/>
              <a:buFont typeface="Squada One"/>
              <a:buNone/>
              <a:defRPr sz="1800" b="0" i="0" u="none" strike="noStrike" cap="none">
                <a:solidFill>
                  <a:srgbClr val="000000"/>
                </a:solidFill>
                <a:latin typeface="Squada One"/>
                <a:ea typeface="Squada One"/>
                <a:cs typeface="Squada One"/>
                <a:sym typeface="Squada One"/>
              </a:defRPr>
            </a:lvl9pPr>
          </a:lstStyle>
          <a:p>
            <a:pPr algn="l"/>
            <a:r>
              <a:rPr lang="en-US" dirty="0"/>
              <a:t>Model Summary</a:t>
            </a:r>
            <a:endParaRPr lang="en-US" baseline="30000" dirty="0"/>
          </a:p>
        </p:txBody>
      </p:sp>
    </p:spTree>
    <p:extLst>
      <p:ext uri="{BB962C8B-B14F-4D97-AF65-F5344CB8AC3E}">
        <p14:creationId xmlns:p14="http://schemas.microsoft.com/office/powerpoint/2010/main" val="24247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DAF43-B268-F31E-7611-D364D222F38B}"/>
              </a:ext>
            </a:extLst>
          </p:cNvPr>
          <p:cNvSpPr>
            <a:spLocks noGrp="1"/>
          </p:cNvSpPr>
          <p:nvPr>
            <p:ph type="ctrTitle" idx="2"/>
          </p:nvPr>
        </p:nvSpPr>
        <p:spPr>
          <a:xfrm>
            <a:off x="1043608" y="843558"/>
            <a:ext cx="3888432" cy="427500"/>
          </a:xfrm>
        </p:spPr>
        <p:txBody>
          <a:bodyPr/>
          <a:lstStyle/>
          <a:p>
            <a:pPr algn="l"/>
            <a:r>
              <a:rPr lang="en-US" dirty="0"/>
              <a:t>Compile And Train Details:</a:t>
            </a:r>
          </a:p>
        </p:txBody>
      </p:sp>
      <p:sp>
        <p:nvSpPr>
          <p:cNvPr id="4" name="Subtitle 3">
            <a:extLst>
              <a:ext uri="{FF2B5EF4-FFF2-40B4-BE49-F238E27FC236}">
                <a16:creationId xmlns:a16="http://schemas.microsoft.com/office/drawing/2014/main" id="{1D9CE6BD-92A0-7963-F89E-B2FA04A8086D}"/>
              </a:ext>
            </a:extLst>
          </p:cNvPr>
          <p:cNvSpPr>
            <a:spLocks noGrp="1"/>
          </p:cNvSpPr>
          <p:nvPr>
            <p:ph type="subTitle" idx="1"/>
          </p:nvPr>
        </p:nvSpPr>
        <p:spPr>
          <a:xfrm>
            <a:off x="841158" y="1491630"/>
            <a:ext cx="8316416" cy="1003200"/>
          </a:xfrm>
        </p:spPr>
        <p:txBody>
          <a:bodyPr/>
          <a:lstStyle/>
          <a:p>
            <a:pPr algn="l"/>
            <a:r>
              <a:rPr lang="en-US" b="1" dirty="0" err="1">
                <a:solidFill>
                  <a:srgbClr val="9CDCFE"/>
                </a:solidFill>
                <a:effectLst/>
                <a:latin typeface="Consolas" panose="020B0609020204030204" pitchFamily="49" charset="0"/>
              </a:rPr>
              <a:t>model</a:t>
            </a:r>
            <a:r>
              <a:rPr lang="en-US" b="1" dirty="0" err="1">
                <a:solidFill>
                  <a:srgbClr val="CCCCCC"/>
                </a:solidFill>
                <a:effectLst/>
                <a:latin typeface="Consolas" panose="020B0609020204030204" pitchFamily="49" charset="0"/>
              </a:rPr>
              <a:t>.compile</a:t>
            </a:r>
            <a:r>
              <a:rPr lang="en-US" b="1" dirty="0">
                <a:solidFill>
                  <a:srgbClr val="CCCCCC"/>
                </a:solidFill>
                <a:effectLst/>
                <a:latin typeface="Consolas" panose="020B0609020204030204" pitchFamily="49" charset="0"/>
              </a:rPr>
              <a:t>(</a:t>
            </a:r>
            <a:r>
              <a:rPr lang="en-US" b="1" dirty="0">
                <a:solidFill>
                  <a:srgbClr val="9CDCFE"/>
                </a:solidFill>
                <a:effectLst/>
                <a:latin typeface="Consolas" panose="020B0609020204030204" pitchFamily="49" charset="0"/>
              </a:rPr>
              <a:t>optimizer</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a:t>
            </a:r>
            <a:r>
              <a:rPr lang="en-US" b="1" dirty="0" err="1">
                <a:solidFill>
                  <a:srgbClr val="CE9178"/>
                </a:solidFill>
                <a:effectLst/>
                <a:latin typeface="Consolas" panose="020B0609020204030204" pitchFamily="49" charset="0"/>
              </a:rPr>
              <a:t>adam</a:t>
            </a:r>
            <a:r>
              <a:rPr lang="en-US" b="1" dirty="0">
                <a:solidFill>
                  <a:srgbClr val="CE9178"/>
                </a:solidFill>
                <a:effectLst/>
                <a:latin typeface="Consolas" panose="020B0609020204030204" pitchFamily="49" charset="0"/>
              </a:rPr>
              <a:t>'</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loss</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a:t>
            </a:r>
            <a:r>
              <a:rPr lang="en-US" b="1" dirty="0" err="1">
                <a:solidFill>
                  <a:srgbClr val="CE9178"/>
                </a:solidFill>
                <a:effectLst/>
                <a:latin typeface="Consolas" panose="020B0609020204030204" pitchFamily="49" charset="0"/>
              </a:rPr>
              <a:t>sparse_categorical_crossentropy</a:t>
            </a:r>
            <a:r>
              <a:rPr lang="en-US" b="1" dirty="0">
                <a:solidFill>
                  <a:srgbClr val="CE9178"/>
                </a:solidFill>
                <a:effectLst/>
                <a:latin typeface="Consolas" panose="020B0609020204030204" pitchFamily="49" charset="0"/>
              </a:rPr>
              <a:t>'</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metrics</a:t>
            </a:r>
            <a:r>
              <a:rPr lang="en-US" b="1" dirty="0">
                <a:solidFill>
                  <a:srgbClr val="D4D4D4"/>
                </a:solidFill>
                <a:effectLst/>
                <a:latin typeface="Consolas" panose="020B0609020204030204" pitchFamily="49" charset="0"/>
              </a:rPr>
              <a:t>=</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'accuracy’</a:t>
            </a:r>
            <a:r>
              <a:rPr lang="en-US" b="1" dirty="0">
                <a:solidFill>
                  <a:srgbClr val="CCCCCC"/>
                </a:solidFill>
                <a:effectLst/>
                <a:latin typeface="Consolas" panose="020B0609020204030204" pitchFamily="49" charset="0"/>
              </a:rPr>
              <a:t>])</a:t>
            </a:r>
          </a:p>
          <a:p>
            <a:pPr algn="l"/>
            <a:endParaRPr lang="en-US" b="1" dirty="0">
              <a:solidFill>
                <a:srgbClr val="CCCCCC"/>
              </a:solidFill>
              <a:latin typeface="Consolas" panose="020B0609020204030204" pitchFamily="49" charset="0"/>
            </a:endParaRPr>
          </a:p>
          <a:p>
            <a:pPr algn="l"/>
            <a:r>
              <a:rPr lang="en-US" b="0" dirty="0" err="1">
                <a:solidFill>
                  <a:srgbClr val="9CDCFE"/>
                </a:solidFill>
                <a:effectLst/>
                <a:latin typeface="Consolas" panose="020B0609020204030204" pitchFamily="49" charset="0"/>
              </a:rPr>
              <a:t>logdir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'logs’</a:t>
            </a:r>
            <a:endParaRPr lang="en-US" b="0" dirty="0">
              <a:solidFill>
                <a:srgbClr val="CCCCCC"/>
              </a:solidFill>
              <a:effectLst/>
              <a:latin typeface="Consolas" panose="020B0609020204030204" pitchFamily="49" charset="0"/>
            </a:endParaRPr>
          </a:p>
          <a:p>
            <a:pPr algn="l"/>
            <a:endParaRPr lang="en-US" b="1" dirty="0">
              <a:solidFill>
                <a:srgbClr val="CCCCCC"/>
              </a:solidFill>
              <a:effectLst/>
              <a:latin typeface="Consolas" panose="020B0609020204030204" pitchFamily="49" charset="0"/>
            </a:endParaRPr>
          </a:p>
          <a:p>
            <a:pPr algn="l"/>
            <a:r>
              <a:rPr lang="en-US" b="0" dirty="0" err="1">
                <a:solidFill>
                  <a:srgbClr val="9CDCFE"/>
                </a:solidFill>
                <a:effectLst/>
                <a:latin typeface="Consolas" panose="020B0609020204030204" pitchFamily="49" charset="0"/>
              </a:rPr>
              <a:t>tensorboard_callback</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tf</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keras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TensorBoard</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log_dir</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logdir</a:t>
            </a:r>
            <a:r>
              <a:rPr lang="en-US" b="0" dirty="0">
                <a:solidFill>
                  <a:srgbClr val="CCCCCC"/>
                </a:solidFill>
                <a:effectLst/>
                <a:latin typeface="Consolas" panose="020B0609020204030204" pitchFamily="49" charset="0"/>
              </a:rPr>
              <a:t>)</a:t>
            </a:r>
          </a:p>
          <a:p>
            <a:pPr algn="l"/>
            <a:endParaRPr lang="en-US" dirty="0">
              <a:solidFill>
                <a:srgbClr val="CCCCCC"/>
              </a:solidFill>
              <a:latin typeface="Consolas" panose="020B0609020204030204" pitchFamily="49" charset="0"/>
            </a:endParaRPr>
          </a:p>
          <a:p>
            <a:pPr algn="l"/>
            <a:r>
              <a:rPr lang="en-US" b="0" dirty="0">
                <a:solidFill>
                  <a:srgbClr val="9CDCFE"/>
                </a:solidFill>
                <a:effectLst/>
                <a:latin typeface="Consolas" panose="020B0609020204030204" pitchFamily="49" charset="0"/>
              </a:rPr>
              <a:t>hist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model</a:t>
            </a:r>
            <a:r>
              <a:rPr lang="en-US" b="0" dirty="0" err="1">
                <a:solidFill>
                  <a:srgbClr val="CCCCCC"/>
                </a:solidFill>
                <a:effectLst/>
                <a:latin typeface="Consolas" panose="020B0609020204030204" pitchFamily="49" charset="0"/>
              </a:rPr>
              <a:t>.fit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train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epochs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validation_data</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validation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callbacks</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tensorboard_callback</a:t>
            </a:r>
            <a:r>
              <a:rPr lang="en-US" b="0" dirty="0">
                <a:solidFill>
                  <a:srgbClr val="CCCCCC"/>
                </a:solidFill>
                <a:effectLst/>
                <a:latin typeface="Consolas" panose="020B0609020204030204" pitchFamily="49" charset="0"/>
              </a:rPr>
              <a:t>])</a:t>
            </a:r>
          </a:p>
          <a:p>
            <a:pPr algn="l"/>
            <a:endParaRPr lang="en-US" b="0" dirty="0">
              <a:solidFill>
                <a:srgbClr val="CCCCCC"/>
              </a:solidFill>
              <a:effectLst/>
              <a:latin typeface="Consolas" panose="020B0609020204030204" pitchFamily="49" charset="0"/>
            </a:endParaRPr>
          </a:p>
          <a:p>
            <a:pPr algn="l"/>
            <a:endParaRPr lang="en-US" b="1" dirty="0">
              <a:solidFill>
                <a:srgbClr val="CCCCCC"/>
              </a:solidFill>
              <a:effectLst/>
              <a:latin typeface="Consolas" panose="020B0609020204030204" pitchFamily="49" charset="0"/>
            </a:endParaRPr>
          </a:p>
          <a:p>
            <a:pPr algn="l"/>
            <a:endParaRPr lang="en-US" b="1" dirty="0"/>
          </a:p>
        </p:txBody>
      </p:sp>
      <p:sp>
        <p:nvSpPr>
          <p:cNvPr id="9" name="Google Shape;270;p38">
            <a:extLst>
              <a:ext uri="{FF2B5EF4-FFF2-40B4-BE49-F238E27FC236}">
                <a16:creationId xmlns:a16="http://schemas.microsoft.com/office/drawing/2014/main" id="{81F812A6-37A2-0B9F-7B22-B91C26AC6CFE}"/>
              </a:ext>
            </a:extLst>
          </p:cNvPr>
          <p:cNvSpPr txBox="1">
            <a:spLocks/>
          </p:cNvSpPr>
          <p:nvPr/>
        </p:nvSpPr>
        <p:spPr>
          <a:xfrm>
            <a:off x="971600" y="3219822"/>
            <a:ext cx="7632848"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l"/>
            <a:r>
              <a:rPr lang="en-US" dirty="0"/>
              <a:t>We use sparse categorical </a:t>
            </a:r>
            <a:r>
              <a:rPr lang="en-US" dirty="0" err="1"/>
              <a:t>crossentropy</a:t>
            </a:r>
            <a:r>
              <a:rPr lang="en-US" dirty="0"/>
              <a:t> for loss function since we have </a:t>
            </a:r>
            <a:r>
              <a:rPr lang="en-US" dirty="0" err="1"/>
              <a:t>multiclassed</a:t>
            </a:r>
            <a:r>
              <a:rPr lang="en-US" dirty="0"/>
              <a:t> dataset.</a:t>
            </a:r>
          </a:p>
          <a:p>
            <a:pPr marL="0" indent="0" algn="l"/>
            <a:endParaRPr lang="en-US" dirty="0"/>
          </a:p>
          <a:p>
            <a:pPr marL="0" indent="0" algn="l"/>
            <a:r>
              <a:rPr lang="en-US" dirty="0"/>
              <a:t>We use </a:t>
            </a:r>
            <a:r>
              <a:rPr lang="en-US" dirty="0" err="1"/>
              <a:t>tensorboards</a:t>
            </a:r>
            <a:r>
              <a:rPr lang="en-US" dirty="0"/>
              <a:t> logging method to gather information of training.</a:t>
            </a:r>
          </a:p>
          <a:p>
            <a:pPr marL="0" indent="0" algn="l"/>
            <a:r>
              <a:rPr lang="en-US" dirty="0"/>
              <a:t> </a:t>
            </a:r>
          </a:p>
        </p:txBody>
      </p:sp>
    </p:spTree>
    <p:extLst>
      <p:ext uri="{BB962C8B-B14F-4D97-AF65-F5344CB8AC3E}">
        <p14:creationId xmlns:p14="http://schemas.microsoft.com/office/powerpoint/2010/main" val="1985526447"/>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2333</Words>
  <Application>Microsoft Office PowerPoint</Application>
  <PresentationFormat>On-screen Show (16:9)</PresentationFormat>
  <Paragraphs>475</Paragraphs>
  <Slides>35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Aptos</vt:lpstr>
      <vt:lpstr>Inter</vt:lpstr>
      <vt:lpstr>Arial</vt:lpstr>
      <vt:lpstr>Roboto Condensed</vt:lpstr>
      <vt:lpstr>Roboto Condensed Light</vt:lpstr>
      <vt:lpstr>Consolas</vt:lpstr>
      <vt:lpstr>Exo 2</vt:lpstr>
      <vt:lpstr>Fira Sans Extra Condensed Medium</vt:lpstr>
      <vt:lpstr>Tech Newsletter by Slidesgo</vt:lpstr>
      <vt:lpstr>MANGO LEAF CLASSIFIER</vt:lpstr>
      <vt:lpstr>Content List</vt:lpstr>
      <vt:lpstr>Aim</vt:lpstr>
      <vt:lpstr>Information Dataset</vt:lpstr>
      <vt:lpstr>PowerPoint Presentation</vt:lpstr>
      <vt:lpstr>Training and Results of Model</vt:lpstr>
      <vt:lpstr>Model Information</vt:lpstr>
      <vt:lpstr>PowerPoint Presentation</vt:lpstr>
      <vt:lpstr>Compile And Train Details:</vt:lpstr>
      <vt:lpstr>The Result</vt:lpstr>
      <vt:lpstr>PowerPoint Presentation</vt:lpstr>
      <vt:lpstr>PowerPoint Presentation</vt:lpstr>
      <vt:lpstr>Test on Online Images</vt:lpstr>
      <vt:lpstr>Test on Online Images</vt:lpstr>
      <vt:lpstr>Test on Online Images</vt:lpstr>
      <vt:lpstr>Test on Online Images</vt:lpstr>
      <vt:lpstr>Test on Online Images</vt:lpstr>
      <vt:lpstr>Steps Taken to Reach the Final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Limits of Model</vt:lpstr>
      <vt:lpstr>Limits</vt:lpstr>
      <vt:lpstr>Limits</vt:lpstr>
      <vt:lpstr>Limits</vt:lpstr>
      <vt:lpstr>Limits</vt:lpstr>
      <vt:lpstr>Areas to Improve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dc:title>
  <cp:lastModifiedBy>Metin Ünlü</cp:lastModifiedBy>
  <cp:revision>72</cp:revision>
  <dcterms:modified xsi:type="dcterms:W3CDTF">2024-02-16T11:27:55Z</dcterms:modified>
</cp:coreProperties>
</file>