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4" r:id="rId6"/>
    <p:sldId id="265" r:id="rId7"/>
    <p:sldId id="267" r:id="rId8"/>
    <p:sldId id="268" r:id="rId9"/>
    <p:sldId id="269" r:id="rId10"/>
    <p:sldId id="270" r:id="rId11"/>
    <p:sldId id="271" r:id="rId12"/>
    <p:sldId id="274" r:id="rId13"/>
    <p:sldId id="275" r:id="rId14"/>
    <p:sldId id="273" r:id="rId15"/>
    <p:sldId id="276" r:id="rId16"/>
    <p:sldId id="277" r:id="rId17"/>
    <p:sldId id="278" r:id="rId18"/>
    <p:sldId id="260" r:id="rId19"/>
    <p:sldId id="280" r:id="rId20"/>
    <p:sldId id="261" r:id="rId21"/>
    <p:sldId id="281" r:id="rId22"/>
    <p:sldId id="282" r:id="rId23"/>
    <p:sldId id="283" r:id="rId24"/>
    <p:sldId id="284" r:id="rId25"/>
    <p:sldId id="285" r:id="rId26"/>
    <p:sldId id="288" r:id="rId27"/>
    <p:sldId id="286" r:id="rId28"/>
    <p:sldId id="287" r:id="rId29"/>
    <p:sldId id="262" r:id="rId30"/>
    <p:sldId id="263" r:id="rId31"/>
    <p:sldId id="289" r:id="rId32"/>
    <p:sldId id="290" r:id="rId33"/>
    <p:sldId id="291" r:id="rId34"/>
    <p:sldId id="292" r:id="rId3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818"/>
    <a:srgbClr val="358917"/>
    <a:srgbClr val="91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10" name="Shape 55"/>
          <p:cNvSpPr/>
          <p:nvPr/>
        </p:nvSpPr>
        <p:spPr>
          <a:xfrm>
            <a:off x="537899" y="1895175"/>
            <a:ext cx="3953102" cy="12618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US"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lang="en-US"/>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2" name="Shape 58">
            <a:extLst>
              <a:ext uri="{FF2B5EF4-FFF2-40B4-BE49-F238E27FC236}">
                <a16:creationId xmlns:a16="http://schemas.microsoft.com/office/drawing/2014/main" id="{7AB73E71-F730-D029-9B35-993C8B3A3E32}"/>
              </a:ext>
            </a:extLst>
          </p:cNvPr>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tr-TR" dirty="0"/>
              <a:t>Metin Ünlü</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By</a:t>
            </a:r>
            <a:r>
              <a:rPr lang="tr-TR" dirty="0">
                <a:solidFill>
                  <a:schemeClr val="tx1">
                    <a:lumMod val="75000"/>
                    <a:lumOff val="25000"/>
                  </a:schemeClr>
                </a:solidFill>
              </a:rPr>
              <a:t> </a:t>
            </a:r>
            <a:r>
              <a:rPr lang="tr-TR" dirty="0" err="1">
                <a:solidFill>
                  <a:schemeClr val="tx1">
                    <a:lumMod val="75000"/>
                    <a:lumOff val="25000"/>
                  </a:schemeClr>
                </a:solidFill>
              </a:rPr>
              <a:t>Industry</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4831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err="1">
                <a:solidFill>
                  <a:schemeClr val="tx1">
                    <a:lumMod val="75000"/>
                    <a:lumOff val="25000"/>
                  </a:schemeClr>
                </a:solidFill>
              </a:rPr>
              <a:t>Overall</a:t>
            </a:r>
            <a:r>
              <a:rPr lang="tr-TR" sz="1800" b="0" dirty="0">
                <a:solidFill>
                  <a:schemeClr val="tx1">
                    <a:lumMod val="75000"/>
                    <a:lumOff val="25000"/>
                  </a:schemeClr>
                </a:solidFill>
              </a:rPr>
              <a:t>, </a:t>
            </a:r>
            <a:r>
              <a:rPr lang="tr-TR" sz="1800" b="0" dirty="0" err="1">
                <a:solidFill>
                  <a:schemeClr val="tx1">
                    <a:lumMod val="75000"/>
                    <a:lumOff val="25000"/>
                  </a:schemeClr>
                </a:solidFill>
              </a:rPr>
              <a:t>each</a:t>
            </a:r>
            <a:r>
              <a:rPr lang="tr-TR" sz="1800" b="0" dirty="0">
                <a:solidFill>
                  <a:schemeClr val="tx1">
                    <a:lumMod val="75000"/>
                    <a:lumOff val="25000"/>
                  </a:schemeClr>
                </a:solidFill>
              </a:rPr>
              <a:t> </a:t>
            </a:r>
            <a:r>
              <a:rPr lang="tr-TR" sz="1800" b="0" dirty="0" err="1">
                <a:solidFill>
                  <a:schemeClr val="tx1">
                    <a:lumMod val="75000"/>
                    <a:lumOff val="25000"/>
                  </a:schemeClr>
                </a:solidFill>
              </a:rPr>
              <a:t>sales</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for</a:t>
            </a:r>
            <a:r>
              <a:rPr lang="tr-TR" sz="1800" b="0" dirty="0">
                <a:solidFill>
                  <a:schemeClr val="tx1">
                    <a:lumMod val="75000"/>
                    <a:lumOff val="25000"/>
                  </a:schemeClr>
                </a:solidFill>
              </a:rPr>
              <a:t> </a:t>
            </a:r>
            <a:r>
              <a:rPr lang="tr-TR" sz="1800" b="0" dirty="0" err="1">
                <a:solidFill>
                  <a:schemeClr val="tx1">
                    <a:lumMod val="75000"/>
                    <a:lumOff val="25000"/>
                  </a:schemeClr>
                </a:solidFill>
              </a:rPr>
              <a:t>each</a:t>
            </a:r>
            <a:r>
              <a:rPr lang="tr-TR" sz="1800" b="0" dirty="0">
                <a:solidFill>
                  <a:schemeClr val="tx1">
                    <a:lumMod val="75000"/>
                    <a:lumOff val="25000"/>
                  </a:schemeClr>
                </a:solidFill>
              </a:rPr>
              <a:t> </a:t>
            </a:r>
            <a:r>
              <a:rPr lang="tr-TR" sz="1800" b="0" dirty="0" err="1">
                <a:solidFill>
                  <a:schemeClr val="tx1">
                    <a:lumMod val="75000"/>
                    <a:lumOff val="25000"/>
                  </a:schemeClr>
                </a:solidFill>
              </a:rPr>
              <a:t>industry</a:t>
            </a:r>
            <a:r>
              <a:rPr lang="tr-TR" sz="1800" b="0" dirty="0">
                <a:solidFill>
                  <a:schemeClr val="tx1">
                    <a:lumMod val="75000"/>
                    <a:lumOff val="25000"/>
                  </a:schemeClr>
                </a:solidFill>
              </a:rPr>
              <a:t> is </a:t>
            </a:r>
            <a:r>
              <a:rPr lang="tr-TR" sz="1800" b="0" dirty="0" err="1">
                <a:solidFill>
                  <a:schemeClr val="tx1">
                    <a:lumMod val="75000"/>
                    <a:lumOff val="25000"/>
                  </a:schemeClr>
                </a:solidFill>
              </a:rPr>
              <a:t>around</a:t>
            </a:r>
            <a:r>
              <a:rPr lang="tr-TR" sz="1800" b="0" dirty="0">
                <a:solidFill>
                  <a:schemeClr val="tx1">
                    <a:lumMod val="75000"/>
                    <a:lumOff val="25000"/>
                  </a:schemeClr>
                </a:solidFill>
              </a:rPr>
              <a:t> </a:t>
            </a:r>
            <a:r>
              <a:rPr lang="tr-TR" sz="1800" b="0" dirty="0" err="1">
                <a:solidFill>
                  <a:schemeClr val="tx1">
                    <a:lumMod val="75000"/>
                    <a:lumOff val="25000"/>
                  </a:schemeClr>
                </a:solidFill>
              </a:rPr>
              <a:t>same</a:t>
            </a:r>
            <a:r>
              <a:rPr lang="tr-TR" sz="1800" b="0" dirty="0">
                <a:solidFill>
                  <a:schemeClr val="tx1">
                    <a:lumMod val="75000"/>
                    <a:lumOff val="25000"/>
                  </a:schemeClr>
                </a:solidFill>
              </a:rPr>
              <a:t> </a:t>
            </a:r>
            <a:r>
              <a:rPr lang="tr-TR" sz="1800" b="0" dirty="0" err="1">
                <a:solidFill>
                  <a:schemeClr val="tx1">
                    <a:lumMod val="75000"/>
                    <a:lumOff val="25000"/>
                  </a:schemeClr>
                </a:solidFill>
              </a:rPr>
              <a:t>values</a:t>
            </a:r>
            <a:r>
              <a:rPr lang="tr-TR" sz="1800" b="0" dirty="0">
                <a:solidFill>
                  <a:schemeClr val="tx1">
                    <a:lumMod val="75000"/>
                    <a:lumOff val="25000"/>
                  </a:schemeClr>
                </a:solidFill>
              </a:rPr>
              <a:t>.</a:t>
            </a:r>
            <a:endParaRPr lang="en-US" sz="1800" b="0" dirty="0"/>
          </a:p>
        </p:txBody>
      </p:sp>
      <p:pic>
        <p:nvPicPr>
          <p:cNvPr id="3" name="Resim 2">
            <a:extLst>
              <a:ext uri="{FF2B5EF4-FFF2-40B4-BE49-F238E27FC236}">
                <a16:creationId xmlns:a16="http://schemas.microsoft.com/office/drawing/2014/main" id="{D0D8A239-0E6A-333B-2C57-6BFAF3352B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66979" y="1415338"/>
            <a:ext cx="5641690" cy="2593034"/>
          </a:xfrm>
          <a:prstGeom prst="rect">
            <a:avLst/>
          </a:prstGeom>
        </p:spPr>
      </p:pic>
    </p:spTree>
    <p:extLst>
      <p:ext uri="{BB962C8B-B14F-4D97-AF65-F5344CB8AC3E}">
        <p14:creationId xmlns:p14="http://schemas.microsoft.com/office/powerpoint/2010/main" val="25488471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Type</a:t>
            </a:r>
            <a:r>
              <a:rPr lang="tr-TR" dirty="0">
                <a:solidFill>
                  <a:schemeClr val="tx1">
                    <a:lumMod val="75000"/>
                    <a:lumOff val="25000"/>
                  </a:schemeClr>
                </a:solidFill>
              </a:rPr>
              <a:t> of </a:t>
            </a:r>
            <a:r>
              <a:rPr lang="tr-TR" dirty="0" err="1">
                <a:solidFill>
                  <a:schemeClr val="tx1">
                    <a:lumMod val="75000"/>
                    <a:lumOff val="25000"/>
                  </a:schemeClr>
                </a:solidFill>
              </a:rPr>
              <a:t>Products</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05024" y="3859969"/>
            <a:ext cx="4179903" cy="9123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r"/>
            <a:r>
              <a:rPr lang="tr-TR" sz="1400" b="0" dirty="0" err="1">
                <a:solidFill>
                  <a:schemeClr val="tx1">
                    <a:lumMod val="75000"/>
                    <a:lumOff val="25000"/>
                  </a:schemeClr>
                </a:solidFill>
              </a:rPr>
              <a:t>In</a:t>
            </a:r>
            <a:r>
              <a:rPr lang="tr-TR" sz="1400" b="0" dirty="0">
                <a:solidFill>
                  <a:schemeClr val="tx1">
                    <a:lumMod val="75000"/>
                    <a:lumOff val="25000"/>
                  </a:schemeClr>
                </a:solidFill>
              </a:rPr>
              <a:t> total, standart </a:t>
            </a:r>
            <a:r>
              <a:rPr lang="tr-TR" sz="1400" b="0" dirty="0" err="1">
                <a:solidFill>
                  <a:schemeClr val="tx1">
                    <a:lumMod val="75000"/>
                    <a:lumOff val="25000"/>
                  </a:schemeClr>
                </a:solidFill>
              </a:rPr>
              <a:t>type</a:t>
            </a:r>
            <a:r>
              <a:rPr lang="tr-TR" sz="1400" b="0" dirty="0">
                <a:solidFill>
                  <a:schemeClr val="tx1">
                    <a:lumMod val="75000"/>
                    <a:lumOff val="25000"/>
                  </a:schemeClr>
                </a:solidFill>
              </a:rPr>
              <a:t> of </a:t>
            </a:r>
            <a:r>
              <a:rPr lang="tr-TR" sz="1400" b="0" dirty="0" err="1">
                <a:solidFill>
                  <a:schemeClr val="tx1">
                    <a:lumMod val="75000"/>
                    <a:lumOff val="25000"/>
                  </a:schemeClr>
                </a:solidFill>
              </a:rPr>
              <a:t>products</a:t>
            </a:r>
            <a:r>
              <a:rPr lang="tr-TR" sz="1400" b="0" dirty="0">
                <a:solidFill>
                  <a:schemeClr val="tx1">
                    <a:lumMod val="75000"/>
                    <a:lumOff val="25000"/>
                  </a:schemeClr>
                </a:solidFill>
              </a:rPr>
              <a:t> </a:t>
            </a:r>
            <a:r>
              <a:rPr lang="tr-TR" sz="1400" b="0" dirty="0" err="1">
                <a:solidFill>
                  <a:schemeClr val="tx1">
                    <a:lumMod val="75000"/>
                    <a:lumOff val="25000"/>
                  </a:schemeClr>
                </a:solidFill>
              </a:rPr>
              <a:t>hugely</a:t>
            </a:r>
            <a:r>
              <a:rPr lang="tr-TR" sz="1400" b="0" dirty="0">
                <a:solidFill>
                  <a:schemeClr val="tx1">
                    <a:lumMod val="75000"/>
                    <a:lumOff val="25000"/>
                  </a:schemeClr>
                </a:solidFill>
              </a:rPr>
              <a:t> </a:t>
            </a:r>
            <a:r>
              <a:rPr lang="tr-TR" sz="1400" b="0" dirty="0" err="1">
                <a:solidFill>
                  <a:schemeClr val="tx1">
                    <a:lumMod val="75000"/>
                    <a:lumOff val="25000"/>
                  </a:schemeClr>
                </a:solidFill>
              </a:rPr>
              <a:t>populates</a:t>
            </a:r>
            <a:r>
              <a:rPr lang="tr-TR" sz="1400" b="0" dirty="0">
                <a:solidFill>
                  <a:schemeClr val="tx1">
                    <a:lumMod val="75000"/>
                    <a:lumOff val="25000"/>
                  </a:schemeClr>
                </a:solidFill>
              </a:rPr>
              <a:t> </a:t>
            </a:r>
            <a:r>
              <a:rPr lang="tr-TR" sz="1400" b="0" dirty="0" err="1">
                <a:solidFill>
                  <a:schemeClr val="tx1">
                    <a:lumMod val="75000"/>
                    <a:lumOff val="25000"/>
                  </a:schemeClr>
                </a:solidFill>
              </a:rPr>
              <a:t>the</a:t>
            </a:r>
            <a:r>
              <a:rPr lang="tr-TR" sz="1400" b="0" dirty="0">
                <a:solidFill>
                  <a:schemeClr val="tx1">
                    <a:lumMod val="75000"/>
                    <a:lumOff val="25000"/>
                  </a:schemeClr>
                </a:solidFill>
              </a:rPr>
              <a:t> </a:t>
            </a:r>
            <a:r>
              <a:rPr lang="tr-TR" sz="1400" b="0" dirty="0" err="1">
                <a:solidFill>
                  <a:schemeClr val="tx1">
                    <a:lumMod val="75000"/>
                    <a:lumOff val="25000"/>
                  </a:schemeClr>
                </a:solidFill>
              </a:rPr>
              <a:t>transaction</a:t>
            </a:r>
            <a:r>
              <a:rPr lang="tr-TR" sz="1400" b="0" dirty="0">
                <a:solidFill>
                  <a:schemeClr val="tx1">
                    <a:lumMod val="75000"/>
                    <a:lumOff val="25000"/>
                  </a:schemeClr>
                </a:solidFill>
              </a:rPr>
              <a:t> </a:t>
            </a:r>
            <a:r>
              <a:rPr lang="tr-TR" sz="1400" b="0" dirty="0" err="1">
                <a:solidFill>
                  <a:schemeClr val="tx1">
                    <a:lumMod val="75000"/>
                    <a:lumOff val="25000"/>
                  </a:schemeClr>
                </a:solidFill>
              </a:rPr>
              <a:t>and</a:t>
            </a:r>
            <a:r>
              <a:rPr lang="tr-TR" sz="1400" b="0" dirty="0">
                <a:solidFill>
                  <a:schemeClr val="tx1">
                    <a:lumMod val="75000"/>
                    <a:lumOff val="25000"/>
                  </a:schemeClr>
                </a:solidFill>
              </a:rPr>
              <a:t> </a:t>
            </a:r>
            <a:r>
              <a:rPr lang="tr-TR" sz="1400" b="0" dirty="0" err="1">
                <a:solidFill>
                  <a:schemeClr val="tx1">
                    <a:lumMod val="75000"/>
                    <a:lumOff val="25000"/>
                  </a:schemeClr>
                </a:solidFill>
              </a:rPr>
              <a:t>generates</a:t>
            </a:r>
            <a:r>
              <a:rPr lang="tr-TR" sz="1400" b="0" dirty="0">
                <a:solidFill>
                  <a:schemeClr val="tx1">
                    <a:lumMod val="75000"/>
                    <a:lumOff val="25000"/>
                  </a:schemeClr>
                </a:solidFill>
              </a:rPr>
              <a:t> </a:t>
            </a:r>
            <a:r>
              <a:rPr lang="tr-TR" sz="1400" b="0" dirty="0" err="1">
                <a:solidFill>
                  <a:schemeClr val="tx1">
                    <a:lumMod val="75000"/>
                    <a:lumOff val="25000"/>
                  </a:schemeClr>
                </a:solidFill>
              </a:rPr>
              <a:t>highest</a:t>
            </a:r>
            <a:r>
              <a:rPr lang="tr-TR" sz="1400" b="0" dirty="0">
                <a:solidFill>
                  <a:schemeClr val="tx1">
                    <a:lumMod val="75000"/>
                    <a:lumOff val="25000"/>
                  </a:schemeClr>
                </a:solidFill>
              </a:rPr>
              <a:t> </a:t>
            </a:r>
            <a:r>
              <a:rPr lang="tr-TR" sz="1400" b="0" dirty="0" err="1">
                <a:solidFill>
                  <a:schemeClr val="tx1">
                    <a:lumMod val="75000"/>
                    <a:lumOff val="25000"/>
                  </a:schemeClr>
                </a:solidFill>
              </a:rPr>
              <a:t>sales</a:t>
            </a:r>
            <a:r>
              <a:rPr lang="tr-TR" sz="1400" b="0" dirty="0">
                <a:solidFill>
                  <a:schemeClr val="tx1">
                    <a:lumMod val="75000"/>
                    <a:lumOff val="25000"/>
                  </a:schemeClr>
                </a:solidFill>
              </a:rPr>
              <a:t> </a:t>
            </a:r>
            <a:r>
              <a:rPr lang="tr-TR" sz="1400" b="0" dirty="0" err="1">
                <a:solidFill>
                  <a:schemeClr val="tx1">
                    <a:lumMod val="75000"/>
                    <a:lumOff val="25000"/>
                  </a:schemeClr>
                </a:solidFill>
              </a:rPr>
              <a:t>profit</a:t>
            </a:r>
            <a:r>
              <a:rPr lang="tr-TR" sz="1400" b="0" dirty="0">
                <a:solidFill>
                  <a:schemeClr val="tx1">
                    <a:lumMod val="75000"/>
                    <a:lumOff val="25000"/>
                  </a:schemeClr>
                </a:solidFill>
              </a:rPr>
              <a:t>.</a:t>
            </a:r>
            <a:endParaRPr lang="en-US" sz="1400" b="0" dirty="0">
              <a:solidFill>
                <a:schemeClr val="tx1">
                  <a:lumMod val="75000"/>
                  <a:lumOff val="25000"/>
                </a:schemeClr>
              </a:solidFill>
            </a:endParaRPr>
          </a:p>
        </p:txBody>
      </p:sp>
      <p:pic>
        <p:nvPicPr>
          <p:cNvPr id="7" name="Resim 6">
            <a:extLst>
              <a:ext uri="{FF2B5EF4-FFF2-40B4-BE49-F238E27FC236}">
                <a16:creationId xmlns:a16="http://schemas.microsoft.com/office/drawing/2014/main" id="{9E9C8831-C14F-4252-C4EF-D89398233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928" y="1699969"/>
            <a:ext cx="2517209" cy="2160000"/>
          </a:xfrm>
          <a:prstGeom prst="rect">
            <a:avLst/>
          </a:prstGeom>
        </p:spPr>
      </p:pic>
      <p:pic>
        <p:nvPicPr>
          <p:cNvPr id="9" name="Resim 8">
            <a:extLst>
              <a:ext uri="{FF2B5EF4-FFF2-40B4-BE49-F238E27FC236}">
                <a16:creationId xmlns:a16="http://schemas.microsoft.com/office/drawing/2014/main" id="{E85167EE-E752-DE3C-39DC-1F4B4F7EE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379" y="1699969"/>
            <a:ext cx="2411163" cy="2160000"/>
          </a:xfrm>
          <a:prstGeom prst="rect">
            <a:avLst/>
          </a:prstGeom>
        </p:spPr>
      </p:pic>
      <p:sp>
        <p:nvSpPr>
          <p:cNvPr id="11" name="Metin kutusu 10">
            <a:extLst>
              <a:ext uri="{FF2B5EF4-FFF2-40B4-BE49-F238E27FC236}">
                <a16:creationId xmlns:a16="http://schemas.microsoft.com/office/drawing/2014/main" id="{01EF4F2D-CB8E-4ADA-A4B9-848492E1626D}"/>
              </a:ext>
            </a:extLst>
          </p:cNvPr>
          <p:cNvSpPr txBox="1"/>
          <p:nvPr/>
        </p:nvSpPr>
        <p:spPr>
          <a:xfrm>
            <a:off x="4487825" y="3928915"/>
            <a:ext cx="459536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However</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average</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profit</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made</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from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touring</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bikes is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highest</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Open Sans"/>
              </a:rPr>
              <a:t>Touring</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bikes,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thus</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generates</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highest</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return</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with</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lower</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investment</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tr-TR" sz="1400" b="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budget</a:t>
            </a:r>
            <a:r>
              <a:rPr lang="tr-TR"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458280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a:solidFill>
                  <a:schemeClr val="tx1">
                    <a:lumMod val="75000"/>
                    <a:lumOff val="25000"/>
                  </a:schemeClr>
                </a:solidFill>
              </a:rPr>
              <a:t>Product Class</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10" name="Resim 9">
            <a:extLst>
              <a:ext uri="{FF2B5EF4-FFF2-40B4-BE49-F238E27FC236}">
                <a16:creationId xmlns:a16="http://schemas.microsoft.com/office/drawing/2014/main" id="{11662024-1B40-4564-BF44-4CC8B19E7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696" y="1603076"/>
            <a:ext cx="2790697" cy="2160000"/>
          </a:xfrm>
          <a:prstGeom prst="rect">
            <a:avLst/>
          </a:prstGeom>
        </p:spPr>
      </p:pic>
      <p:pic>
        <p:nvPicPr>
          <p:cNvPr id="13" name="Resim 12">
            <a:extLst>
              <a:ext uri="{FF2B5EF4-FFF2-40B4-BE49-F238E27FC236}">
                <a16:creationId xmlns:a16="http://schemas.microsoft.com/office/drawing/2014/main" id="{30DD4C57-4F77-B7DC-FC13-9A4C5A540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432" y="1603076"/>
            <a:ext cx="2863255" cy="2160000"/>
          </a:xfrm>
          <a:prstGeom prst="rect">
            <a:avLst/>
          </a:prstGeom>
        </p:spPr>
      </p:pic>
      <p:pic>
        <p:nvPicPr>
          <p:cNvPr id="15" name="Resim 14">
            <a:extLst>
              <a:ext uri="{FF2B5EF4-FFF2-40B4-BE49-F238E27FC236}">
                <a16:creationId xmlns:a16="http://schemas.microsoft.com/office/drawing/2014/main" id="{5FB43534-BB48-8C02-5C1F-A99CED401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76" y="1603076"/>
            <a:ext cx="2723721" cy="2160000"/>
          </a:xfrm>
          <a:prstGeom prst="rect">
            <a:avLst/>
          </a:prstGeom>
        </p:spPr>
      </p:pic>
      <p:sp>
        <p:nvSpPr>
          <p:cNvPr id="16" name="Shape 81">
            <a:extLst>
              <a:ext uri="{FF2B5EF4-FFF2-40B4-BE49-F238E27FC236}">
                <a16:creationId xmlns:a16="http://schemas.microsoft.com/office/drawing/2014/main" id="{51DF12B2-462A-F5BD-DEAA-F5712E786D23}"/>
              </a:ext>
            </a:extLst>
          </p:cNvPr>
          <p:cNvSpPr/>
          <p:nvPr/>
        </p:nvSpPr>
        <p:spPr>
          <a:xfrm>
            <a:off x="289200" y="3946736"/>
            <a:ext cx="8565600" cy="8017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err="1">
                <a:solidFill>
                  <a:schemeClr val="tx1">
                    <a:lumMod val="75000"/>
                    <a:lumOff val="25000"/>
                  </a:schemeClr>
                </a:solidFill>
              </a:rPr>
              <a:t>In</a:t>
            </a:r>
            <a:r>
              <a:rPr lang="tr-TR" sz="1800" b="0" dirty="0">
                <a:solidFill>
                  <a:schemeClr val="tx1">
                    <a:lumMod val="75000"/>
                    <a:lumOff val="25000"/>
                  </a:schemeClr>
                </a:solidFill>
              </a:rPr>
              <a:t> total, </a:t>
            </a:r>
            <a:r>
              <a:rPr lang="tr-TR" sz="1800" b="0" dirty="0" err="1">
                <a:solidFill>
                  <a:schemeClr val="tx1">
                    <a:lumMod val="75000"/>
                    <a:lumOff val="25000"/>
                  </a:schemeClr>
                </a:solidFill>
              </a:rPr>
              <a:t>medium</a:t>
            </a:r>
            <a:r>
              <a:rPr lang="tr-TR" sz="1800" b="0" dirty="0">
                <a:solidFill>
                  <a:schemeClr val="tx1">
                    <a:lumMod val="75000"/>
                    <a:lumOff val="25000"/>
                  </a:schemeClr>
                </a:solidFill>
              </a:rPr>
              <a:t> </a:t>
            </a:r>
            <a:r>
              <a:rPr lang="tr-TR" sz="1800" b="0" dirty="0" err="1">
                <a:solidFill>
                  <a:schemeClr val="tx1">
                    <a:lumMod val="75000"/>
                    <a:lumOff val="25000"/>
                  </a:schemeClr>
                </a:solidFill>
              </a:rPr>
              <a:t>class</a:t>
            </a:r>
            <a:r>
              <a:rPr lang="tr-TR" sz="1800" b="0" dirty="0">
                <a:solidFill>
                  <a:schemeClr val="tx1">
                    <a:lumMod val="75000"/>
                    <a:lumOff val="25000"/>
                  </a:schemeClr>
                </a:solidFill>
              </a:rPr>
              <a:t> </a:t>
            </a:r>
            <a:r>
              <a:rPr lang="tr-TR" sz="1800" b="0" dirty="0" err="1">
                <a:solidFill>
                  <a:schemeClr val="tx1">
                    <a:lumMod val="75000"/>
                    <a:lumOff val="25000"/>
                  </a:schemeClr>
                </a:solidFill>
              </a:rPr>
              <a:t>products</a:t>
            </a:r>
            <a:r>
              <a:rPr lang="tr-TR" sz="1800" b="0" dirty="0">
                <a:solidFill>
                  <a:schemeClr val="tx1">
                    <a:lumMod val="75000"/>
                    <a:lumOff val="25000"/>
                  </a:schemeClr>
                </a:solidFill>
              </a:rPr>
              <a:t> </a:t>
            </a:r>
            <a:r>
              <a:rPr lang="tr-TR" sz="1800" b="0" dirty="0" err="1">
                <a:solidFill>
                  <a:schemeClr val="tx1">
                    <a:lumMod val="75000"/>
                    <a:lumOff val="25000"/>
                  </a:schemeClr>
                </a:solidFill>
              </a:rPr>
              <a:t>generates</a:t>
            </a:r>
            <a:r>
              <a:rPr lang="tr-TR" sz="1800" b="0" dirty="0">
                <a:solidFill>
                  <a:schemeClr val="tx1">
                    <a:lumMod val="75000"/>
                    <a:lumOff val="25000"/>
                  </a:schemeClr>
                </a:solidFill>
              </a:rPr>
              <a:t> </a:t>
            </a:r>
            <a:r>
              <a:rPr lang="tr-TR" sz="1800" b="0" dirty="0" err="1">
                <a:solidFill>
                  <a:schemeClr val="tx1">
                    <a:lumMod val="75000"/>
                    <a:lumOff val="25000"/>
                  </a:schemeClr>
                </a:solidFill>
              </a:rPr>
              <a:t>highest</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Overall</a:t>
            </a:r>
            <a:r>
              <a:rPr lang="tr-TR" sz="1800" b="0" dirty="0">
                <a:solidFill>
                  <a:schemeClr val="tx1">
                    <a:lumMod val="75000"/>
                    <a:lumOff val="25000"/>
                  </a:schemeClr>
                </a:solidFill>
              </a:rPr>
              <a:t>, </a:t>
            </a:r>
            <a:r>
              <a:rPr lang="tr-TR" sz="1800" b="0" dirty="0" err="1">
                <a:solidFill>
                  <a:schemeClr val="tx1">
                    <a:lumMod val="75000"/>
                    <a:lumOff val="25000"/>
                  </a:schemeClr>
                </a:solidFill>
              </a:rPr>
              <a:t>medium</a:t>
            </a:r>
            <a:r>
              <a:rPr lang="tr-TR" sz="1800" b="0" dirty="0">
                <a:solidFill>
                  <a:schemeClr val="tx1">
                    <a:lumMod val="75000"/>
                    <a:lumOff val="25000"/>
                  </a:schemeClr>
                </a:solidFill>
              </a:rPr>
              <a:t> </a:t>
            </a:r>
            <a:r>
              <a:rPr lang="tr-TR" sz="1800" b="0" dirty="0" err="1">
                <a:solidFill>
                  <a:schemeClr val="tx1">
                    <a:lumMod val="75000"/>
                    <a:lumOff val="25000"/>
                  </a:schemeClr>
                </a:solidFill>
              </a:rPr>
              <a:t>class</a:t>
            </a:r>
            <a:r>
              <a:rPr lang="tr-TR" sz="1800" b="0" dirty="0">
                <a:solidFill>
                  <a:schemeClr val="tx1">
                    <a:lumMod val="75000"/>
                    <a:lumOff val="25000"/>
                  </a:schemeClr>
                </a:solidFill>
              </a:rPr>
              <a:t> </a:t>
            </a:r>
            <a:r>
              <a:rPr lang="tr-TR" sz="1800" b="0" dirty="0" err="1">
                <a:solidFill>
                  <a:schemeClr val="tx1">
                    <a:lumMod val="75000"/>
                    <a:lumOff val="25000"/>
                  </a:schemeClr>
                </a:solidFill>
              </a:rPr>
              <a:t>products</a:t>
            </a:r>
            <a:r>
              <a:rPr lang="tr-TR" sz="1800" b="0" dirty="0">
                <a:solidFill>
                  <a:schemeClr val="tx1">
                    <a:lumMod val="75000"/>
                    <a:lumOff val="25000"/>
                  </a:schemeClr>
                </a:solidFill>
              </a:rPr>
              <a:t> </a:t>
            </a:r>
            <a:r>
              <a:rPr lang="tr-TR" sz="1800" b="0" dirty="0" err="1">
                <a:solidFill>
                  <a:schemeClr val="tx1">
                    <a:lumMod val="75000"/>
                    <a:lumOff val="25000"/>
                  </a:schemeClr>
                </a:solidFill>
              </a:rPr>
              <a:t>also</a:t>
            </a:r>
            <a:r>
              <a:rPr lang="tr-TR" sz="1800" b="0" dirty="0">
                <a:solidFill>
                  <a:schemeClr val="tx1">
                    <a:lumMod val="75000"/>
                    <a:lumOff val="25000"/>
                  </a:schemeClr>
                </a:solidFill>
              </a:rPr>
              <a:t> has </a:t>
            </a:r>
            <a:r>
              <a:rPr lang="tr-TR" sz="1800" b="0" dirty="0" err="1">
                <a:solidFill>
                  <a:schemeClr val="tx1">
                    <a:lumMod val="75000"/>
                    <a:lumOff val="25000"/>
                  </a:schemeClr>
                </a:solidFill>
              </a:rPr>
              <a:t>higher</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per</a:t>
            </a:r>
            <a:r>
              <a:rPr lang="tr-TR" sz="1800" b="0" dirty="0">
                <a:solidFill>
                  <a:schemeClr val="tx1">
                    <a:lumMod val="75000"/>
                    <a:lumOff val="25000"/>
                  </a:schemeClr>
                </a:solidFill>
              </a:rPr>
              <a:t> </a:t>
            </a:r>
            <a:r>
              <a:rPr lang="tr-TR" sz="1800" b="0" dirty="0" err="1">
                <a:solidFill>
                  <a:schemeClr val="tx1">
                    <a:lumMod val="75000"/>
                    <a:lumOff val="25000"/>
                  </a:schemeClr>
                </a:solidFill>
              </a:rPr>
              <a:t>sales</a:t>
            </a:r>
            <a:r>
              <a:rPr lang="tr-TR" sz="1800" b="0" dirty="0">
                <a:solidFill>
                  <a:schemeClr val="tx1">
                    <a:lumMod val="75000"/>
                    <a:lumOff val="25000"/>
                  </a:schemeClr>
                </a:solidFill>
              </a:rPr>
              <a:t>.</a:t>
            </a:r>
            <a:endParaRPr lang="en-US" sz="1800" b="0" dirty="0"/>
          </a:p>
        </p:txBody>
      </p:sp>
    </p:spTree>
    <p:extLst>
      <p:ext uri="{BB962C8B-B14F-4D97-AF65-F5344CB8AC3E}">
        <p14:creationId xmlns:p14="http://schemas.microsoft.com/office/powerpoint/2010/main" val="37337830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Brand</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16" name="Shape 81">
            <a:extLst>
              <a:ext uri="{FF2B5EF4-FFF2-40B4-BE49-F238E27FC236}">
                <a16:creationId xmlns:a16="http://schemas.microsoft.com/office/drawing/2014/main" id="{51DF12B2-462A-F5BD-DEAA-F5712E786D23}"/>
              </a:ext>
            </a:extLst>
          </p:cNvPr>
          <p:cNvSpPr/>
          <p:nvPr/>
        </p:nvSpPr>
        <p:spPr>
          <a:xfrm>
            <a:off x="289200" y="3946736"/>
            <a:ext cx="8565600" cy="66457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400" b="0" dirty="0" err="1">
                <a:solidFill>
                  <a:schemeClr val="tx1">
                    <a:lumMod val="75000"/>
                    <a:lumOff val="25000"/>
                  </a:schemeClr>
                </a:solidFill>
              </a:rPr>
              <a:t>Solex</a:t>
            </a:r>
            <a:r>
              <a:rPr lang="tr-TR" sz="1400" b="0" dirty="0">
                <a:solidFill>
                  <a:schemeClr val="tx1">
                    <a:lumMod val="75000"/>
                    <a:lumOff val="25000"/>
                  </a:schemeClr>
                </a:solidFill>
              </a:rPr>
              <a:t> </a:t>
            </a:r>
            <a:r>
              <a:rPr lang="tr-TR" sz="1400" b="0" dirty="0" err="1">
                <a:solidFill>
                  <a:schemeClr val="tx1">
                    <a:lumMod val="75000"/>
                    <a:lumOff val="25000"/>
                  </a:schemeClr>
                </a:solidFill>
              </a:rPr>
              <a:t>have</a:t>
            </a:r>
            <a:r>
              <a:rPr lang="tr-TR" sz="1400" b="0" dirty="0">
                <a:solidFill>
                  <a:schemeClr val="tx1">
                    <a:lumMod val="75000"/>
                    <a:lumOff val="25000"/>
                  </a:schemeClr>
                </a:solidFill>
              </a:rPr>
              <a:t> </a:t>
            </a:r>
            <a:r>
              <a:rPr lang="tr-TR" sz="1400" b="0" dirty="0" err="1">
                <a:solidFill>
                  <a:schemeClr val="tx1">
                    <a:lumMod val="75000"/>
                    <a:lumOff val="25000"/>
                  </a:schemeClr>
                </a:solidFill>
              </a:rPr>
              <a:t>the</a:t>
            </a:r>
            <a:r>
              <a:rPr lang="tr-TR" sz="1400" b="0" dirty="0">
                <a:solidFill>
                  <a:schemeClr val="tx1">
                    <a:lumMod val="75000"/>
                    <a:lumOff val="25000"/>
                  </a:schemeClr>
                </a:solidFill>
              </a:rPr>
              <a:t> </a:t>
            </a:r>
            <a:r>
              <a:rPr lang="tr-TR" sz="1400" b="0" dirty="0" err="1">
                <a:solidFill>
                  <a:schemeClr val="tx1">
                    <a:lumMod val="75000"/>
                    <a:lumOff val="25000"/>
                  </a:schemeClr>
                </a:solidFill>
              </a:rPr>
              <a:t>highest</a:t>
            </a:r>
            <a:r>
              <a:rPr lang="tr-TR" sz="1400" b="0" dirty="0">
                <a:solidFill>
                  <a:schemeClr val="tx1">
                    <a:lumMod val="75000"/>
                    <a:lumOff val="25000"/>
                  </a:schemeClr>
                </a:solidFill>
              </a:rPr>
              <a:t> </a:t>
            </a:r>
            <a:r>
              <a:rPr lang="tr-TR" sz="1400" b="0" dirty="0" err="1">
                <a:solidFill>
                  <a:schemeClr val="tx1">
                    <a:lumMod val="75000"/>
                    <a:lumOff val="25000"/>
                  </a:schemeClr>
                </a:solidFill>
              </a:rPr>
              <a:t>number</a:t>
            </a:r>
            <a:r>
              <a:rPr lang="tr-TR" sz="1400" b="0" dirty="0">
                <a:solidFill>
                  <a:schemeClr val="tx1">
                    <a:lumMod val="75000"/>
                    <a:lumOff val="25000"/>
                  </a:schemeClr>
                </a:solidFill>
              </a:rPr>
              <a:t> of </a:t>
            </a:r>
            <a:r>
              <a:rPr lang="tr-TR" sz="1400" b="0" dirty="0" err="1">
                <a:solidFill>
                  <a:schemeClr val="tx1">
                    <a:lumMod val="75000"/>
                    <a:lumOff val="25000"/>
                  </a:schemeClr>
                </a:solidFill>
              </a:rPr>
              <a:t>sales</a:t>
            </a:r>
            <a:r>
              <a:rPr lang="tr-TR" sz="1400" b="0" dirty="0">
                <a:solidFill>
                  <a:schemeClr val="tx1">
                    <a:lumMod val="75000"/>
                    <a:lumOff val="25000"/>
                  </a:schemeClr>
                </a:solidFill>
              </a:rPr>
              <a:t>. </a:t>
            </a:r>
            <a:r>
              <a:rPr lang="tr-TR" sz="1400" b="0" dirty="0" err="1">
                <a:solidFill>
                  <a:schemeClr val="tx1">
                    <a:lumMod val="75000"/>
                    <a:lumOff val="25000"/>
                  </a:schemeClr>
                </a:solidFill>
              </a:rPr>
              <a:t>However</a:t>
            </a:r>
            <a:r>
              <a:rPr lang="tr-TR" sz="1400" b="0" dirty="0">
                <a:solidFill>
                  <a:schemeClr val="tx1">
                    <a:lumMod val="75000"/>
                    <a:lumOff val="25000"/>
                  </a:schemeClr>
                </a:solidFill>
              </a:rPr>
              <a:t> </a:t>
            </a:r>
            <a:r>
              <a:rPr lang="tr-TR" sz="1400" b="0" dirty="0" err="1">
                <a:solidFill>
                  <a:schemeClr val="tx1">
                    <a:lumMod val="75000"/>
                    <a:lumOff val="25000"/>
                  </a:schemeClr>
                </a:solidFill>
              </a:rPr>
              <a:t>both</a:t>
            </a:r>
            <a:r>
              <a:rPr lang="tr-TR" sz="1400" b="0" dirty="0">
                <a:solidFill>
                  <a:schemeClr val="tx1">
                    <a:lumMod val="75000"/>
                    <a:lumOff val="25000"/>
                  </a:schemeClr>
                </a:solidFill>
              </a:rPr>
              <a:t> total </a:t>
            </a:r>
            <a:r>
              <a:rPr lang="tr-TR" sz="1400" b="0" dirty="0" err="1">
                <a:solidFill>
                  <a:schemeClr val="tx1">
                    <a:lumMod val="75000"/>
                    <a:lumOff val="25000"/>
                  </a:schemeClr>
                </a:solidFill>
              </a:rPr>
              <a:t>profit</a:t>
            </a:r>
            <a:r>
              <a:rPr lang="tr-TR" sz="1400" b="0" dirty="0">
                <a:solidFill>
                  <a:schemeClr val="tx1">
                    <a:lumMod val="75000"/>
                    <a:lumOff val="25000"/>
                  </a:schemeClr>
                </a:solidFill>
              </a:rPr>
              <a:t> </a:t>
            </a:r>
            <a:r>
              <a:rPr lang="tr-TR" sz="1400" b="0" dirty="0" err="1">
                <a:solidFill>
                  <a:schemeClr val="tx1">
                    <a:lumMod val="75000"/>
                    <a:lumOff val="25000"/>
                  </a:schemeClr>
                </a:solidFill>
              </a:rPr>
              <a:t>and</a:t>
            </a:r>
            <a:r>
              <a:rPr lang="tr-TR" sz="1400" b="0" dirty="0">
                <a:solidFill>
                  <a:schemeClr val="tx1">
                    <a:lumMod val="75000"/>
                    <a:lumOff val="25000"/>
                  </a:schemeClr>
                </a:solidFill>
              </a:rPr>
              <a:t> </a:t>
            </a:r>
            <a:r>
              <a:rPr lang="tr-TR" sz="1400" b="0" dirty="0" err="1">
                <a:solidFill>
                  <a:schemeClr val="tx1">
                    <a:lumMod val="75000"/>
                    <a:lumOff val="25000"/>
                  </a:schemeClr>
                </a:solidFill>
              </a:rPr>
              <a:t>average</a:t>
            </a:r>
            <a:r>
              <a:rPr lang="tr-TR" sz="1400" b="0" dirty="0">
                <a:solidFill>
                  <a:schemeClr val="tx1">
                    <a:lumMod val="75000"/>
                    <a:lumOff val="25000"/>
                  </a:schemeClr>
                </a:solidFill>
              </a:rPr>
              <a:t> </a:t>
            </a:r>
            <a:r>
              <a:rPr lang="tr-TR" sz="1400" b="0" dirty="0" err="1">
                <a:solidFill>
                  <a:schemeClr val="tx1">
                    <a:lumMod val="75000"/>
                    <a:lumOff val="25000"/>
                  </a:schemeClr>
                </a:solidFill>
              </a:rPr>
              <a:t>profit</a:t>
            </a:r>
            <a:r>
              <a:rPr lang="tr-TR" sz="1400" b="0" dirty="0">
                <a:solidFill>
                  <a:schemeClr val="tx1">
                    <a:lumMod val="75000"/>
                    <a:lumOff val="25000"/>
                  </a:schemeClr>
                </a:solidFill>
              </a:rPr>
              <a:t> </a:t>
            </a:r>
            <a:r>
              <a:rPr lang="tr-TR" sz="1400" b="0" dirty="0" err="1">
                <a:solidFill>
                  <a:schemeClr val="tx1">
                    <a:lumMod val="75000"/>
                    <a:lumOff val="25000"/>
                  </a:schemeClr>
                </a:solidFill>
              </a:rPr>
              <a:t>for</a:t>
            </a:r>
            <a:r>
              <a:rPr lang="tr-TR" sz="1400" b="0" dirty="0">
                <a:solidFill>
                  <a:schemeClr val="tx1">
                    <a:lumMod val="75000"/>
                    <a:lumOff val="25000"/>
                  </a:schemeClr>
                </a:solidFill>
              </a:rPr>
              <a:t> WeareA2B is </a:t>
            </a:r>
            <a:r>
              <a:rPr lang="tr-TR" sz="1400" b="0" dirty="0" err="1">
                <a:solidFill>
                  <a:schemeClr val="tx1">
                    <a:lumMod val="75000"/>
                    <a:lumOff val="25000"/>
                  </a:schemeClr>
                </a:solidFill>
              </a:rPr>
              <a:t>highest</a:t>
            </a:r>
            <a:r>
              <a:rPr lang="tr-TR" sz="1400" b="0" dirty="0">
                <a:solidFill>
                  <a:schemeClr val="tx1">
                    <a:lumMod val="75000"/>
                    <a:lumOff val="25000"/>
                  </a:schemeClr>
                </a:solidFill>
              </a:rPr>
              <a:t> from </a:t>
            </a:r>
            <a:r>
              <a:rPr lang="tr-TR" sz="1400" b="0" dirty="0" err="1">
                <a:solidFill>
                  <a:schemeClr val="tx1">
                    <a:lumMod val="75000"/>
                    <a:lumOff val="25000"/>
                  </a:schemeClr>
                </a:solidFill>
              </a:rPr>
              <a:t>any</a:t>
            </a:r>
            <a:r>
              <a:rPr lang="tr-TR" sz="1400" b="0" dirty="0">
                <a:solidFill>
                  <a:schemeClr val="tx1">
                    <a:lumMod val="75000"/>
                    <a:lumOff val="25000"/>
                  </a:schemeClr>
                </a:solidFill>
              </a:rPr>
              <a:t> </a:t>
            </a:r>
            <a:r>
              <a:rPr lang="tr-TR" sz="1400" b="0" dirty="0" err="1">
                <a:solidFill>
                  <a:schemeClr val="tx1">
                    <a:lumMod val="75000"/>
                    <a:lumOff val="25000"/>
                  </a:schemeClr>
                </a:solidFill>
              </a:rPr>
              <a:t>other</a:t>
            </a:r>
            <a:r>
              <a:rPr lang="tr-TR" sz="1400" b="0" dirty="0">
                <a:solidFill>
                  <a:schemeClr val="tx1">
                    <a:lumMod val="75000"/>
                    <a:lumOff val="25000"/>
                  </a:schemeClr>
                </a:solidFill>
              </a:rPr>
              <a:t> </a:t>
            </a:r>
            <a:r>
              <a:rPr lang="tr-TR" sz="1400" b="0" dirty="0" err="1">
                <a:solidFill>
                  <a:schemeClr val="tx1">
                    <a:lumMod val="75000"/>
                    <a:lumOff val="25000"/>
                  </a:schemeClr>
                </a:solidFill>
              </a:rPr>
              <a:t>brand</a:t>
            </a:r>
            <a:r>
              <a:rPr lang="tr-TR" sz="1400" b="0" dirty="0">
                <a:solidFill>
                  <a:schemeClr val="tx1">
                    <a:lumMod val="75000"/>
                    <a:lumOff val="25000"/>
                  </a:schemeClr>
                </a:solidFill>
              </a:rPr>
              <a:t>. People </a:t>
            </a:r>
            <a:r>
              <a:rPr lang="tr-TR" sz="1400" b="0" dirty="0" err="1">
                <a:solidFill>
                  <a:schemeClr val="tx1">
                    <a:lumMod val="75000"/>
                    <a:lumOff val="25000"/>
                  </a:schemeClr>
                </a:solidFill>
              </a:rPr>
              <a:t>are</a:t>
            </a:r>
            <a:r>
              <a:rPr lang="tr-TR" sz="1400" b="0" dirty="0">
                <a:solidFill>
                  <a:schemeClr val="tx1">
                    <a:lumMod val="75000"/>
                    <a:lumOff val="25000"/>
                  </a:schemeClr>
                </a:solidFill>
              </a:rPr>
              <a:t> </a:t>
            </a:r>
            <a:r>
              <a:rPr lang="tr-TR" sz="1400" b="0" dirty="0" err="1">
                <a:solidFill>
                  <a:schemeClr val="tx1">
                    <a:lumMod val="75000"/>
                    <a:lumOff val="25000"/>
                  </a:schemeClr>
                </a:solidFill>
              </a:rPr>
              <a:t>willing</a:t>
            </a:r>
            <a:r>
              <a:rPr lang="tr-TR" sz="1400" b="0" dirty="0">
                <a:solidFill>
                  <a:schemeClr val="tx1">
                    <a:lumMod val="75000"/>
                    <a:lumOff val="25000"/>
                  </a:schemeClr>
                </a:solidFill>
              </a:rPr>
              <a:t> </a:t>
            </a:r>
            <a:r>
              <a:rPr lang="tr-TR" sz="1400" b="0" dirty="0" err="1">
                <a:solidFill>
                  <a:schemeClr val="tx1">
                    <a:lumMod val="75000"/>
                    <a:lumOff val="25000"/>
                  </a:schemeClr>
                </a:solidFill>
              </a:rPr>
              <a:t>to</a:t>
            </a:r>
            <a:r>
              <a:rPr lang="tr-TR" sz="1400" b="0" dirty="0">
                <a:solidFill>
                  <a:schemeClr val="tx1">
                    <a:lumMod val="75000"/>
                    <a:lumOff val="25000"/>
                  </a:schemeClr>
                </a:solidFill>
              </a:rPr>
              <a:t> </a:t>
            </a:r>
            <a:r>
              <a:rPr lang="tr-TR" sz="1400" b="0" dirty="0" err="1">
                <a:solidFill>
                  <a:schemeClr val="tx1">
                    <a:lumMod val="75000"/>
                    <a:lumOff val="25000"/>
                  </a:schemeClr>
                </a:solidFill>
              </a:rPr>
              <a:t>spend</a:t>
            </a:r>
            <a:r>
              <a:rPr lang="tr-TR" sz="1400" b="0" dirty="0">
                <a:solidFill>
                  <a:schemeClr val="tx1">
                    <a:lumMod val="75000"/>
                    <a:lumOff val="25000"/>
                  </a:schemeClr>
                </a:solidFill>
              </a:rPr>
              <a:t> </a:t>
            </a:r>
            <a:r>
              <a:rPr lang="tr-TR" sz="1400" b="0" dirty="0" err="1">
                <a:solidFill>
                  <a:schemeClr val="tx1">
                    <a:lumMod val="75000"/>
                    <a:lumOff val="25000"/>
                  </a:schemeClr>
                </a:solidFill>
              </a:rPr>
              <a:t>more</a:t>
            </a:r>
            <a:r>
              <a:rPr lang="tr-TR" sz="1400" b="0" dirty="0">
                <a:solidFill>
                  <a:schemeClr val="tx1">
                    <a:lumMod val="75000"/>
                    <a:lumOff val="25000"/>
                  </a:schemeClr>
                </a:solidFill>
              </a:rPr>
              <a:t> </a:t>
            </a:r>
            <a:r>
              <a:rPr lang="tr-TR" sz="1400" b="0" dirty="0" err="1">
                <a:solidFill>
                  <a:schemeClr val="tx1">
                    <a:lumMod val="75000"/>
                    <a:lumOff val="25000"/>
                  </a:schemeClr>
                </a:solidFill>
              </a:rPr>
              <a:t>money</a:t>
            </a:r>
            <a:r>
              <a:rPr lang="tr-TR" sz="1400" b="0" dirty="0">
                <a:solidFill>
                  <a:schemeClr val="tx1">
                    <a:lumMod val="75000"/>
                    <a:lumOff val="25000"/>
                  </a:schemeClr>
                </a:solidFill>
              </a:rPr>
              <a:t> on WeareA2B.</a:t>
            </a:r>
            <a:endParaRPr lang="en-US" sz="1400" b="0" dirty="0"/>
          </a:p>
        </p:txBody>
      </p:sp>
      <p:pic>
        <p:nvPicPr>
          <p:cNvPr id="3" name="Resim 2">
            <a:extLst>
              <a:ext uri="{FF2B5EF4-FFF2-40B4-BE49-F238E27FC236}">
                <a16:creationId xmlns:a16="http://schemas.microsoft.com/office/drawing/2014/main" id="{364BCA8F-22DB-9671-B981-FCED9677F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374" y="1506183"/>
            <a:ext cx="2790697" cy="2160000"/>
          </a:xfrm>
          <a:prstGeom prst="rect">
            <a:avLst/>
          </a:prstGeom>
        </p:spPr>
      </p:pic>
      <p:pic>
        <p:nvPicPr>
          <p:cNvPr id="5" name="Resim 4">
            <a:extLst>
              <a:ext uri="{FF2B5EF4-FFF2-40B4-BE49-F238E27FC236}">
                <a16:creationId xmlns:a16="http://schemas.microsoft.com/office/drawing/2014/main" id="{AF745C8A-068A-C9F5-5FA7-34E16D52F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043" y="1506183"/>
            <a:ext cx="2829767" cy="2160000"/>
          </a:xfrm>
          <a:prstGeom prst="rect">
            <a:avLst/>
          </a:prstGeom>
        </p:spPr>
      </p:pic>
      <p:pic>
        <p:nvPicPr>
          <p:cNvPr id="7" name="Resim 6">
            <a:extLst>
              <a:ext uri="{FF2B5EF4-FFF2-40B4-BE49-F238E27FC236}">
                <a16:creationId xmlns:a16="http://schemas.microsoft.com/office/drawing/2014/main" id="{7179A4AF-B133-F664-85CE-04D71F9A6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449" y="1506183"/>
            <a:ext cx="2773953" cy="2160000"/>
          </a:xfrm>
          <a:prstGeom prst="rect">
            <a:avLst/>
          </a:prstGeom>
        </p:spPr>
      </p:pic>
    </p:spTree>
    <p:extLst>
      <p:ext uri="{BB962C8B-B14F-4D97-AF65-F5344CB8AC3E}">
        <p14:creationId xmlns:p14="http://schemas.microsoft.com/office/powerpoint/2010/main" val="19787429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Old</a:t>
            </a:r>
            <a:r>
              <a:rPr lang="tr-TR" dirty="0">
                <a:solidFill>
                  <a:schemeClr val="tx1">
                    <a:lumMod val="75000"/>
                    <a:lumOff val="25000"/>
                  </a:schemeClr>
                </a:solidFill>
              </a:rPr>
              <a:t> </a:t>
            </a:r>
            <a:r>
              <a:rPr lang="tr-TR" dirty="0" err="1">
                <a:solidFill>
                  <a:schemeClr val="tx1">
                    <a:lumMod val="75000"/>
                    <a:lumOff val="25000"/>
                  </a:schemeClr>
                </a:solidFill>
              </a:rPr>
              <a:t>and</a:t>
            </a:r>
            <a:r>
              <a:rPr lang="tr-TR" dirty="0">
                <a:solidFill>
                  <a:schemeClr val="tx1">
                    <a:lumMod val="75000"/>
                    <a:lumOff val="25000"/>
                  </a:schemeClr>
                </a:solidFill>
              </a:rPr>
              <a:t> New </a:t>
            </a:r>
            <a:r>
              <a:rPr lang="tr-TR" dirty="0" err="1">
                <a:solidFill>
                  <a:schemeClr val="tx1">
                    <a:lumMod val="75000"/>
                    <a:lumOff val="25000"/>
                  </a:schemeClr>
                </a:solidFill>
              </a:rPr>
              <a:t>Customers</a:t>
            </a:r>
            <a:r>
              <a:rPr lang="tr-TR" dirty="0">
                <a:solidFill>
                  <a:schemeClr val="tx1">
                    <a:lumMod val="75000"/>
                    <a:lumOff val="25000"/>
                  </a:schemeClr>
                </a:solidFill>
              </a:rPr>
              <a:t> - Age</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80839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200" b="0" dirty="0"/>
              <a:t>Age </a:t>
            </a:r>
            <a:r>
              <a:rPr lang="tr-TR" sz="1200" b="0" dirty="0" err="1"/>
              <a:t>distribution</a:t>
            </a:r>
            <a:r>
              <a:rPr lang="tr-TR" sz="1200" b="0" dirty="0"/>
              <a:t> </a:t>
            </a:r>
            <a:r>
              <a:rPr lang="tr-TR" sz="1200" b="0" dirty="0" err="1"/>
              <a:t>have</a:t>
            </a:r>
            <a:r>
              <a:rPr lang="tr-TR" sz="1200" b="0" dirty="0"/>
              <a:t> </a:t>
            </a:r>
            <a:r>
              <a:rPr lang="tr-TR" sz="1200" b="0" dirty="0" err="1"/>
              <a:t>changed</a:t>
            </a:r>
            <a:r>
              <a:rPr lang="tr-TR" sz="1200" b="0" dirty="0"/>
              <a:t> </a:t>
            </a:r>
            <a:r>
              <a:rPr lang="tr-TR" sz="1200" b="0" dirty="0" err="1"/>
              <a:t>drastically</a:t>
            </a:r>
            <a:r>
              <a:rPr lang="tr-TR" sz="1200" b="0" dirty="0"/>
              <a:t> </a:t>
            </a:r>
            <a:r>
              <a:rPr lang="tr-TR" sz="1200" b="0" dirty="0" err="1"/>
              <a:t>between</a:t>
            </a:r>
            <a:r>
              <a:rPr lang="tr-TR" sz="1200" b="0" dirty="0"/>
              <a:t> </a:t>
            </a:r>
            <a:r>
              <a:rPr lang="tr-TR" sz="1200" b="0" dirty="0" err="1"/>
              <a:t>old</a:t>
            </a:r>
            <a:r>
              <a:rPr lang="tr-TR" sz="1200" b="0" dirty="0"/>
              <a:t> </a:t>
            </a:r>
            <a:r>
              <a:rPr lang="tr-TR" sz="1200" b="0" dirty="0" err="1"/>
              <a:t>and</a:t>
            </a:r>
            <a:r>
              <a:rPr lang="tr-TR" sz="1200" b="0" dirty="0"/>
              <a:t> </a:t>
            </a:r>
            <a:r>
              <a:rPr lang="tr-TR" sz="1200" b="0" dirty="0" err="1"/>
              <a:t>new</a:t>
            </a:r>
            <a:r>
              <a:rPr lang="tr-TR" sz="1200" b="0" dirty="0"/>
              <a:t> </a:t>
            </a:r>
            <a:r>
              <a:rPr lang="tr-TR" sz="1200" b="0" dirty="0" err="1"/>
              <a:t>customers</a:t>
            </a:r>
            <a:r>
              <a:rPr lang="tr-TR" sz="1200" b="0" dirty="0"/>
              <a:t>. </a:t>
            </a:r>
            <a:r>
              <a:rPr lang="tr-TR" sz="1200" b="0" dirty="0" err="1"/>
              <a:t>Remember</a:t>
            </a:r>
            <a:r>
              <a:rPr lang="tr-TR" sz="1200" b="0" dirty="0"/>
              <a:t> </a:t>
            </a:r>
            <a:r>
              <a:rPr lang="tr-TR" sz="1200" b="0" dirty="0" err="1"/>
              <a:t>that</a:t>
            </a:r>
            <a:r>
              <a:rPr lang="tr-TR" sz="1200" b="0" dirty="0"/>
              <a:t> </a:t>
            </a:r>
            <a:r>
              <a:rPr lang="tr-TR" sz="1200" b="0" dirty="0" err="1"/>
              <a:t>we</a:t>
            </a:r>
            <a:r>
              <a:rPr lang="tr-TR" sz="1200" b="0" dirty="0"/>
              <a:t> </a:t>
            </a:r>
            <a:r>
              <a:rPr lang="tr-TR" sz="1200" b="0" dirty="0" err="1"/>
              <a:t>have</a:t>
            </a:r>
            <a:r>
              <a:rPr lang="tr-TR" sz="1200" b="0" dirty="0"/>
              <a:t> </a:t>
            </a:r>
            <a:r>
              <a:rPr lang="tr-TR" sz="1200" b="0" dirty="0" err="1"/>
              <a:t>shown</a:t>
            </a:r>
            <a:r>
              <a:rPr lang="tr-TR" sz="1200" b="0" dirty="0"/>
              <a:t> </a:t>
            </a:r>
            <a:r>
              <a:rPr lang="tr-TR" sz="1200" b="0" dirty="0" err="1"/>
              <a:t>average</a:t>
            </a:r>
            <a:r>
              <a:rPr lang="tr-TR" sz="1200" b="0" dirty="0"/>
              <a:t> </a:t>
            </a:r>
            <a:r>
              <a:rPr lang="tr-TR" sz="1200" b="0" dirty="0" err="1"/>
              <a:t>sales</a:t>
            </a:r>
            <a:r>
              <a:rPr lang="tr-TR" sz="1200" b="0" dirty="0"/>
              <a:t> </a:t>
            </a:r>
            <a:r>
              <a:rPr lang="tr-TR" sz="1200" b="0" dirty="0" err="1"/>
              <a:t>profit</a:t>
            </a:r>
            <a:r>
              <a:rPr lang="tr-TR" sz="1200" b="0" dirty="0"/>
              <a:t> from </a:t>
            </a:r>
            <a:r>
              <a:rPr lang="tr-TR" sz="1200" b="0" dirty="0" err="1"/>
              <a:t>different</a:t>
            </a:r>
            <a:r>
              <a:rPr lang="tr-TR" sz="1200" b="0" dirty="0"/>
              <a:t> </a:t>
            </a:r>
            <a:r>
              <a:rPr lang="tr-TR" sz="1200" b="0" dirty="0" err="1"/>
              <a:t>age</a:t>
            </a:r>
            <a:r>
              <a:rPr lang="tr-TR" sz="1200" b="0" dirty="0"/>
              <a:t> </a:t>
            </a:r>
            <a:r>
              <a:rPr lang="tr-TR" sz="1200" b="0" dirty="0" err="1"/>
              <a:t>groups</a:t>
            </a:r>
            <a:r>
              <a:rPr lang="tr-TR" sz="1200" b="0" dirty="0"/>
              <a:t> </a:t>
            </a:r>
            <a:r>
              <a:rPr lang="tr-TR" sz="1200" b="0" dirty="0" err="1"/>
              <a:t>were</a:t>
            </a:r>
            <a:r>
              <a:rPr lang="tr-TR" sz="1200" b="0" dirty="0"/>
              <a:t> </a:t>
            </a:r>
            <a:r>
              <a:rPr lang="tr-TR" sz="1200" b="0" dirty="0" err="1"/>
              <a:t>identical</a:t>
            </a:r>
            <a:r>
              <a:rPr lang="tr-TR" sz="1200" b="0" dirty="0"/>
              <a:t>. </a:t>
            </a:r>
            <a:r>
              <a:rPr lang="tr-TR" sz="1200" b="0" dirty="0" err="1"/>
              <a:t>With</a:t>
            </a:r>
            <a:r>
              <a:rPr lang="tr-TR" sz="1200" b="0" dirty="0"/>
              <a:t> </a:t>
            </a:r>
            <a:r>
              <a:rPr lang="tr-TR" sz="1200" b="0" dirty="0" err="1"/>
              <a:t>that</a:t>
            </a:r>
            <a:r>
              <a:rPr lang="tr-TR" sz="1200" b="0" dirty="0"/>
              <a:t> in </a:t>
            </a:r>
            <a:r>
              <a:rPr lang="tr-TR" sz="1200" b="0" dirty="0" err="1"/>
              <a:t>mind</a:t>
            </a:r>
            <a:r>
              <a:rPr lang="tr-TR" sz="1200" b="0" dirty="0"/>
              <a:t>, </a:t>
            </a:r>
            <a:r>
              <a:rPr lang="tr-TR" sz="1200" b="0" dirty="0" err="1"/>
              <a:t>with</a:t>
            </a:r>
            <a:r>
              <a:rPr lang="tr-TR" sz="1200" b="0" dirty="0"/>
              <a:t> </a:t>
            </a:r>
            <a:r>
              <a:rPr lang="tr-TR" sz="1200" b="0" dirty="0" err="1"/>
              <a:t>new</a:t>
            </a:r>
            <a:r>
              <a:rPr lang="tr-TR" sz="1200" b="0" dirty="0"/>
              <a:t> </a:t>
            </a:r>
            <a:r>
              <a:rPr lang="tr-TR" sz="1200" b="0" dirty="0" err="1"/>
              <a:t>customers</a:t>
            </a:r>
            <a:r>
              <a:rPr lang="tr-TR" sz="1200" b="0" dirty="0"/>
              <a:t>, </a:t>
            </a:r>
            <a:r>
              <a:rPr lang="tr-TR" sz="1200" b="0" dirty="0" err="1"/>
              <a:t>to</a:t>
            </a:r>
            <a:r>
              <a:rPr lang="tr-TR" sz="1200" b="0" dirty="0"/>
              <a:t> </a:t>
            </a:r>
            <a:r>
              <a:rPr lang="tr-TR" sz="1200" b="0" dirty="0" err="1"/>
              <a:t>capture</a:t>
            </a:r>
            <a:r>
              <a:rPr lang="tr-TR" sz="1200" b="0" dirty="0"/>
              <a:t> </a:t>
            </a:r>
            <a:r>
              <a:rPr lang="tr-TR" sz="1200" b="0" dirty="0" err="1"/>
              <a:t>them</a:t>
            </a:r>
            <a:r>
              <a:rPr lang="tr-TR" sz="1200" b="0" dirty="0"/>
              <a:t>, </a:t>
            </a:r>
            <a:r>
              <a:rPr lang="tr-TR" sz="1200" b="0" dirty="0" err="1"/>
              <a:t>advertisements</a:t>
            </a:r>
            <a:r>
              <a:rPr lang="tr-TR" sz="1200" b="0" dirty="0"/>
              <a:t> </a:t>
            </a:r>
            <a:r>
              <a:rPr lang="tr-TR" sz="1200" b="0" dirty="0" err="1"/>
              <a:t>and</a:t>
            </a:r>
            <a:r>
              <a:rPr lang="tr-TR" sz="1200" b="0" dirty="0"/>
              <a:t> </a:t>
            </a:r>
            <a:r>
              <a:rPr lang="tr-TR" sz="1200" b="0" dirty="0" err="1"/>
              <a:t>presentation</a:t>
            </a:r>
            <a:r>
              <a:rPr lang="tr-TR" sz="1200" b="0" dirty="0"/>
              <a:t> of </a:t>
            </a:r>
            <a:r>
              <a:rPr lang="tr-TR" sz="1200" b="0" dirty="0" err="1"/>
              <a:t>the</a:t>
            </a:r>
            <a:r>
              <a:rPr lang="tr-TR" sz="1200" b="0" dirty="0"/>
              <a:t> </a:t>
            </a:r>
            <a:r>
              <a:rPr lang="tr-TR" sz="1200" b="0" dirty="0" err="1"/>
              <a:t>products</a:t>
            </a:r>
            <a:r>
              <a:rPr lang="tr-TR" sz="1200" b="0" dirty="0"/>
              <a:t> can be </a:t>
            </a:r>
            <a:r>
              <a:rPr lang="tr-TR" sz="1200" b="0" dirty="0" err="1"/>
              <a:t>changed</a:t>
            </a:r>
            <a:r>
              <a:rPr lang="tr-TR" sz="1200" b="0" dirty="0"/>
              <a:t> </a:t>
            </a:r>
            <a:r>
              <a:rPr lang="tr-TR" sz="1200" b="0" dirty="0" err="1"/>
              <a:t>to</a:t>
            </a:r>
            <a:r>
              <a:rPr lang="tr-TR" sz="1200" b="0" dirty="0"/>
              <a:t> </a:t>
            </a:r>
            <a:r>
              <a:rPr lang="tr-TR" sz="1200" b="0" dirty="0" err="1"/>
              <a:t>the</a:t>
            </a:r>
            <a:r>
              <a:rPr lang="tr-TR" sz="1200" b="0" dirty="0"/>
              <a:t> </a:t>
            </a:r>
            <a:r>
              <a:rPr lang="tr-TR" sz="1200" b="0" dirty="0" err="1"/>
              <a:t>interest</a:t>
            </a:r>
            <a:r>
              <a:rPr lang="tr-TR" sz="1200" b="0" dirty="0"/>
              <a:t> of </a:t>
            </a:r>
            <a:r>
              <a:rPr lang="tr-TR" sz="1200" b="0" dirty="0" err="1"/>
              <a:t>middle-aged</a:t>
            </a:r>
            <a:r>
              <a:rPr lang="tr-TR" sz="1200" b="0" dirty="0"/>
              <a:t> </a:t>
            </a:r>
            <a:r>
              <a:rPr lang="tr-TR" sz="1200" b="0" dirty="0" err="1"/>
              <a:t>adults</a:t>
            </a:r>
            <a:r>
              <a:rPr lang="tr-TR" sz="1200" b="0" dirty="0"/>
              <a:t> </a:t>
            </a:r>
            <a:r>
              <a:rPr lang="tr-TR" sz="1200" b="0" dirty="0" err="1"/>
              <a:t>and</a:t>
            </a:r>
            <a:r>
              <a:rPr lang="tr-TR" sz="1200" b="0" dirty="0"/>
              <a:t> </a:t>
            </a:r>
            <a:r>
              <a:rPr lang="tr-TR" sz="1200" b="0" dirty="0" err="1"/>
              <a:t>old</a:t>
            </a:r>
            <a:r>
              <a:rPr lang="tr-TR" sz="1200" b="0" dirty="0"/>
              <a:t> </a:t>
            </a:r>
            <a:r>
              <a:rPr lang="tr-TR" sz="1200" b="0" dirty="0" err="1"/>
              <a:t>adults</a:t>
            </a:r>
            <a:r>
              <a:rPr lang="tr-TR" sz="1200" b="0" dirty="0"/>
              <a:t>.</a:t>
            </a:r>
            <a:endParaRPr lang="en-US" sz="1200" b="0" dirty="0"/>
          </a:p>
        </p:txBody>
      </p:sp>
      <p:pic>
        <p:nvPicPr>
          <p:cNvPr id="3" name="Resim 2">
            <a:extLst>
              <a:ext uri="{FF2B5EF4-FFF2-40B4-BE49-F238E27FC236}">
                <a16:creationId xmlns:a16="http://schemas.microsoft.com/office/drawing/2014/main" id="{486B81F9-A861-39D3-296B-68FAC82F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11" y="1506183"/>
            <a:ext cx="4043721" cy="2520000"/>
          </a:xfrm>
          <a:prstGeom prst="rect">
            <a:avLst/>
          </a:prstGeom>
        </p:spPr>
      </p:pic>
    </p:spTree>
    <p:extLst>
      <p:ext uri="{BB962C8B-B14F-4D97-AF65-F5344CB8AC3E}">
        <p14:creationId xmlns:p14="http://schemas.microsoft.com/office/powerpoint/2010/main" val="121933387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Old</a:t>
            </a:r>
            <a:r>
              <a:rPr lang="tr-TR" dirty="0">
                <a:solidFill>
                  <a:schemeClr val="tx1">
                    <a:lumMod val="75000"/>
                    <a:lumOff val="25000"/>
                  </a:schemeClr>
                </a:solidFill>
              </a:rPr>
              <a:t> </a:t>
            </a:r>
            <a:r>
              <a:rPr lang="tr-TR" dirty="0" err="1">
                <a:solidFill>
                  <a:schemeClr val="tx1">
                    <a:lumMod val="75000"/>
                    <a:lumOff val="25000"/>
                  </a:schemeClr>
                </a:solidFill>
              </a:rPr>
              <a:t>and</a:t>
            </a:r>
            <a:r>
              <a:rPr lang="tr-TR" dirty="0">
                <a:solidFill>
                  <a:schemeClr val="tx1">
                    <a:lumMod val="75000"/>
                    <a:lumOff val="25000"/>
                  </a:schemeClr>
                </a:solidFill>
              </a:rPr>
              <a:t> New </a:t>
            </a:r>
            <a:r>
              <a:rPr lang="tr-TR" dirty="0" err="1">
                <a:solidFill>
                  <a:schemeClr val="tx1">
                    <a:lumMod val="75000"/>
                    <a:lumOff val="25000"/>
                  </a:schemeClr>
                </a:solidFill>
              </a:rPr>
              <a:t>Customers</a:t>
            </a:r>
            <a:r>
              <a:rPr lang="tr-TR" dirty="0">
                <a:solidFill>
                  <a:schemeClr val="tx1">
                    <a:lumMod val="75000"/>
                    <a:lumOff val="25000"/>
                  </a:schemeClr>
                </a:solidFill>
              </a:rPr>
              <a:t> - </a:t>
            </a:r>
            <a:r>
              <a:rPr lang="tr-TR" dirty="0" err="1">
                <a:solidFill>
                  <a:schemeClr val="tx1">
                    <a:lumMod val="75000"/>
                    <a:lumOff val="25000"/>
                  </a:schemeClr>
                </a:solidFill>
              </a:rPr>
              <a:t>State</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b="0" dirty="0"/>
              <a:t>No </a:t>
            </a:r>
            <a:r>
              <a:rPr lang="tr-TR" sz="1600" b="0" dirty="0" err="1"/>
              <a:t>mentionable</a:t>
            </a:r>
            <a:r>
              <a:rPr lang="tr-TR" sz="1600" b="0" dirty="0"/>
              <a:t> </a:t>
            </a:r>
            <a:r>
              <a:rPr lang="tr-TR" sz="1600" b="0" dirty="0" err="1"/>
              <a:t>change</a:t>
            </a:r>
            <a:r>
              <a:rPr lang="tr-TR" sz="1600" b="0" dirty="0"/>
              <a:t> </a:t>
            </a:r>
            <a:r>
              <a:rPr lang="tr-TR" sz="1600" b="0" dirty="0" err="1"/>
              <a:t>between</a:t>
            </a:r>
            <a:r>
              <a:rPr lang="tr-TR" sz="1600" b="0" dirty="0"/>
              <a:t> </a:t>
            </a:r>
            <a:r>
              <a:rPr lang="tr-TR" sz="1600" b="0" dirty="0" err="1"/>
              <a:t>old</a:t>
            </a:r>
            <a:r>
              <a:rPr lang="tr-TR" sz="1600" b="0" dirty="0"/>
              <a:t> </a:t>
            </a:r>
            <a:r>
              <a:rPr lang="tr-TR" sz="1600" b="0" dirty="0" err="1"/>
              <a:t>and</a:t>
            </a:r>
            <a:r>
              <a:rPr lang="tr-TR" sz="1600" b="0" dirty="0"/>
              <a:t> </a:t>
            </a:r>
            <a:r>
              <a:rPr lang="tr-TR" sz="1600" b="0" dirty="0" err="1"/>
              <a:t>new</a:t>
            </a:r>
            <a:r>
              <a:rPr lang="tr-TR" sz="1600" b="0" dirty="0"/>
              <a:t> </a:t>
            </a:r>
            <a:r>
              <a:rPr lang="tr-TR" sz="1600" b="0" dirty="0" err="1"/>
              <a:t>customers</a:t>
            </a:r>
            <a:r>
              <a:rPr lang="tr-TR" sz="1600" b="0" dirty="0"/>
              <a:t> </a:t>
            </a:r>
            <a:r>
              <a:rPr lang="tr-TR" sz="1600" b="0" dirty="0" err="1"/>
              <a:t>regarding</a:t>
            </a:r>
            <a:r>
              <a:rPr lang="tr-TR" sz="1600" b="0" dirty="0"/>
              <a:t> </a:t>
            </a:r>
            <a:r>
              <a:rPr lang="tr-TR" sz="1600" b="0" dirty="0" err="1"/>
              <a:t>the</a:t>
            </a:r>
            <a:r>
              <a:rPr lang="tr-TR" sz="1600" b="0" dirty="0"/>
              <a:t> </a:t>
            </a:r>
            <a:r>
              <a:rPr lang="tr-TR" sz="1600" b="0" dirty="0" err="1"/>
              <a:t>state</a:t>
            </a:r>
            <a:r>
              <a:rPr lang="tr-TR" sz="1600" b="0" dirty="0"/>
              <a:t> </a:t>
            </a:r>
            <a:r>
              <a:rPr lang="tr-TR" sz="1600" b="0" dirty="0" err="1"/>
              <a:t>customers</a:t>
            </a:r>
            <a:r>
              <a:rPr lang="tr-TR" sz="1600" b="0" dirty="0"/>
              <a:t> </a:t>
            </a:r>
            <a:r>
              <a:rPr lang="tr-TR" sz="1600" b="0" dirty="0" err="1"/>
              <a:t>live</a:t>
            </a:r>
            <a:r>
              <a:rPr lang="tr-TR" sz="1600" b="0" dirty="0"/>
              <a:t> in.</a:t>
            </a:r>
            <a:endParaRPr lang="en-US" sz="1600" b="0" dirty="0"/>
          </a:p>
        </p:txBody>
      </p:sp>
      <p:pic>
        <p:nvPicPr>
          <p:cNvPr id="7" name="Resim 6">
            <a:extLst>
              <a:ext uri="{FF2B5EF4-FFF2-40B4-BE49-F238E27FC236}">
                <a16:creationId xmlns:a16="http://schemas.microsoft.com/office/drawing/2014/main" id="{3B7830E4-EEC0-C024-BA2C-17BA22A1F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732" y="1506183"/>
            <a:ext cx="4024186" cy="2520000"/>
          </a:xfrm>
          <a:prstGeom prst="rect">
            <a:avLst/>
          </a:prstGeom>
        </p:spPr>
      </p:pic>
    </p:spTree>
    <p:extLst>
      <p:ext uri="{BB962C8B-B14F-4D97-AF65-F5344CB8AC3E}">
        <p14:creationId xmlns:p14="http://schemas.microsoft.com/office/powerpoint/2010/main" val="501138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Old</a:t>
            </a:r>
            <a:r>
              <a:rPr lang="tr-TR" dirty="0">
                <a:solidFill>
                  <a:schemeClr val="tx1">
                    <a:lumMod val="75000"/>
                    <a:lumOff val="25000"/>
                  </a:schemeClr>
                </a:solidFill>
              </a:rPr>
              <a:t> </a:t>
            </a:r>
            <a:r>
              <a:rPr lang="tr-TR" dirty="0" err="1">
                <a:solidFill>
                  <a:schemeClr val="tx1">
                    <a:lumMod val="75000"/>
                    <a:lumOff val="25000"/>
                  </a:schemeClr>
                </a:solidFill>
              </a:rPr>
              <a:t>and</a:t>
            </a:r>
            <a:r>
              <a:rPr lang="tr-TR" dirty="0">
                <a:solidFill>
                  <a:schemeClr val="tx1">
                    <a:lumMod val="75000"/>
                    <a:lumOff val="25000"/>
                  </a:schemeClr>
                </a:solidFill>
              </a:rPr>
              <a:t> New </a:t>
            </a:r>
            <a:r>
              <a:rPr lang="tr-TR" dirty="0" err="1">
                <a:solidFill>
                  <a:schemeClr val="tx1">
                    <a:lumMod val="75000"/>
                    <a:lumOff val="25000"/>
                  </a:schemeClr>
                </a:solidFill>
              </a:rPr>
              <a:t>Customers</a:t>
            </a:r>
            <a:r>
              <a:rPr lang="tr-TR" dirty="0">
                <a:solidFill>
                  <a:schemeClr val="tx1">
                    <a:lumMod val="75000"/>
                    <a:lumOff val="25000"/>
                  </a:schemeClr>
                </a:solidFill>
              </a:rPr>
              <a:t> – </a:t>
            </a:r>
            <a:r>
              <a:rPr lang="tr-TR" dirty="0" err="1">
                <a:solidFill>
                  <a:schemeClr val="tx1">
                    <a:lumMod val="75000"/>
                    <a:lumOff val="25000"/>
                  </a:schemeClr>
                </a:solidFill>
              </a:rPr>
              <a:t>Wealth</a:t>
            </a:r>
            <a:r>
              <a:rPr lang="tr-TR" dirty="0">
                <a:solidFill>
                  <a:schemeClr val="tx1">
                    <a:lumMod val="75000"/>
                    <a:lumOff val="25000"/>
                  </a:schemeClr>
                </a:solidFill>
              </a:rPr>
              <a:t> Segment</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733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b="0" dirty="0"/>
              <a:t>No </a:t>
            </a:r>
            <a:r>
              <a:rPr lang="tr-TR" sz="1600" b="0" dirty="0" err="1"/>
              <a:t>mentionable</a:t>
            </a:r>
            <a:r>
              <a:rPr lang="tr-TR" sz="1600" b="0" dirty="0"/>
              <a:t> </a:t>
            </a:r>
            <a:r>
              <a:rPr lang="tr-TR" sz="1600" b="0" dirty="0" err="1"/>
              <a:t>change</a:t>
            </a:r>
            <a:r>
              <a:rPr lang="tr-TR" sz="1600" b="0" dirty="0"/>
              <a:t> </a:t>
            </a:r>
            <a:r>
              <a:rPr lang="tr-TR" sz="1600" b="0" dirty="0" err="1"/>
              <a:t>between</a:t>
            </a:r>
            <a:r>
              <a:rPr lang="tr-TR" sz="1600" b="0" dirty="0"/>
              <a:t> </a:t>
            </a:r>
            <a:r>
              <a:rPr lang="tr-TR" sz="1600" b="0" dirty="0" err="1"/>
              <a:t>old</a:t>
            </a:r>
            <a:r>
              <a:rPr lang="tr-TR" sz="1600" b="0" dirty="0"/>
              <a:t> </a:t>
            </a:r>
            <a:r>
              <a:rPr lang="tr-TR" sz="1600" b="0" dirty="0" err="1"/>
              <a:t>and</a:t>
            </a:r>
            <a:r>
              <a:rPr lang="tr-TR" sz="1600" b="0" dirty="0"/>
              <a:t> </a:t>
            </a:r>
            <a:r>
              <a:rPr lang="tr-TR" sz="1600" b="0" dirty="0" err="1"/>
              <a:t>new</a:t>
            </a:r>
            <a:r>
              <a:rPr lang="tr-TR" sz="1600" b="0" dirty="0"/>
              <a:t> </a:t>
            </a:r>
            <a:r>
              <a:rPr lang="tr-TR" sz="1600" b="0" dirty="0" err="1"/>
              <a:t>customers</a:t>
            </a:r>
            <a:r>
              <a:rPr lang="tr-TR" sz="1600" b="0" dirty="0"/>
              <a:t> </a:t>
            </a:r>
            <a:r>
              <a:rPr lang="tr-TR" sz="1600" b="0" dirty="0" err="1"/>
              <a:t>regarding</a:t>
            </a:r>
            <a:r>
              <a:rPr lang="tr-TR" sz="1600" b="0" dirty="0"/>
              <a:t> </a:t>
            </a:r>
            <a:r>
              <a:rPr lang="tr-TR" sz="1600" b="0" dirty="0" err="1"/>
              <a:t>the</a:t>
            </a:r>
            <a:r>
              <a:rPr lang="tr-TR" sz="1600" b="0" dirty="0"/>
              <a:t> </a:t>
            </a:r>
            <a:r>
              <a:rPr lang="tr-TR" sz="1600" b="0" dirty="0" err="1"/>
              <a:t>wealth</a:t>
            </a:r>
            <a:r>
              <a:rPr lang="tr-TR" sz="1600" b="0" dirty="0"/>
              <a:t> segment of </a:t>
            </a:r>
            <a:r>
              <a:rPr lang="tr-TR" sz="1600" b="0" dirty="0" err="1"/>
              <a:t>the</a:t>
            </a:r>
            <a:r>
              <a:rPr lang="tr-TR" sz="1600" b="0" dirty="0"/>
              <a:t> </a:t>
            </a:r>
            <a:r>
              <a:rPr lang="tr-TR" sz="1600" b="0" dirty="0" err="1"/>
              <a:t>customers</a:t>
            </a:r>
            <a:r>
              <a:rPr lang="tr-TR" sz="1600" b="0" dirty="0"/>
              <a:t>.</a:t>
            </a:r>
            <a:endParaRPr lang="en-US" sz="1600" b="0" dirty="0"/>
          </a:p>
        </p:txBody>
      </p:sp>
      <p:pic>
        <p:nvPicPr>
          <p:cNvPr id="3" name="Resim 2">
            <a:extLst>
              <a:ext uri="{FF2B5EF4-FFF2-40B4-BE49-F238E27FC236}">
                <a16:creationId xmlns:a16="http://schemas.microsoft.com/office/drawing/2014/main" id="{A8DC6EEB-D4E5-BF74-ECFF-1EF38FD33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581" y="1506183"/>
            <a:ext cx="4741237" cy="2520000"/>
          </a:xfrm>
          <a:prstGeom prst="rect">
            <a:avLst/>
          </a:prstGeom>
        </p:spPr>
      </p:pic>
    </p:spTree>
    <p:extLst>
      <p:ext uri="{BB962C8B-B14F-4D97-AF65-F5344CB8AC3E}">
        <p14:creationId xmlns:p14="http://schemas.microsoft.com/office/powerpoint/2010/main" val="34854558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Old</a:t>
            </a:r>
            <a:r>
              <a:rPr lang="tr-TR" dirty="0">
                <a:solidFill>
                  <a:schemeClr val="tx1">
                    <a:lumMod val="75000"/>
                    <a:lumOff val="25000"/>
                  </a:schemeClr>
                </a:solidFill>
              </a:rPr>
              <a:t> </a:t>
            </a:r>
            <a:r>
              <a:rPr lang="tr-TR" dirty="0" err="1">
                <a:solidFill>
                  <a:schemeClr val="tx1">
                    <a:lumMod val="75000"/>
                    <a:lumOff val="25000"/>
                  </a:schemeClr>
                </a:solidFill>
              </a:rPr>
              <a:t>and</a:t>
            </a:r>
            <a:r>
              <a:rPr lang="tr-TR" dirty="0">
                <a:solidFill>
                  <a:schemeClr val="tx1">
                    <a:lumMod val="75000"/>
                    <a:lumOff val="25000"/>
                  </a:schemeClr>
                </a:solidFill>
              </a:rPr>
              <a:t> New </a:t>
            </a:r>
            <a:r>
              <a:rPr lang="tr-TR" dirty="0" err="1">
                <a:solidFill>
                  <a:schemeClr val="tx1">
                    <a:lumMod val="75000"/>
                    <a:lumOff val="25000"/>
                  </a:schemeClr>
                </a:solidFill>
              </a:rPr>
              <a:t>Customers</a:t>
            </a:r>
            <a:r>
              <a:rPr lang="tr-TR" dirty="0">
                <a:solidFill>
                  <a:schemeClr val="tx1">
                    <a:lumMod val="75000"/>
                    <a:lumOff val="25000"/>
                  </a:schemeClr>
                </a:solidFill>
              </a:rPr>
              <a:t> – </a:t>
            </a:r>
            <a:r>
              <a:rPr lang="tr-TR" dirty="0" err="1">
                <a:solidFill>
                  <a:schemeClr val="tx1">
                    <a:lumMod val="75000"/>
                    <a:lumOff val="25000"/>
                  </a:schemeClr>
                </a:solidFill>
              </a:rPr>
              <a:t>Industry</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97400" y="3890686"/>
            <a:ext cx="8565600" cy="4500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b="0" dirty="0" err="1"/>
              <a:t>Some</a:t>
            </a:r>
            <a:r>
              <a:rPr lang="tr-TR" sz="1600" b="0" dirty="0"/>
              <a:t> of </a:t>
            </a:r>
            <a:r>
              <a:rPr lang="tr-TR" sz="1600" b="0" dirty="0" err="1"/>
              <a:t>the</a:t>
            </a:r>
            <a:r>
              <a:rPr lang="tr-TR" sz="1600" b="0" dirty="0"/>
              <a:t> </a:t>
            </a:r>
            <a:r>
              <a:rPr lang="tr-TR" sz="1600" b="0" dirty="0" err="1"/>
              <a:t>industries</a:t>
            </a:r>
            <a:r>
              <a:rPr lang="tr-TR" sz="1600" b="0" dirty="0"/>
              <a:t> </a:t>
            </a:r>
            <a:r>
              <a:rPr lang="tr-TR" sz="1600" b="0" dirty="0" err="1"/>
              <a:t>have</a:t>
            </a:r>
            <a:r>
              <a:rPr lang="tr-TR" sz="1600" b="0" dirty="0"/>
              <a:t> </a:t>
            </a:r>
            <a:r>
              <a:rPr lang="tr-TR" sz="1600" b="0" dirty="0" err="1"/>
              <a:t>slightly</a:t>
            </a:r>
            <a:r>
              <a:rPr lang="tr-TR" sz="1600" b="0" dirty="0"/>
              <a:t> </a:t>
            </a:r>
            <a:r>
              <a:rPr lang="tr-TR" sz="1600" b="0" dirty="0" err="1"/>
              <a:t>changed</a:t>
            </a:r>
            <a:r>
              <a:rPr lang="tr-TR" sz="1600" b="0" dirty="0"/>
              <a:t> but </a:t>
            </a:r>
            <a:r>
              <a:rPr lang="tr-TR" sz="1600" b="0" dirty="0" err="1"/>
              <a:t>there</a:t>
            </a:r>
            <a:r>
              <a:rPr lang="tr-TR" sz="1600" b="0" dirty="0"/>
              <a:t> is </a:t>
            </a:r>
            <a:r>
              <a:rPr lang="tr-TR" sz="1600" b="0" dirty="0" err="1"/>
              <a:t>no</a:t>
            </a:r>
            <a:r>
              <a:rPr lang="tr-TR" sz="1600" b="0" dirty="0"/>
              <a:t> </a:t>
            </a:r>
            <a:r>
              <a:rPr lang="tr-TR" sz="1600" b="0" dirty="0" err="1"/>
              <a:t>drastically</a:t>
            </a:r>
            <a:r>
              <a:rPr lang="tr-TR" sz="1600" b="0" dirty="0"/>
              <a:t> </a:t>
            </a:r>
            <a:r>
              <a:rPr lang="tr-TR" sz="1600" b="0" dirty="0" err="1"/>
              <a:t>difference</a:t>
            </a:r>
            <a:r>
              <a:rPr lang="tr-TR" sz="1600" b="0" dirty="0"/>
              <a:t>.</a:t>
            </a:r>
            <a:endParaRPr lang="en-US" sz="1600" b="0" dirty="0"/>
          </a:p>
        </p:txBody>
      </p:sp>
      <p:pic>
        <p:nvPicPr>
          <p:cNvPr id="5" name="Resim 4">
            <a:extLst>
              <a:ext uri="{FF2B5EF4-FFF2-40B4-BE49-F238E27FC236}">
                <a16:creationId xmlns:a16="http://schemas.microsoft.com/office/drawing/2014/main" id="{30770E1C-6D8D-28DE-1631-A882F0891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18" y="1763104"/>
            <a:ext cx="8369764" cy="1870661"/>
          </a:xfrm>
          <a:prstGeom prst="rect">
            <a:avLst/>
          </a:prstGeom>
        </p:spPr>
      </p:pic>
    </p:spTree>
    <p:extLst>
      <p:ext uri="{BB962C8B-B14F-4D97-AF65-F5344CB8AC3E}">
        <p14:creationId xmlns:p14="http://schemas.microsoft.com/office/powerpoint/2010/main" val="34250374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a:t>K-</a:t>
            </a:r>
            <a:r>
              <a:rPr lang="tr-TR" dirty="0" err="1"/>
              <a:t>Means</a:t>
            </a:r>
            <a:r>
              <a:rPr lang="tr-TR" dirty="0"/>
              <a:t> Clustering </a:t>
            </a:r>
            <a:r>
              <a:rPr lang="tr-TR" sz="1600" dirty="0">
                <a:solidFill>
                  <a:schemeClr val="tx1">
                    <a:lumMod val="65000"/>
                    <a:lumOff val="35000"/>
                  </a:schemeClr>
                </a:solidFill>
              </a:rPr>
              <a:t> w/ Machine Learning</a:t>
            </a:r>
            <a:endParaRPr lang="en-US" dirty="0">
              <a:solidFill>
                <a:schemeClr val="tx1">
                  <a:lumMod val="65000"/>
                  <a:lumOff val="35000"/>
                </a:schemeClr>
              </a:solidFill>
            </a:endParaRPr>
          </a:p>
        </p:txBody>
      </p:sp>
      <p:sp>
        <p:nvSpPr>
          <p:cNvPr id="142" name="Shape 91"/>
          <p:cNvSpPr/>
          <p:nvPr/>
        </p:nvSpPr>
        <p:spPr>
          <a:xfrm>
            <a:off x="205025" y="2164723"/>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tr-TR" dirty="0" err="1"/>
              <a:t>There</a:t>
            </a:r>
            <a:r>
              <a:rPr lang="tr-TR" dirty="0"/>
              <a:t> </a:t>
            </a:r>
            <a:r>
              <a:rPr lang="tr-TR" dirty="0" err="1"/>
              <a:t>are</a:t>
            </a:r>
            <a:r>
              <a:rPr lang="tr-TR" dirty="0"/>
              <a:t> </a:t>
            </a:r>
            <a:r>
              <a:rPr lang="tr-TR" dirty="0" err="1"/>
              <a:t>different</a:t>
            </a:r>
            <a:r>
              <a:rPr lang="tr-TR" dirty="0"/>
              <a:t> </a:t>
            </a:r>
            <a:r>
              <a:rPr lang="tr-TR" dirty="0" err="1"/>
              <a:t>methods</a:t>
            </a:r>
            <a:r>
              <a:rPr lang="tr-TR" dirty="0"/>
              <a:t> </a:t>
            </a:r>
            <a:r>
              <a:rPr lang="tr-TR" dirty="0" err="1"/>
              <a:t>to</a:t>
            </a:r>
            <a:r>
              <a:rPr lang="tr-TR" dirty="0"/>
              <a:t> </a:t>
            </a:r>
            <a:r>
              <a:rPr lang="tr-TR" dirty="0" err="1"/>
              <a:t>use</a:t>
            </a:r>
            <a:r>
              <a:rPr lang="tr-TR" dirty="0"/>
              <a:t> data </a:t>
            </a:r>
            <a:r>
              <a:rPr lang="tr-TR" dirty="0" err="1"/>
              <a:t>for</a:t>
            </a:r>
            <a:r>
              <a:rPr lang="tr-TR" dirty="0"/>
              <a:t> a </a:t>
            </a:r>
            <a:r>
              <a:rPr lang="tr-TR" dirty="0" err="1"/>
              <a:t>business</a:t>
            </a:r>
            <a:r>
              <a:rPr lang="tr-TR" dirty="0"/>
              <a:t> plan. Main </a:t>
            </a:r>
            <a:r>
              <a:rPr lang="tr-TR" dirty="0" err="1"/>
              <a:t>objective</a:t>
            </a:r>
            <a:r>
              <a:rPr lang="tr-TR" dirty="0"/>
              <a:t> here is </a:t>
            </a:r>
            <a:r>
              <a:rPr lang="tr-TR" dirty="0" err="1"/>
              <a:t>customer</a:t>
            </a:r>
            <a:r>
              <a:rPr lang="tr-TR" dirty="0"/>
              <a:t> </a:t>
            </a:r>
            <a:r>
              <a:rPr lang="tr-TR" dirty="0" err="1"/>
              <a:t>segmentation</a:t>
            </a:r>
            <a:r>
              <a:rPr lang="tr-TR" dirty="0"/>
              <a:t>. </a:t>
            </a:r>
            <a:r>
              <a:rPr lang="tr-TR" dirty="0" err="1"/>
              <a:t>This</a:t>
            </a:r>
            <a:r>
              <a:rPr lang="tr-TR" dirty="0"/>
              <a:t> can be done in </a:t>
            </a:r>
            <a:r>
              <a:rPr lang="tr-TR" dirty="0" err="1"/>
              <a:t>different</a:t>
            </a:r>
            <a:r>
              <a:rPr lang="tr-TR" dirty="0"/>
              <a:t> </a:t>
            </a:r>
            <a:r>
              <a:rPr lang="tr-TR" dirty="0" err="1"/>
              <a:t>ways</a:t>
            </a:r>
            <a:r>
              <a:rPr lang="tr-TR" dirty="0"/>
              <a:t>, </a:t>
            </a:r>
            <a:r>
              <a:rPr lang="tr-TR" dirty="0" err="1"/>
              <a:t>the</a:t>
            </a:r>
            <a:r>
              <a:rPr lang="tr-TR" dirty="0"/>
              <a:t> </a:t>
            </a:r>
            <a:r>
              <a:rPr lang="tr-TR" dirty="0" err="1"/>
              <a:t>method</a:t>
            </a:r>
            <a:r>
              <a:rPr lang="tr-TR" dirty="0"/>
              <a:t> </a:t>
            </a:r>
            <a:r>
              <a:rPr lang="tr-TR" dirty="0" err="1"/>
              <a:t>utilized</a:t>
            </a:r>
            <a:r>
              <a:rPr lang="tr-TR" dirty="0"/>
              <a:t> in </a:t>
            </a:r>
            <a:r>
              <a:rPr lang="tr-TR" dirty="0" err="1"/>
              <a:t>this</a:t>
            </a:r>
            <a:r>
              <a:rPr lang="tr-TR" dirty="0"/>
              <a:t> data set is K-</a:t>
            </a:r>
            <a:r>
              <a:rPr lang="tr-TR" dirty="0" err="1"/>
              <a:t>Means</a:t>
            </a:r>
            <a:r>
              <a:rPr lang="tr-TR" dirty="0"/>
              <a:t> Clustering.</a:t>
            </a: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3" name="Metin kutusu 2">
            <a:extLst>
              <a:ext uri="{FF2B5EF4-FFF2-40B4-BE49-F238E27FC236}">
                <a16:creationId xmlns:a16="http://schemas.microsoft.com/office/drawing/2014/main" id="{9D2DB7C6-3CFE-6C39-CEEC-0B647F5BB682}"/>
              </a:ext>
            </a:extLst>
          </p:cNvPr>
          <p:cNvSpPr txBox="1"/>
          <p:nvPr/>
        </p:nvSpPr>
        <p:spPr>
          <a:xfrm>
            <a:off x="4804377" y="2206473"/>
            <a:ext cx="3755124" cy="2536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292929"/>
                </a:solidFill>
                <a:effectLst/>
                <a:latin typeface="sohne"/>
              </a:rPr>
              <a:t>K Means Clustering Algorithm</a:t>
            </a:r>
          </a:p>
          <a:p>
            <a:pPr algn="l">
              <a:lnSpc>
                <a:spcPct val="150000"/>
              </a:lnSpc>
              <a:buFont typeface="+mj-lt"/>
              <a:buAutoNum type="arabicPeriod"/>
            </a:pPr>
            <a:r>
              <a:rPr lang="en-US" b="0" i="0" dirty="0">
                <a:solidFill>
                  <a:srgbClr val="292929"/>
                </a:solidFill>
                <a:effectLst/>
                <a:latin typeface="source-serif-pro"/>
              </a:rPr>
              <a:t>Specify number of clusters </a:t>
            </a:r>
            <a:r>
              <a:rPr lang="en-US" b="0" i="1" dirty="0">
                <a:solidFill>
                  <a:srgbClr val="292929"/>
                </a:solidFill>
                <a:effectLst/>
                <a:latin typeface="source-serif-pro"/>
              </a:rPr>
              <a:t>K</a:t>
            </a:r>
            <a:r>
              <a:rPr lang="en-US" b="0" i="0" dirty="0">
                <a:solidFill>
                  <a:srgbClr val="292929"/>
                </a:solidFill>
                <a:effectLst/>
                <a:latin typeface="source-serif-pro"/>
              </a:rPr>
              <a:t>.</a:t>
            </a:r>
          </a:p>
          <a:p>
            <a:pPr algn="l">
              <a:lnSpc>
                <a:spcPct val="150000"/>
              </a:lnSpc>
              <a:buFont typeface="+mj-lt"/>
              <a:buAutoNum type="arabicPeriod"/>
            </a:pPr>
            <a:r>
              <a:rPr lang="en-US" b="0" i="0" dirty="0">
                <a:solidFill>
                  <a:srgbClr val="292929"/>
                </a:solidFill>
                <a:effectLst/>
                <a:latin typeface="source-serif-pro"/>
              </a:rPr>
              <a:t>Initialize centroids by first shuffling the dataset and then randomly selecting </a:t>
            </a:r>
            <a:r>
              <a:rPr lang="en-US" b="0" i="1" dirty="0">
                <a:solidFill>
                  <a:srgbClr val="292929"/>
                </a:solidFill>
                <a:effectLst/>
                <a:latin typeface="source-serif-pro"/>
              </a:rPr>
              <a:t>K </a:t>
            </a:r>
            <a:r>
              <a:rPr lang="en-US" b="0" i="0" dirty="0">
                <a:solidFill>
                  <a:srgbClr val="292929"/>
                </a:solidFill>
                <a:effectLst/>
                <a:latin typeface="source-serif-pro"/>
              </a:rPr>
              <a:t>data points for the centroids without replacement.</a:t>
            </a:r>
          </a:p>
          <a:p>
            <a:pPr algn="l">
              <a:lnSpc>
                <a:spcPct val="150000"/>
              </a:lnSpc>
              <a:buFont typeface="+mj-lt"/>
              <a:buAutoNum type="arabicPeriod"/>
            </a:pPr>
            <a:r>
              <a:rPr lang="en-US" b="0" i="0" dirty="0">
                <a:solidFill>
                  <a:srgbClr val="292929"/>
                </a:solidFill>
                <a:effectLst/>
                <a:latin typeface="source-serif-pro"/>
              </a:rPr>
              <a:t>Keep iterating until there is no change to the centroids. </a:t>
            </a:r>
            <a:r>
              <a:rPr lang="en-US" b="0" i="0" dirty="0" err="1">
                <a:solidFill>
                  <a:srgbClr val="292929"/>
                </a:solidFill>
                <a:effectLst/>
                <a:latin typeface="source-serif-pro"/>
              </a:rPr>
              <a:t>i.e</a:t>
            </a:r>
            <a:r>
              <a:rPr lang="en-US" b="0" i="0" dirty="0">
                <a:solidFill>
                  <a:srgbClr val="292929"/>
                </a:solidFill>
                <a:effectLst/>
                <a:latin typeface="source-serif-pro"/>
              </a:rPr>
              <a:t> assignment of data points to clusters isn’t changing.</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a:t>K-</a:t>
            </a:r>
            <a:r>
              <a:rPr lang="tr-TR" dirty="0" err="1"/>
              <a:t>Means</a:t>
            </a:r>
            <a:r>
              <a:rPr lang="tr-TR" dirty="0"/>
              <a:t> </a:t>
            </a:r>
            <a:r>
              <a:rPr lang="tr-TR" dirty="0" err="1"/>
              <a:t>Algorithm</a:t>
            </a:r>
            <a:r>
              <a:rPr lang="tr-TR" dirty="0"/>
              <a:t> is </a:t>
            </a:r>
            <a:r>
              <a:rPr lang="tr-TR" dirty="0" err="1"/>
              <a:t>modeled</a:t>
            </a:r>
            <a:r>
              <a:rPr lang="tr-TR" dirty="0"/>
              <a:t> </a:t>
            </a:r>
            <a:r>
              <a:rPr lang="tr-TR" dirty="0" err="1"/>
              <a:t>with</a:t>
            </a:r>
            <a:r>
              <a:rPr lang="tr-TR" dirty="0"/>
              <a:t> </a:t>
            </a:r>
            <a:r>
              <a:rPr lang="tr-TR" dirty="0" err="1"/>
              <a:t>following</a:t>
            </a:r>
            <a:r>
              <a:rPr lang="tr-TR" dirty="0"/>
              <a:t> </a:t>
            </a:r>
            <a:r>
              <a:rPr lang="tr-TR" dirty="0" err="1"/>
              <a:t>columns</a:t>
            </a:r>
            <a:r>
              <a:rPr lang="tr-TR" dirty="0"/>
              <a:t>:</a:t>
            </a:r>
            <a:endParaRPr lang="en-US"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3" name="Metin kutusu 2">
            <a:extLst>
              <a:ext uri="{FF2B5EF4-FFF2-40B4-BE49-F238E27FC236}">
                <a16:creationId xmlns:a16="http://schemas.microsoft.com/office/drawing/2014/main" id="{172946FB-1175-9FC2-4520-60FB5C974582}"/>
              </a:ext>
            </a:extLst>
          </p:cNvPr>
          <p:cNvSpPr txBox="1"/>
          <p:nvPr/>
        </p:nvSpPr>
        <p:spPr>
          <a:xfrm>
            <a:off x="318492" y="1874987"/>
            <a:ext cx="4774116" cy="2185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nSpc>
                <a:spcPct val="200000"/>
              </a:lnSpc>
              <a:buFont typeface="Wingdings" panose="05000000000000000000" pitchFamily="2" charset="2"/>
              <a:buChar char="v"/>
            </a:pPr>
            <a:r>
              <a:rPr lang="tr-TR" b="1" dirty="0" err="1">
                <a:solidFill>
                  <a:schemeClr val="accent5">
                    <a:lumMod val="75000"/>
                  </a:schemeClr>
                </a:solidFill>
                <a:effectLst/>
                <a:latin typeface="Consolas" panose="020B0609020204030204" pitchFamily="49" charset="0"/>
              </a:rPr>
              <a:t>Past</a:t>
            </a:r>
            <a:r>
              <a:rPr lang="tr-TR" b="1" dirty="0">
                <a:solidFill>
                  <a:schemeClr val="accent5">
                    <a:lumMod val="75000"/>
                  </a:schemeClr>
                </a:solidFill>
                <a:effectLst/>
                <a:latin typeface="Consolas" panose="020B0609020204030204" pitchFamily="49" charset="0"/>
              </a:rPr>
              <a:t> 3 </a:t>
            </a:r>
            <a:r>
              <a:rPr lang="tr-TR" b="1" dirty="0" err="1">
                <a:solidFill>
                  <a:schemeClr val="accent5">
                    <a:lumMod val="75000"/>
                  </a:schemeClr>
                </a:solidFill>
                <a:effectLst/>
                <a:latin typeface="Consolas" panose="020B0609020204030204" pitchFamily="49" charset="0"/>
              </a:rPr>
              <a:t>years</a:t>
            </a:r>
            <a:r>
              <a:rPr lang="tr-TR" b="1" dirty="0">
                <a:solidFill>
                  <a:schemeClr val="accent5">
                    <a:lumMod val="75000"/>
                  </a:schemeClr>
                </a:solidFill>
                <a:effectLst/>
                <a:latin typeface="Consolas" panose="020B0609020204030204" pitchFamily="49" charset="0"/>
              </a:rPr>
              <a:t> </a:t>
            </a:r>
            <a:r>
              <a:rPr lang="tr-TR" b="1" dirty="0" err="1">
                <a:solidFill>
                  <a:schemeClr val="accent5">
                    <a:lumMod val="75000"/>
                  </a:schemeClr>
                </a:solidFill>
                <a:effectLst/>
                <a:latin typeface="Consolas" panose="020B0609020204030204" pitchFamily="49" charset="0"/>
              </a:rPr>
              <a:t>bike</a:t>
            </a:r>
            <a:r>
              <a:rPr lang="tr-TR" b="1" dirty="0">
                <a:solidFill>
                  <a:schemeClr val="accent5">
                    <a:lumMod val="75000"/>
                  </a:schemeClr>
                </a:solidFill>
                <a:effectLst/>
                <a:latin typeface="Consolas" panose="020B0609020204030204" pitchFamily="49" charset="0"/>
              </a:rPr>
              <a:t> </a:t>
            </a:r>
            <a:r>
              <a:rPr lang="tr-TR" b="1" dirty="0" err="1">
                <a:solidFill>
                  <a:schemeClr val="accent5">
                    <a:lumMod val="75000"/>
                  </a:schemeClr>
                </a:solidFill>
                <a:effectLst/>
                <a:latin typeface="Consolas" panose="020B0609020204030204" pitchFamily="49" charset="0"/>
              </a:rPr>
              <a:t>related</a:t>
            </a:r>
            <a:r>
              <a:rPr lang="tr-TR" b="1" dirty="0">
                <a:solidFill>
                  <a:schemeClr val="accent5">
                    <a:lumMod val="75000"/>
                  </a:schemeClr>
                </a:solidFill>
                <a:effectLst/>
                <a:latin typeface="Consolas" panose="020B0609020204030204" pitchFamily="49" charset="0"/>
              </a:rPr>
              <a:t> </a:t>
            </a:r>
            <a:r>
              <a:rPr lang="tr-TR" b="1" dirty="0" err="1">
                <a:solidFill>
                  <a:schemeClr val="accent5">
                    <a:lumMod val="75000"/>
                  </a:schemeClr>
                </a:solidFill>
                <a:effectLst/>
                <a:latin typeface="Consolas" panose="020B0609020204030204" pitchFamily="49" charset="0"/>
              </a:rPr>
              <a:t>purchases</a:t>
            </a:r>
            <a:endParaRPr lang="tr-TR" b="1" dirty="0">
              <a:solidFill>
                <a:schemeClr val="accent5">
                  <a:lumMod val="75000"/>
                </a:schemeClr>
              </a:solidFill>
              <a:effectLst/>
              <a:latin typeface="Consolas" panose="020B0609020204030204" pitchFamily="49" charset="0"/>
            </a:endParaRPr>
          </a:p>
          <a:p>
            <a:pPr marL="285750" indent="-285750">
              <a:lnSpc>
                <a:spcPct val="200000"/>
              </a:lnSpc>
              <a:buFont typeface="Wingdings" panose="05000000000000000000" pitchFamily="2" charset="2"/>
              <a:buChar char="v"/>
            </a:pPr>
            <a:r>
              <a:rPr lang="en-US" b="1" dirty="0">
                <a:solidFill>
                  <a:schemeClr val="accent5">
                    <a:lumMod val="75000"/>
                  </a:schemeClr>
                </a:solidFill>
                <a:effectLst/>
                <a:latin typeface="Consolas" panose="020B0609020204030204" pitchFamily="49" charset="0"/>
              </a:rPr>
              <a:t>Age </a:t>
            </a:r>
            <a:endParaRPr lang="tr-TR" b="1" dirty="0">
              <a:solidFill>
                <a:schemeClr val="accent5">
                  <a:lumMod val="75000"/>
                </a:schemeClr>
              </a:solidFill>
              <a:effectLst/>
              <a:latin typeface="Consolas" panose="020B0609020204030204" pitchFamily="49" charset="0"/>
            </a:endParaRPr>
          </a:p>
          <a:p>
            <a:pPr marL="285750" indent="-285750">
              <a:lnSpc>
                <a:spcPct val="200000"/>
              </a:lnSpc>
              <a:buFont typeface="Wingdings" panose="05000000000000000000" pitchFamily="2" charset="2"/>
              <a:buChar char="v"/>
            </a:pPr>
            <a:r>
              <a:rPr lang="tr-TR" b="1" dirty="0">
                <a:solidFill>
                  <a:schemeClr val="accent5">
                    <a:lumMod val="75000"/>
                  </a:schemeClr>
                </a:solidFill>
                <a:effectLst/>
                <a:latin typeface="Consolas" panose="020B0609020204030204" pitchFamily="49" charset="0"/>
              </a:rPr>
              <a:t>T</a:t>
            </a:r>
            <a:r>
              <a:rPr lang="en-US" b="1" dirty="0" err="1">
                <a:solidFill>
                  <a:schemeClr val="accent5">
                    <a:lumMod val="75000"/>
                  </a:schemeClr>
                </a:solidFill>
                <a:effectLst/>
                <a:latin typeface="Consolas" panose="020B0609020204030204" pitchFamily="49" charset="0"/>
              </a:rPr>
              <a:t>enure</a:t>
            </a:r>
            <a:endParaRPr lang="tr-TR" b="1" dirty="0">
              <a:solidFill>
                <a:schemeClr val="accent5">
                  <a:lumMod val="75000"/>
                </a:schemeClr>
              </a:solidFill>
              <a:effectLst/>
              <a:latin typeface="Consolas" panose="020B0609020204030204" pitchFamily="49" charset="0"/>
            </a:endParaRPr>
          </a:p>
          <a:p>
            <a:pPr marL="285750" indent="-285750">
              <a:lnSpc>
                <a:spcPct val="200000"/>
              </a:lnSpc>
              <a:buFont typeface="Wingdings" panose="05000000000000000000" pitchFamily="2" charset="2"/>
              <a:buChar char="v"/>
            </a:pPr>
            <a:r>
              <a:rPr lang="tr-TR" b="1" dirty="0">
                <a:solidFill>
                  <a:schemeClr val="accent5">
                    <a:lumMod val="75000"/>
                  </a:schemeClr>
                </a:solidFill>
                <a:effectLst/>
                <a:latin typeface="Consolas" panose="020B0609020204030204" pitchFamily="49" charset="0"/>
              </a:rPr>
              <a:t>P</a:t>
            </a:r>
            <a:r>
              <a:rPr lang="en-US" b="1" dirty="0" err="1">
                <a:solidFill>
                  <a:schemeClr val="accent5">
                    <a:lumMod val="75000"/>
                  </a:schemeClr>
                </a:solidFill>
                <a:effectLst/>
                <a:latin typeface="Consolas" panose="020B0609020204030204" pitchFamily="49" charset="0"/>
              </a:rPr>
              <a:t>roperty</a:t>
            </a:r>
            <a:r>
              <a:rPr lang="tr-TR" b="1" dirty="0">
                <a:solidFill>
                  <a:schemeClr val="accent5">
                    <a:lumMod val="75000"/>
                  </a:schemeClr>
                </a:solidFill>
                <a:effectLst/>
                <a:latin typeface="Consolas" panose="020B0609020204030204" pitchFamily="49" charset="0"/>
              </a:rPr>
              <a:t> </a:t>
            </a:r>
            <a:r>
              <a:rPr lang="en-US" b="1" dirty="0">
                <a:solidFill>
                  <a:schemeClr val="accent5">
                    <a:lumMod val="75000"/>
                  </a:schemeClr>
                </a:solidFill>
                <a:effectLst/>
                <a:latin typeface="Consolas" panose="020B0609020204030204" pitchFamily="49" charset="0"/>
              </a:rPr>
              <a:t>valuation</a:t>
            </a:r>
            <a:endParaRPr lang="tr-TR" b="1" dirty="0">
              <a:solidFill>
                <a:schemeClr val="accent5">
                  <a:lumMod val="75000"/>
                </a:schemeClr>
              </a:solidFill>
              <a:effectLst/>
              <a:latin typeface="Consolas" panose="020B0609020204030204" pitchFamily="49" charset="0"/>
            </a:endParaRPr>
          </a:p>
          <a:p>
            <a:pPr marL="285750" indent="-285750">
              <a:lnSpc>
                <a:spcPct val="200000"/>
              </a:lnSpc>
              <a:buFont typeface="Wingdings" panose="05000000000000000000" pitchFamily="2" charset="2"/>
              <a:buChar char="v"/>
            </a:pPr>
            <a:r>
              <a:rPr lang="tr-TR" b="1" dirty="0">
                <a:solidFill>
                  <a:schemeClr val="accent5">
                    <a:lumMod val="75000"/>
                  </a:schemeClr>
                </a:solidFill>
                <a:effectLst/>
                <a:latin typeface="Consolas" panose="020B0609020204030204" pitchFamily="49" charset="0"/>
              </a:rPr>
              <a:t>P</a:t>
            </a:r>
            <a:r>
              <a:rPr lang="en-US" b="1" dirty="0" err="1">
                <a:solidFill>
                  <a:schemeClr val="accent5">
                    <a:lumMod val="75000"/>
                  </a:schemeClr>
                </a:solidFill>
                <a:effectLst/>
                <a:latin typeface="Consolas" panose="020B0609020204030204" pitchFamily="49" charset="0"/>
              </a:rPr>
              <a:t>rofit</a:t>
            </a:r>
            <a:endParaRPr lang="en-US" b="1" dirty="0">
              <a:solidFill>
                <a:schemeClr val="accent5">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7120427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Agenda</a:t>
            </a:r>
          </a:p>
        </p:txBody>
      </p:sp>
      <p:sp>
        <p:nvSpPr>
          <p:cNvPr id="118" name="Shape 65"/>
          <p:cNvSpPr/>
          <p:nvPr/>
        </p:nvSpPr>
        <p:spPr>
          <a:xfrm>
            <a:off x="343874" y="1211200"/>
            <a:ext cx="5459402" cy="15781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t>The</a:t>
            </a:r>
            <a:r>
              <a:rPr lang="tr-TR" dirty="0"/>
              <a:t> data </a:t>
            </a:r>
            <a:r>
              <a:rPr lang="tr-TR" dirty="0" err="1"/>
              <a:t>modeled</a:t>
            </a:r>
            <a:r>
              <a:rPr lang="tr-TR" dirty="0"/>
              <a:t> </a:t>
            </a:r>
            <a:r>
              <a:rPr lang="tr-TR" dirty="0" err="1"/>
              <a:t>with</a:t>
            </a:r>
            <a:r>
              <a:rPr lang="tr-TR" dirty="0"/>
              <a:t> </a:t>
            </a:r>
            <a:r>
              <a:rPr lang="tr-TR" dirty="0" err="1"/>
              <a:t>machine</a:t>
            </a:r>
            <a:r>
              <a:rPr lang="tr-TR" dirty="0"/>
              <a:t> </a:t>
            </a:r>
            <a:r>
              <a:rPr lang="tr-TR" dirty="0" err="1"/>
              <a:t>learning</a:t>
            </a:r>
            <a:r>
              <a:rPr lang="tr-TR" dirty="0"/>
              <a:t>:</a:t>
            </a:r>
            <a:endParaRPr lang="en-US"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graphicFrame>
        <p:nvGraphicFramePr>
          <p:cNvPr id="2" name="Tablo 1">
            <a:extLst>
              <a:ext uri="{FF2B5EF4-FFF2-40B4-BE49-F238E27FC236}">
                <a16:creationId xmlns:a16="http://schemas.microsoft.com/office/drawing/2014/main" id="{2C8956F9-8486-2DBB-412C-EF9A6B81608A}"/>
              </a:ext>
            </a:extLst>
          </p:cNvPr>
          <p:cNvGraphicFramePr>
            <a:graphicFrameLocks noGrp="1"/>
          </p:cNvGraphicFramePr>
          <p:nvPr/>
        </p:nvGraphicFramePr>
        <p:xfrm>
          <a:off x="311150" y="1862138"/>
          <a:ext cx="8521701" cy="1420847"/>
        </p:xfrm>
        <a:graphic>
          <a:graphicData uri="http://schemas.openxmlformats.org/drawingml/2006/table">
            <a:tbl>
              <a:tblPr>
                <a:tableStyleId>{5940675A-B579-460E-94D1-54222C63F5DA}</a:tableStyleId>
              </a:tblPr>
              <a:tblGrid>
                <a:gridCol w="683255">
                  <a:extLst>
                    <a:ext uri="{9D8B030D-6E8A-4147-A177-3AD203B41FA5}">
                      <a16:colId xmlns:a16="http://schemas.microsoft.com/office/drawing/2014/main" val="1999709262"/>
                    </a:ext>
                  </a:extLst>
                </a:gridCol>
                <a:gridCol w="1236365">
                  <a:extLst>
                    <a:ext uri="{9D8B030D-6E8A-4147-A177-3AD203B41FA5}">
                      <a16:colId xmlns:a16="http://schemas.microsoft.com/office/drawing/2014/main" val="809520113"/>
                    </a:ext>
                  </a:extLst>
                </a:gridCol>
                <a:gridCol w="520575">
                  <a:extLst>
                    <a:ext uri="{9D8B030D-6E8A-4147-A177-3AD203B41FA5}">
                      <a16:colId xmlns:a16="http://schemas.microsoft.com/office/drawing/2014/main" val="2970792601"/>
                    </a:ext>
                  </a:extLst>
                </a:gridCol>
                <a:gridCol w="520575">
                  <a:extLst>
                    <a:ext uri="{9D8B030D-6E8A-4147-A177-3AD203B41FA5}">
                      <a16:colId xmlns:a16="http://schemas.microsoft.com/office/drawing/2014/main" val="3669319387"/>
                    </a:ext>
                  </a:extLst>
                </a:gridCol>
                <a:gridCol w="1041149">
                  <a:extLst>
                    <a:ext uri="{9D8B030D-6E8A-4147-A177-3AD203B41FA5}">
                      <a16:colId xmlns:a16="http://schemas.microsoft.com/office/drawing/2014/main" val="610944668"/>
                    </a:ext>
                  </a:extLst>
                </a:gridCol>
                <a:gridCol w="764594">
                  <a:extLst>
                    <a:ext uri="{9D8B030D-6E8A-4147-A177-3AD203B41FA5}">
                      <a16:colId xmlns:a16="http://schemas.microsoft.com/office/drawing/2014/main" val="4035999125"/>
                    </a:ext>
                  </a:extLst>
                </a:gridCol>
                <a:gridCol w="520575">
                  <a:extLst>
                    <a:ext uri="{9D8B030D-6E8A-4147-A177-3AD203B41FA5}">
                      <a16:colId xmlns:a16="http://schemas.microsoft.com/office/drawing/2014/main" val="1914491889"/>
                    </a:ext>
                  </a:extLst>
                </a:gridCol>
                <a:gridCol w="531420">
                  <a:extLst>
                    <a:ext uri="{9D8B030D-6E8A-4147-A177-3AD203B41FA5}">
                      <a16:colId xmlns:a16="http://schemas.microsoft.com/office/drawing/2014/main" val="1720228013"/>
                    </a:ext>
                  </a:extLst>
                </a:gridCol>
                <a:gridCol w="1008614">
                  <a:extLst>
                    <a:ext uri="{9D8B030D-6E8A-4147-A177-3AD203B41FA5}">
                      <a16:colId xmlns:a16="http://schemas.microsoft.com/office/drawing/2014/main" val="2703292997"/>
                    </a:ext>
                  </a:extLst>
                </a:gridCol>
                <a:gridCol w="856779">
                  <a:extLst>
                    <a:ext uri="{9D8B030D-6E8A-4147-A177-3AD203B41FA5}">
                      <a16:colId xmlns:a16="http://schemas.microsoft.com/office/drawing/2014/main" val="3520708751"/>
                    </a:ext>
                  </a:extLst>
                </a:gridCol>
                <a:gridCol w="837800">
                  <a:extLst>
                    <a:ext uri="{9D8B030D-6E8A-4147-A177-3AD203B41FA5}">
                      <a16:colId xmlns:a16="http://schemas.microsoft.com/office/drawing/2014/main" val="3804483866"/>
                    </a:ext>
                  </a:extLst>
                </a:gridCol>
              </a:tblGrid>
              <a:tr h="325256">
                <a:tc>
                  <a:txBody>
                    <a:bodyPr/>
                    <a:lstStyle/>
                    <a:p>
                      <a:pPr algn="ctr"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past 3 years bike related purchases</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Age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tenure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property valuation</a:t>
                      </a:r>
                      <a:endParaRPr lang="en-US" sz="900" b="1" i="0" u="none" strike="noStrike">
                        <a:solidFill>
                          <a:srgbClr val="000000"/>
                        </a:solidFill>
                        <a:effectLst/>
                        <a:latin typeface="Calibri" panose="020F0502020204030204" pitchFamily="34" charset="0"/>
                      </a:endParaRPr>
                    </a:p>
                  </a:txBody>
                  <a:tcPr marL="8131" marR="8131" marT="8131" marB="0"/>
                </a:tc>
                <a:tc gridSpan="2">
                  <a:txBody>
                    <a:bodyPr/>
                    <a:lstStyle/>
                    <a:p>
                      <a:pPr algn="ctr" fontAlgn="t"/>
                      <a:r>
                        <a:rPr lang="en-US" sz="900" u="none" strike="noStrike">
                          <a:effectLst/>
                        </a:rPr>
                        <a:t>profit</a:t>
                      </a:r>
                      <a:endParaRPr lang="en-US" sz="900" b="1" i="0" u="none" strike="noStrike">
                        <a:solidFill>
                          <a:srgbClr val="000000"/>
                        </a:solidFill>
                        <a:effectLst/>
                        <a:latin typeface="Calibri" panose="020F0502020204030204" pitchFamily="34" charset="0"/>
                      </a:endParaRPr>
                    </a:p>
                  </a:txBody>
                  <a:tcPr marL="8131" marR="8131" marT="8131" marB="0"/>
                </a:tc>
                <a:tc hMerge="1">
                  <a:txBody>
                    <a:bodyPr/>
                    <a:lstStyle/>
                    <a:p>
                      <a:endParaRPr lang="en-US"/>
                    </a:p>
                  </a:txBody>
                  <a:tcPr/>
                </a:tc>
                <a:tc>
                  <a:txBody>
                    <a:bodyPr/>
                    <a:lstStyle/>
                    <a:p>
                      <a:pPr algn="ctr" fontAlgn="t"/>
                      <a:r>
                        <a:rPr lang="en-US" sz="900" u="none" strike="noStrike">
                          <a:effectLst/>
                        </a:rPr>
                        <a:t>owns car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Affluent Customer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High Net Worth</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Mass Customer</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2872867140"/>
                  </a:ext>
                </a:extLst>
              </a:tr>
              <a:tr h="162628">
                <a:tc>
                  <a:txBody>
                    <a:bodyPr/>
                    <a:lstStyle/>
                    <a:p>
                      <a:pPr algn="ctr" fontAlgn="t"/>
                      <a:r>
                        <a:rPr lang="en-US" sz="900" u="none" strike="noStrike">
                          <a:effectLst/>
                        </a:rPr>
                        <a:t>ClusterLabel</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sum</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3769859668"/>
                  </a:ext>
                </a:extLst>
              </a:tr>
              <a:tr h="162628">
                <a:tc>
                  <a:txBody>
                    <a:bodyPr/>
                    <a:lstStyle/>
                    <a:p>
                      <a:pPr algn="ctr" fontAlgn="t"/>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50,3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$2.095.120,50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$493,20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390032977"/>
                  </a:ext>
                </a:extLst>
              </a:tr>
              <a:tr h="162628">
                <a:tc>
                  <a:txBody>
                    <a:bodyPr/>
                    <a:lstStyle/>
                    <a:p>
                      <a:pPr algn="ctr" fontAlgn="t"/>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46,5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12,6</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$1.281.487,90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$432,80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006725289"/>
                  </a:ext>
                </a:extLst>
              </a:tr>
              <a:tr h="162628">
                <a:tc>
                  <a:txBody>
                    <a:bodyPr/>
                    <a:lstStyle/>
                    <a:p>
                      <a:pPr algn="ctr" fontAlgn="t"/>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24,3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50,2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$1.557.879,00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$324,20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178623077"/>
                  </a:ext>
                </a:extLst>
              </a:tr>
              <a:tr h="162628">
                <a:tc>
                  <a:txBody>
                    <a:bodyPr/>
                    <a:lstStyle/>
                    <a:p>
                      <a:pPr algn="ctr" fontAlgn="t"/>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77,5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$1.471.544,70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$353,10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979026749"/>
                  </a:ext>
                </a:extLst>
              </a:tr>
              <a:tr h="162628">
                <a:tc>
                  <a:txBody>
                    <a:bodyPr/>
                    <a:lstStyle/>
                    <a:p>
                      <a:pPr algn="ctr" fontAlgn="t"/>
                      <a:r>
                        <a:rPr lang="en-US" sz="900" u="none" strike="noStrike">
                          <a:effectLst/>
                        </a:rPr>
                        <a:t>4</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48,3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$4.211.035,60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$1.374,80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3611325740"/>
                  </a:ext>
                </a:extLst>
              </a:tr>
            </a:tbl>
          </a:graphicData>
        </a:graphic>
      </p:graphicFrame>
      <p:sp>
        <p:nvSpPr>
          <p:cNvPr id="3" name="Shape 81">
            <a:extLst>
              <a:ext uri="{FF2B5EF4-FFF2-40B4-BE49-F238E27FC236}">
                <a16:creationId xmlns:a16="http://schemas.microsoft.com/office/drawing/2014/main" id="{8C261A2D-3EB9-20BB-6C27-E58AB87C0EF2}"/>
              </a:ext>
            </a:extLst>
          </p:cNvPr>
          <p:cNvSpPr/>
          <p:nvPr/>
        </p:nvSpPr>
        <p:spPr>
          <a:xfrm>
            <a:off x="205025" y="3693610"/>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b="0" dirty="0" err="1"/>
              <a:t>However</a:t>
            </a:r>
            <a:r>
              <a:rPr lang="tr-TR" sz="1600" b="0" dirty="0"/>
              <a:t> </a:t>
            </a:r>
            <a:r>
              <a:rPr lang="tr-TR" sz="1600" b="0" dirty="0" err="1"/>
              <a:t>boring</a:t>
            </a:r>
            <a:r>
              <a:rPr lang="tr-TR" sz="1600" b="0" dirty="0"/>
              <a:t> it </a:t>
            </a:r>
            <a:r>
              <a:rPr lang="tr-TR" sz="1600" b="0" dirty="0" err="1"/>
              <a:t>may</a:t>
            </a:r>
            <a:r>
              <a:rPr lang="tr-TR" sz="1600" b="0" dirty="0"/>
              <a:t> </a:t>
            </a:r>
            <a:r>
              <a:rPr lang="tr-TR" sz="1600" b="0" dirty="0" err="1"/>
              <a:t>look</a:t>
            </a:r>
            <a:r>
              <a:rPr lang="tr-TR" sz="1600" b="0" dirty="0"/>
              <a:t>, </a:t>
            </a:r>
            <a:r>
              <a:rPr lang="tr-TR" sz="1600" b="0" dirty="0" err="1"/>
              <a:t>lets</a:t>
            </a:r>
            <a:r>
              <a:rPr lang="tr-TR" sz="1600" b="0" dirty="0"/>
              <a:t> </a:t>
            </a:r>
            <a:r>
              <a:rPr lang="tr-TR" sz="1600" b="0" dirty="0" err="1"/>
              <a:t>investigate</a:t>
            </a:r>
            <a:r>
              <a:rPr lang="tr-TR" sz="1600" b="0" dirty="0"/>
              <a:t> </a:t>
            </a:r>
            <a:r>
              <a:rPr lang="tr-TR" sz="1600" b="0" dirty="0" err="1"/>
              <a:t>what</a:t>
            </a:r>
            <a:r>
              <a:rPr lang="tr-TR" sz="1600" b="0" dirty="0"/>
              <a:t> </a:t>
            </a:r>
            <a:r>
              <a:rPr lang="tr-TR" sz="1600" b="0" dirty="0" err="1"/>
              <a:t>the</a:t>
            </a:r>
            <a:r>
              <a:rPr lang="tr-TR" sz="1600" b="0" dirty="0"/>
              <a:t> </a:t>
            </a:r>
            <a:r>
              <a:rPr lang="tr-TR" sz="1600" b="0" dirty="0" err="1"/>
              <a:t>machine</a:t>
            </a:r>
            <a:r>
              <a:rPr lang="tr-TR" sz="1600" b="0" dirty="0"/>
              <a:t> </a:t>
            </a:r>
            <a:r>
              <a:rPr lang="tr-TR" sz="1600" b="0" dirty="0" err="1"/>
              <a:t>learning</a:t>
            </a:r>
            <a:r>
              <a:rPr lang="tr-TR" sz="1600" b="0" dirty="0"/>
              <a:t> </a:t>
            </a:r>
            <a:r>
              <a:rPr lang="tr-TR" sz="1600" b="0" dirty="0" err="1"/>
              <a:t>have</a:t>
            </a:r>
            <a:r>
              <a:rPr lang="tr-TR" sz="1600" b="0" dirty="0"/>
              <a:t> </a:t>
            </a:r>
            <a:r>
              <a:rPr lang="tr-TR" sz="1600" b="0" dirty="0" err="1"/>
              <a:t>found</a:t>
            </a:r>
            <a:r>
              <a:rPr lang="tr-TR" sz="1600" b="0" dirty="0"/>
              <a:t> from </a:t>
            </a:r>
            <a:r>
              <a:rPr lang="tr-TR" sz="1600" b="0" dirty="0" err="1"/>
              <a:t>the</a:t>
            </a:r>
            <a:r>
              <a:rPr lang="tr-TR" sz="1600" b="0" dirty="0"/>
              <a:t> </a:t>
            </a:r>
            <a:r>
              <a:rPr lang="tr-TR" sz="1600" b="0" dirty="0" err="1"/>
              <a:t>distribution</a:t>
            </a:r>
            <a:r>
              <a:rPr lang="tr-TR" sz="1600" b="0" dirty="0"/>
              <a:t> </a:t>
            </a:r>
            <a:r>
              <a:rPr lang="tr-TR" sz="1600" b="0" dirty="0" err="1"/>
              <a:t>and</a:t>
            </a:r>
            <a:r>
              <a:rPr lang="tr-TR" sz="1600" b="0" dirty="0"/>
              <a:t> how it has </a:t>
            </a:r>
            <a:r>
              <a:rPr lang="tr-TR" sz="1600" b="0" dirty="0" err="1"/>
              <a:t>created</a:t>
            </a:r>
            <a:r>
              <a:rPr lang="tr-TR" sz="1600" b="0" dirty="0"/>
              <a:t> </a:t>
            </a:r>
            <a:r>
              <a:rPr lang="tr-TR" sz="1600" b="0" dirty="0" err="1"/>
              <a:t>cluster</a:t>
            </a:r>
            <a:r>
              <a:rPr lang="tr-TR" sz="1600" b="0" dirty="0"/>
              <a:t> </a:t>
            </a:r>
            <a:r>
              <a:rPr lang="tr-TR" sz="1600" b="0" dirty="0" err="1"/>
              <a:t>groups</a:t>
            </a:r>
            <a:r>
              <a:rPr lang="tr-TR" sz="1600" b="0" dirty="0"/>
              <a:t>.</a:t>
            </a:r>
            <a:endParaRPr lang="en-US" sz="1600" b="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260134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Cluster 4 </a:t>
            </a:r>
            <a:r>
              <a:rPr lang="tr-TR" sz="2000" b="0" dirty="0"/>
              <a:t>- </a:t>
            </a:r>
            <a:r>
              <a:rPr lang="en-US" sz="2000" dirty="0">
                <a:solidFill>
                  <a:schemeClr val="accent5">
                    <a:lumMod val="75000"/>
                  </a:schemeClr>
                </a:solidFill>
              </a:rPr>
              <a:t>Most valuable customer group</a:t>
            </a:r>
            <a:endParaRPr lang="en-US" dirty="0">
              <a:solidFill>
                <a:schemeClr val="accent5">
                  <a:lumMod val="75000"/>
                </a:schemeClr>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graphicFrame>
        <p:nvGraphicFramePr>
          <p:cNvPr id="2" name="Tablo 1">
            <a:extLst>
              <a:ext uri="{FF2B5EF4-FFF2-40B4-BE49-F238E27FC236}">
                <a16:creationId xmlns:a16="http://schemas.microsoft.com/office/drawing/2014/main" id="{2C8956F9-8486-2DBB-412C-EF9A6B81608A}"/>
              </a:ext>
            </a:extLst>
          </p:cNvPr>
          <p:cNvGraphicFramePr>
            <a:graphicFrameLocks noGrp="1"/>
          </p:cNvGraphicFramePr>
          <p:nvPr>
            <p:extLst>
              <p:ext uri="{D42A27DB-BD31-4B8C-83A1-F6EECF244321}">
                <p14:modId xmlns:p14="http://schemas.microsoft.com/office/powerpoint/2010/main" val="1864178901"/>
              </p:ext>
            </p:extLst>
          </p:nvPr>
        </p:nvGraphicFramePr>
        <p:xfrm>
          <a:off x="319349" y="1073930"/>
          <a:ext cx="8521701" cy="1301024"/>
        </p:xfrm>
        <a:graphic>
          <a:graphicData uri="http://schemas.openxmlformats.org/drawingml/2006/table">
            <a:tbl>
              <a:tblPr>
                <a:tableStyleId>{5940675A-B579-460E-94D1-54222C63F5DA}</a:tableStyleId>
              </a:tblPr>
              <a:tblGrid>
                <a:gridCol w="683255">
                  <a:extLst>
                    <a:ext uri="{9D8B030D-6E8A-4147-A177-3AD203B41FA5}">
                      <a16:colId xmlns:a16="http://schemas.microsoft.com/office/drawing/2014/main" val="1999709262"/>
                    </a:ext>
                  </a:extLst>
                </a:gridCol>
                <a:gridCol w="1236365">
                  <a:extLst>
                    <a:ext uri="{9D8B030D-6E8A-4147-A177-3AD203B41FA5}">
                      <a16:colId xmlns:a16="http://schemas.microsoft.com/office/drawing/2014/main" val="809520113"/>
                    </a:ext>
                  </a:extLst>
                </a:gridCol>
                <a:gridCol w="520575">
                  <a:extLst>
                    <a:ext uri="{9D8B030D-6E8A-4147-A177-3AD203B41FA5}">
                      <a16:colId xmlns:a16="http://schemas.microsoft.com/office/drawing/2014/main" val="2970792601"/>
                    </a:ext>
                  </a:extLst>
                </a:gridCol>
                <a:gridCol w="520575">
                  <a:extLst>
                    <a:ext uri="{9D8B030D-6E8A-4147-A177-3AD203B41FA5}">
                      <a16:colId xmlns:a16="http://schemas.microsoft.com/office/drawing/2014/main" val="3669319387"/>
                    </a:ext>
                  </a:extLst>
                </a:gridCol>
                <a:gridCol w="1041149">
                  <a:extLst>
                    <a:ext uri="{9D8B030D-6E8A-4147-A177-3AD203B41FA5}">
                      <a16:colId xmlns:a16="http://schemas.microsoft.com/office/drawing/2014/main" val="610944668"/>
                    </a:ext>
                  </a:extLst>
                </a:gridCol>
                <a:gridCol w="764594">
                  <a:extLst>
                    <a:ext uri="{9D8B030D-6E8A-4147-A177-3AD203B41FA5}">
                      <a16:colId xmlns:a16="http://schemas.microsoft.com/office/drawing/2014/main" val="4035999125"/>
                    </a:ext>
                  </a:extLst>
                </a:gridCol>
                <a:gridCol w="600772">
                  <a:extLst>
                    <a:ext uri="{9D8B030D-6E8A-4147-A177-3AD203B41FA5}">
                      <a16:colId xmlns:a16="http://schemas.microsoft.com/office/drawing/2014/main" val="1914491889"/>
                    </a:ext>
                  </a:extLst>
                </a:gridCol>
                <a:gridCol w="451223">
                  <a:extLst>
                    <a:ext uri="{9D8B030D-6E8A-4147-A177-3AD203B41FA5}">
                      <a16:colId xmlns:a16="http://schemas.microsoft.com/office/drawing/2014/main" val="1720228013"/>
                    </a:ext>
                  </a:extLst>
                </a:gridCol>
                <a:gridCol w="1008614">
                  <a:extLst>
                    <a:ext uri="{9D8B030D-6E8A-4147-A177-3AD203B41FA5}">
                      <a16:colId xmlns:a16="http://schemas.microsoft.com/office/drawing/2014/main" val="2703292997"/>
                    </a:ext>
                  </a:extLst>
                </a:gridCol>
                <a:gridCol w="856779">
                  <a:extLst>
                    <a:ext uri="{9D8B030D-6E8A-4147-A177-3AD203B41FA5}">
                      <a16:colId xmlns:a16="http://schemas.microsoft.com/office/drawing/2014/main" val="3520708751"/>
                    </a:ext>
                  </a:extLst>
                </a:gridCol>
                <a:gridCol w="837800">
                  <a:extLst>
                    <a:ext uri="{9D8B030D-6E8A-4147-A177-3AD203B41FA5}">
                      <a16:colId xmlns:a16="http://schemas.microsoft.com/office/drawing/2014/main" val="3804483866"/>
                    </a:ext>
                  </a:extLst>
                </a:gridCol>
              </a:tblGrid>
              <a:tr h="325256">
                <a:tc>
                  <a:txBody>
                    <a:bodyPr/>
                    <a:lstStyle/>
                    <a:p>
                      <a:pPr algn="ctr"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past 3 years bike related purchases</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Age</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tenure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property valuation</a:t>
                      </a:r>
                      <a:endParaRPr lang="en-US" sz="900" b="1" i="0" u="none" strike="noStrike">
                        <a:solidFill>
                          <a:srgbClr val="000000"/>
                        </a:solidFill>
                        <a:effectLst/>
                        <a:latin typeface="Calibri" panose="020F0502020204030204" pitchFamily="34" charset="0"/>
                      </a:endParaRPr>
                    </a:p>
                  </a:txBody>
                  <a:tcPr marL="8131" marR="8131" marT="8131" marB="0"/>
                </a:tc>
                <a:tc gridSpan="2">
                  <a:txBody>
                    <a:bodyPr/>
                    <a:lstStyle/>
                    <a:p>
                      <a:pPr algn="ctr" fontAlgn="t"/>
                      <a:r>
                        <a:rPr lang="en-US" sz="900" u="none" strike="noStrike">
                          <a:effectLst/>
                        </a:rPr>
                        <a:t>profit</a:t>
                      </a:r>
                      <a:endParaRPr lang="en-US" sz="900" b="1" i="0" u="none" strike="noStrike">
                        <a:solidFill>
                          <a:srgbClr val="000000"/>
                        </a:solidFill>
                        <a:effectLst/>
                        <a:latin typeface="Calibri" panose="020F0502020204030204" pitchFamily="34" charset="0"/>
                      </a:endParaRPr>
                    </a:p>
                  </a:txBody>
                  <a:tcPr marL="8131" marR="8131" marT="8131" marB="0"/>
                </a:tc>
                <a:tc hMerge="1">
                  <a:txBody>
                    <a:bodyPr/>
                    <a:lstStyle/>
                    <a:p>
                      <a:endParaRPr lang="en-US"/>
                    </a:p>
                  </a:txBody>
                  <a:tcPr/>
                </a:tc>
                <a:tc>
                  <a:txBody>
                    <a:bodyPr/>
                    <a:lstStyle/>
                    <a:p>
                      <a:pPr algn="ctr" fontAlgn="t"/>
                      <a:r>
                        <a:rPr lang="en-US" sz="900" u="none" strike="noStrike" dirty="0">
                          <a:effectLst/>
                        </a:rPr>
                        <a:t>owns car</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Affluent Customer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High Net Worth</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Mass Customer</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2872867140"/>
                  </a:ext>
                </a:extLst>
              </a:tr>
              <a:tr h="162628">
                <a:tc>
                  <a:txBody>
                    <a:bodyPr/>
                    <a:lstStyle/>
                    <a:p>
                      <a:pPr algn="ctr" fontAlgn="t"/>
                      <a:r>
                        <a:rPr lang="en-US" sz="900" u="none" strike="noStrike">
                          <a:effectLst/>
                        </a:rPr>
                        <a:t>ClusterLabel</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sum</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mean</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3769859668"/>
                  </a:ext>
                </a:extLst>
              </a:tr>
              <a:tr h="162628">
                <a:tc>
                  <a:txBody>
                    <a:bodyPr/>
                    <a:lstStyle/>
                    <a:p>
                      <a:pPr algn="ctr" fontAlgn="t"/>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50,3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28,8</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$2.095.120,50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$493,20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390032977"/>
                  </a:ext>
                </a:extLst>
              </a:tr>
              <a:tr h="162628">
                <a:tc>
                  <a:txBody>
                    <a:bodyPr/>
                    <a:lstStyle/>
                    <a:p>
                      <a:pPr algn="ctr" fontAlgn="t"/>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46,5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12,6</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$1.281.487,90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$432,80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006725289"/>
                  </a:ext>
                </a:extLst>
              </a:tr>
              <a:tr h="162628">
                <a:tc>
                  <a:txBody>
                    <a:bodyPr/>
                    <a:lstStyle/>
                    <a:p>
                      <a:pPr algn="ctr" fontAlgn="t"/>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24,3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50,2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$1.557.879,00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$324,20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178623077"/>
                  </a:ext>
                </a:extLst>
              </a:tr>
              <a:tr h="162628">
                <a:tc>
                  <a:txBody>
                    <a:bodyPr/>
                    <a:lstStyle/>
                    <a:p>
                      <a:pPr algn="ctr" fontAlgn="t"/>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77,5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$1.471.544,70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$353,10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979026749"/>
                  </a:ext>
                </a:extLst>
              </a:tr>
              <a:tr h="162628">
                <a:tc>
                  <a:txBody>
                    <a:bodyPr/>
                    <a:lstStyle/>
                    <a:p>
                      <a:pPr algn="ctr" fontAlgn="t"/>
                      <a:r>
                        <a:rPr lang="en-US" sz="900" u="none" strike="noStrike">
                          <a:effectLst/>
                        </a:rPr>
                        <a:t>4</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48,3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$4.211.035,60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$1.374,80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3611325740"/>
                  </a:ext>
                </a:extLst>
              </a:tr>
            </a:tbl>
          </a:graphicData>
        </a:graphic>
      </p:graphicFrame>
      <p:sp>
        <p:nvSpPr>
          <p:cNvPr id="3" name="Shape 81">
            <a:extLst>
              <a:ext uri="{FF2B5EF4-FFF2-40B4-BE49-F238E27FC236}">
                <a16:creationId xmlns:a16="http://schemas.microsoft.com/office/drawing/2014/main" id="{8C261A2D-3EB9-20BB-6C27-E58AB87C0EF2}"/>
              </a:ext>
            </a:extLst>
          </p:cNvPr>
          <p:cNvSpPr/>
          <p:nvPr/>
        </p:nvSpPr>
        <p:spPr>
          <a:xfrm>
            <a:off x="205025" y="3117671"/>
            <a:ext cx="8565600" cy="101633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a:t>This group must be the main focus. Highest amount of sales profit achieving customer group. They are frequent purchaser, middle-aged adult with high property valuation and tenure. In average, this customer group also has higher profit mean. </a:t>
            </a:r>
          </a:p>
        </p:txBody>
      </p:sp>
      <p:sp>
        <p:nvSpPr>
          <p:cNvPr id="4" name="Dikdörtgen 3">
            <a:extLst>
              <a:ext uri="{FF2B5EF4-FFF2-40B4-BE49-F238E27FC236}">
                <a16:creationId xmlns:a16="http://schemas.microsoft.com/office/drawing/2014/main" id="{748A8DF2-4CF7-75E0-D016-2472F3DA687A}"/>
              </a:ext>
            </a:extLst>
          </p:cNvPr>
          <p:cNvSpPr/>
          <p:nvPr/>
        </p:nvSpPr>
        <p:spPr>
          <a:xfrm>
            <a:off x="319349" y="2202569"/>
            <a:ext cx="8521701" cy="180000"/>
          </a:xfrm>
          <a:prstGeom prst="rect">
            <a:avLst/>
          </a:prstGeom>
          <a:solidFill>
            <a:srgbClr val="7D8818">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3054247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260134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Cluster 0</a:t>
            </a:r>
            <a:r>
              <a:rPr lang="tr-TR" sz="2000" dirty="0"/>
              <a:t> - </a:t>
            </a:r>
            <a:r>
              <a:rPr lang="tr-TR" sz="2000" dirty="0" err="1">
                <a:solidFill>
                  <a:schemeClr val="accent5">
                    <a:lumMod val="75000"/>
                  </a:schemeClr>
                </a:solidFill>
              </a:rPr>
              <a:t>Valuable</a:t>
            </a:r>
            <a:r>
              <a:rPr lang="tr-TR" sz="2000" dirty="0">
                <a:solidFill>
                  <a:schemeClr val="accent5">
                    <a:lumMod val="75000"/>
                  </a:schemeClr>
                </a:solidFill>
              </a:rPr>
              <a:t> </a:t>
            </a:r>
            <a:r>
              <a:rPr lang="tr-TR" sz="2000" dirty="0" err="1">
                <a:solidFill>
                  <a:schemeClr val="accent5">
                    <a:lumMod val="75000"/>
                  </a:schemeClr>
                </a:solidFill>
              </a:rPr>
              <a:t>customer</a:t>
            </a:r>
            <a:r>
              <a:rPr lang="tr-TR" sz="2000" dirty="0">
                <a:solidFill>
                  <a:schemeClr val="accent5">
                    <a:lumMod val="75000"/>
                  </a:schemeClr>
                </a:solidFill>
              </a:rPr>
              <a:t> </a:t>
            </a:r>
            <a:r>
              <a:rPr lang="tr-TR" sz="2000" dirty="0" err="1">
                <a:solidFill>
                  <a:schemeClr val="accent5">
                    <a:lumMod val="75000"/>
                  </a:schemeClr>
                </a:solidFill>
              </a:rPr>
              <a:t>group</a:t>
            </a:r>
            <a:endParaRPr lang="en-US" dirty="0">
              <a:solidFill>
                <a:schemeClr val="accent5">
                  <a:lumMod val="75000"/>
                </a:schemeClr>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graphicFrame>
        <p:nvGraphicFramePr>
          <p:cNvPr id="2" name="Tablo 1">
            <a:extLst>
              <a:ext uri="{FF2B5EF4-FFF2-40B4-BE49-F238E27FC236}">
                <a16:creationId xmlns:a16="http://schemas.microsoft.com/office/drawing/2014/main" id="{2C8956F9-8486-2DBB-412C-EF9A6B81608A}"/>
              </a:ext>
            </a:extLst>
          </p:cNvPr>
          <p:cNvGraphicFramePr>
            <a:graphicFrameLocks noGrp="1"/>
          </p:cNvGraphicFramePr>
          <p:nvPr/>
        </p:nvGraphicFramePr>
        <p:xfrm>
          <a:off x="319349" y="1073930"/>
          <a:ext cx="8521701" cy="1301024"/>
        </p:xfrm>
        <a:graphic>
          <a:graphicData uri="http://schemas.openxmlformats.org/drawingml/2006/table">
            <a:tbl>
              <a:tblPr>
                <a:tableStyleId>{5940675A-B579-460E-94D1-54222C63F5DA}</a:tableStyleId>
              </a:tblPr>
              <a:tblGrid>
                <a:gridCol w="683255">
                  <a:extLst>
                    <a:ext uri="{9D8B030D-6E8A-4147-A177-3AD203B41FA5}">
                      <a16:colId xmlns:a16="http://schemas.microsoft.com/office/drawing/2014/main" val="1999709262"/>
                    </a:ext>
                  </a:extLst>
                </a:gridCol>
                <a:gridCol w="1236365">
                  <a:extLst>
                    <a:ext uri="{9D8B030D-6E8A-4147-A177-3AD203B41FA5}">
                      <a16:colId xmlns:a16="http://schemas.microsoft.com/office/drawing/2014/main" val="809520113"/>
                    </a:ext>
                  </a:extLst>
                </a:gridCol>
                <a:gridCol w="520575">
                  <a:extLst>
                    <a:ext uri="{9D8B030D-6E8A-4147-A177-3AD203B41FA5}">
                      <a16:colId xmlns:a16="http://schemas.microsoft.com/office/drawing/2014/main" val="2970792601"/>
                    </a:ext>
                  </a:extLst>
                </a:gridCol>
                <a:gridCol w="520575">
                  <a:extLst>
                    <a:ext uri="{9D8B030D-6E8A-4147-A177-3AD203B41FA5}">
                      <a16:colId xmlns:a16="http://schemas.microsoft.com/office/drawing/2014/main" val="3669319387"/>
                    </a:ext>
                  </a:extLst>
                </a:gridCol>
                <a:gridCol w="1041149">
                  <a:extLst>
                    <a:ext uri="{9D8B030D-6E8A-4147-A177-3AD203B41FA5}">
                      <a16:colId xmlns:a16="http://schemas.microsoft.com/office/drawing/2014/main" val="610944668"/>
                    </a:ext>
                  </a:extLst>
                </a:gridCol>
                <a:gridCol w="764594">
                  <a:extLst>
                    <a:ext uri="{9D8B030D-6E8A-4147-A177-3AD203B41FA5}">
                      <a16:colId xmlns:a16="http://schemas.microsoft.com/office/drawing/2014/main" val="4035999125"/>
                    </a:ext>
                  </a:extLst>
                </a:gridCol>
                <a:gridCol w="600772">
                  <a:extLst>
                    <a:ext uri="{9D8B030D-6E8A-4147-A177-3AD203B41FA5}">
                      <a16:colId xmlns:a16="http://schemas.microsoft.com/office/drawing/2014/main" val="1914491889"/>
                    </a:ext>
                  </a:extLst>
                </a:gridCol>
                <a:gridCol w="451223">
                  <a:extLst>
                    <a:ext uri="{9D8B030D-6E8A-4147-A177-3AD203B41FA5}">
                      <a16:colId xmlns:a16="http://schemas.microsoft.com/office/drawing/2014/main" val="1720228013"/>
                    </a:ext>
                  </a:extLst>
                </a:gridCol>
                <a:gridCol w="1008614">
                  <a:extLst>
                    <a:ext uri="{9D8B030D-6E8A-4147-A177-3AD203B41FA5}">
                      <a16:colId xmlns:a16="http://schemas.microsoft.com/office/drawing/2014/main" val="2703292997"/>
                    </a:ext>
                  </a:extLst>
                </a:gridCol>
                <a:gridCol w="856779">
                  <a:extLst>
                    <a:ext uri="{9D8B030D-6E8A-4147-A177-3AD203B41FA5}">
                      <a16:colId xmlns:a16="http://schemas.microsoft.com/office/drawing/2014/main" val="3520708751"/>
                    </a:ext>
                  </a:extLst>
                </a:gridCol>
                <a:gridCol w="837800">
                  <a:extLst>
                    <a:ext uri="{9D8B030D-6E8A-4147-A177-3AD203B41FA5}">
                      <a16:colId xmlns:a16="http://schemas.microsoft.com/office/drawing/2014/main" val="3804483866"/>
                    </a:ext>
                  </a:extLst>
                </a:gridCol>
              </a:tblGrid>
              <a:tr h="325256">
                <a:tc>
                  <a:txBody>
                    <a:bodyPr/>
                    <a:lstStyle/>
                    <a:p>
                      <a:pPr algn="ctr"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past 3 years bike related purchases</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Age</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tenure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property valuation</a:t>
                      </a:r>
                      <a:endParaRPr lang="en-US" sz="900" b="1" i="0" u="none" strike="noStrike">
                        <a:solidFill>
                          <a:srgbClr val="000000"/>
                        </a:solidFill>
                        <a:effectLst/>
                        <a:latin typeface="Calibri" panose="020F0502020204030204" pitchFamily="34" charset="0"/>
                      </a:endParaRPr>
                    </a:p>
                  </a:txBody>
                  <a:tcPr marL="8131" marR="8131" marT="8131" marB="0"/>
                </a:tc>
                <a:tc gridSpan="2">
                  <a:txBody>
                    <a:bodyPr/>
                    <a:lstStyle/>
                    <a:p>
                      <a:pPr algn="ctr" fontAlgn="t"/>
                      <a:r>
                        <a:rPr lang="en-US" sz="900" u="none" strike="noStrike">
                          <a:effectLst/>
                        </a:rPr>
                        <a:t>profit</a:t>
                      </a:r>
                      <a:endParaRPr lang="en-US" sz="900" b="1" i="0" u="none" strike="noStrike">
                        <a:solidFill>
                          <a:srgbClr val="000000"/>
                        </a:solidFill>
                        <a:effectLst/>
                        <a:latin typeface="Calibri" panose="020F0502020204030204" pitchFamily="34" charset="0"/>
                      </a:endParaRPr>
                    </a:p>
                  </a:txBody>
                  <a:tcPr marL="8131" marR="8131" marT="8131" marB="0"/>
                </a:tc>
                <a:tc hMerge="1">
                  <a:txBody>
                    <a:bodyPr/>
                    <a:lstStyle/>
                    <a:p>
                      <a:endParaRPr lang="en-US"/>
                    </a:p>
                  </a:txBody>
                  <a:tcPr/>
                </a:tc>
                <a:tc>
                  <a:txBody>
                    <a:bodyPr/>
                    <a:lstStyle/>
                    <a:p>
                      <a:pPr algn="ctr" fontAlgn="t"/>
                      <a:r>
                        <a:rPr lang="en-US" sz="900" u="none" strike="noStrike" dirty="0">
                          <a:effectLst/>
                        </a:rPr>
                        <a:t>owns car</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Affluent Customer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High Net Worth</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Mass Customer</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2872867140"/>
                  </a:ext>
                </a:extLst>
              </a:tr>
              <a:tr h="162628">
                <a:tc>
                  <a:txBody>
                    <a:bodyPr/>
                    <a:lstStyle/>
                    <a:p>
                      <a:pPr algn="ctr" fontAlgn="t"/>
                      <a:r>
                        <a:rPr lang="en-US" sz="900" u="none" strike="noStrike">
                          <a:effectLst/>
                        </a:rPr>
                        <a:t>ClusterLabel</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sum</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mean</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3769859668"/>
                  </a:ext>
                </a:extLst>
              </a:tr>
              <a:tr h="162628">
                <a:tc>
                  <a:txBody>
                    <a:bodyPr/>
                    <a:lstStyle/>
                    <a:p>
                      <a:pPr algn="ctr" fontAlgn="t"/>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50,3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28,8</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$2.095.120,50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$493,20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390032977"/>
                  </a:ext>
                </a:extLst>
              </a:tr>
              <a:tr h="162628">
                <a:tc>
                  <a:txBody>
                    <a:bodyPr/>
                    <a:lstStyle/>
                    <a:p>
                      <a:pPr algn="ctr" fontAlgn="t"/>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46,5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12,6</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$1.281.487,90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$432,80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006725289"/>
                  </a:ext>
                </a:extLst>
              </a:tr>
              <a:tr h="162628">
                <a:tc>
                  <a:txBody>
                    <a:bodyPr/>
                    <a:lstStyle/>
                    <a:p>
                      <a:pPr algn="ctr" fontAlgn="t"/>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24,3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50,2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$1.557.879,00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$324,20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178623077"/>
                  </a:ext>
                </a:extLst>
              </a:tr>
              <a:tr h="162628">
                <a:tc>
                  <a:txBody>
                    <a:bodyPr/>
                    <a:lstStyle/>
                    <a:p>
                      <a:pPr algn="ctr" fontAlgn="t"/>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77,5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$1.471.544,70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$353,10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979026749"/>
                  </a:ext>
                </a:extLst>
              </a:tr>
              <a:tr h="162628">
                <a:tc>
                  <a:txBody>
                    <a:bodyPr/>
                    <a:lstStyle/>
                    <a:p>
                      <a:pPr algn="ctr" fontAlgn="t"/>
                      <a:r>
                        <a:rPr lang="en-US" sz="900" u="none" strike="noStrike">
                          <a:effectLst/>
                        </a:rPr>
                        <a:t>4</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48,3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$4.211.035,60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$1.374,80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3611325740"/>
                  </a:ext>
                </a:extLst>
              </a:tr>
            </a:tbl>
          </a:graphicData>
        </a:graphic>
      </p:graphicFrame>
      <p:sp>
        <p:nvSpPr>
          <p:cNvPr id="3" name="Shape 81">
            <a:extLst>
              <a:ext uri="{FF2B5EF4-FFF2-40B4-BE49-F238E27FC236}">
                <a16:creationId xmlns:a16="http://schemas.microsoft.com/office/drawing/2014/main" id="{8C261A2D-3EB9-20BB-6C27-E58AB87C0EF2}"/>
              </a:ext>
            </a:extLst>
          </p:cNvPr>
          <p:cNvSpPr/>
          <p:nvPr/>
        </p:nvSpPr>
        <p:spPr>
          <a:xfrm>
            <a:off x="205025" y="3117671"/>
            <a:ext cx="8565600" cy="101633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b="0" dirty="0"/>
              <a:t>S</a:t>
            </a:r>
            <a:r>
              <a:rPr lang="en-US" sz="1600" b="0" dirty="0" err="1"/>
              <a:t>econd</a:t>
            </a:r>
            <a:r>
              <a:rPr lang="en-US" sz="1600" b="0" dirty="0"/>
              <a:t> highest profitable customer group. They are young people with low tenure. These young people has high property valuation, hinting they are from wealthy families. These young adults must be attracted with advertisements for increasing profit. </a:t>
            </a:r>
          </a:p>
        </p:txBody>
      </p:sp>
      <p:sp>
        <p:nvSpPr>
          <p:cNvPr id="4" name="Dikdörtgen 3">
            <a:extLst>
              <a:ext uri="{FF2B5EF4-FFF2-40B4-BE49-F238E27FC236}">
                <a16:creationId xmlns:a16="http://schemas.microsoft.com/office/drawing/2014/main" id="{748A8DF2-4CF7-75E0-D016-2472F3DA687A}"/>
              </a:ext>
            </a:extLst>
          </p:cNvPr>
          <p:cNvSpPr/>
          <p:nvPr/>
        </p:nvSpPr>
        <p:spPr>
          <a:xfrm>
            <a:off x="319349" y="1544442"/>
            <a:ext cx="8521701" cy="180000"/>
          </a:xfrm>
          <a:prstGeom prst="rect">
            <a:avLst/>
          </a:prstGeom>
          <a:solidFill>
            <a:srgbClr val="7D8818">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4914414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260134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Cluster </a:t>
            </a:r>
            <a:r>
              <a:rPr lang="tr-TR" sz="2000" dirty="0"/>
              <a:t>2 - </a:t>
            </a:r>
            <a:r>
              <a:rPr lang="tr-TR" sz="2000" dirty="0" err="1">
                <a:solidFill>
                  <a:schemeClr val="accent5">
                    <a:lumMod val="75000"/>
                  </a:schemeClr>
                </a:solidFill>
              </a:rPr>
              <a:t>Keep</a:t>
            </a:r>
            <a:r>
              <a:rPr lang="tr-TR" sz="2000" dirty="0">
                <a:solidFill>
                  <a:schemeClr val="accent5">
                    <a:lumMod val="75000"/>
                  </a:schemeClr>
                </a:solidFill>
              </a:rPr>
              <a:t> in </a:t>
            </a:r>
            <a:r>
              <a:rPr lang="tr-TR" sz="2000" dirty="0" err="1">
                <a:solidFill>
                  <a:schemeClr val="accent5">
                    <a:lumMod val="75000"/>
                  </a:schemeClr>
                </a:solidFill>
              </a:rPr>
              <a:t>touch</a:t>
            </a:r>
            <a:endParaRPr lang="en-US" dirty="0">
              <a:solidFill>
                <a:schemeClr val="accent5">
                  <a:lumMod val="75000"/>
                </a:schemeClr>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graphicFrame>
        <p:nvGraphicFramePr>
          <p:cNvPr id="2" name="Tablo 1">
            <a:extLst>
              <a:ext uri="{FF2B5EF4-FFF2-40B4-BE49-F238E27FC236}">
                <a16:creationId xmlns:a16="http://schemas.microsoft.com/office/drawing/2014/main" id="{2C8956F9-8486-2DBB-412C-EF9A6B81608A}"/>
              </a:ext>
            </a:extLst>
          </p:cNvPr>
          <p:cNvGraphicFramePr>
            <a:graphicFrameLocks noGrp="1"/>
          </p:cNvGraphicFramePr>
          <p:nvPr/>
        </p:nvGraphicFramePr>
        <p:xfrm>
          <a:off x="319349" y="1073930"/>
          <a:ext cx="8521701" cy="1301024"/>
        </p:xfrm>
        <a:graphic>
          <a:graphicData uri="http://schemas.openxmlformats.org/drawingml/2006/table">
            <a:tbl>
              <a:tblPr>
                <a:tableStyleId>{5940675A-B579-460E-94D1-54222C63F5DA}</a:tableStyleId>
              </a:tblPr>
              <a:tblGrid>
                <a:gridCol w="683255">
                  <a:extLst>
                    <a:ext uri="{9D8B030D-6E8A-4147-A177-3AD203B41FA5}">
                      <a16:colId xmlns:a16="http://schemas.microsoft.com/office/drawing/2014/main" val="1999709262"/>
                    </a:ext>
                  </a:extLst>
                </a:gridCol>
                <a:gridCol w="1236365">
                  <a:extLst>
                    <a:ext uri="{9D8B030D-6E8A-4147-A177-3AD203B41FA5}">
                      <a16:colId xmlns:a16="http://schemas.microsoft.com/office/drawing/2014/main" val="809520113"/>
                    </a:ext>
                  </a:extLst>
                </a:gridCol>
                <a:gridCol w="520575">
                  <a:extLst>
                    <a:ext uri="{9D8B030D-6E8A-4147-A177-3AD203B41FA5}">
                      <a16:colId xmlns:a16="http://schemas.microsoft.com/office/drawing/2014/main" val="2970792601"/>
                    </a:ext>
                  </a:extLst>
                </a:gridCol>
                <a:gridCol w="520575">
                  <a:extLst>
                    <a:ext uri="{9D8B030D-6E8A-4147-A177-3AD203B41FA5}">
                      <a16:colId xmlns:a16="http://schemas.microsoft.com/office/drawing/2014/main" val="3669319387"/>
                    </a:ext>
                  </a:extLst>
                </a:gridCol>
                <a:gridCol w="1041149">
                  <a:extLst>
                    <a:ext uri="{9D8B030D-6E8A-4147-A177-3AD203B41FA5}">
                      <a16:colId xmlns:a16="http://schemas.microsoft.com/office/drawing/2014/main" val="610944668"/>
                    </a:ext>
                  </a:extLst>
                </a:gridCol>
                <a:gridCol w="764594">
                  <a:extLst>
                    <a:ext uri="{9D8B030D-6E8A-4147-A177-3AD203B41FA5}">
                      <a16:colId xmlns:a16="http://schemas.microsoft.com/office/drawing/2014/main" val="4035999125"/>
                    </a:ext>
                  </a:extLst>
                </a:gridCol>
                <a:gridCol w="600772">
                  <a:extLst>
                    <a:ext uri="{9D8B030D-6E8A-4147-A177-3AD203B41FA5}">
                      <a16:colId xmlns:a16="http://schemas.microsoft.com/office/drawing/2014/main" val="1914491889"/>
                    </a:ext>
                  </a:extLst>
                </a:gridCol>
                <a:gridCol w="451223">
                  <a:extLst>
                    <a:ext uri="{9D8B030D-6E8A-4147-A177-3AD203B41FA5}">
                      <a16:colId xmlns:a16="http://schemas.microsoft.com/office/drawing/2014/main" val="1720228013"/>
                    </a:ext>
                  </a:extLst>
                </a:gridCol>
                <a:gridCol w="1008614">
                  <a:extLst>
                    <a:ext uri="{9D8B030D-6E8A-4147-A177-3AD203B41FA5}">
                      <a16:colId xmlns:a16="http://schemas.microsoft.com/office/drawing/2014/main" val="2703292997"/>
                    </a:ext>
                  </a:extLst>
                </a:gridCol>
                <a:gridCol w="856779">
                  <a:extLst>
                    <a:ext uri="{9D8B030D-6E8A-4147-A177-3AD203B41FA5}">
                      <a16:colId xmlns:a16="http://schemas.microsoft.com/office/drawing/2014/main" val="3520708751"/>
                    </a:ext>
                  </a:extLst>
                </a:gridCol>
                <a:gridCol w="837800">
                  <a:extLst>
                    <a:ext uri="{9D8B030D-6E8A-4147-A177-3AD203B41FA5}">
                      <a16:colId xmlns:a16="http://schemas.microsoft.com/office/drawing/2014/main" val="3804483866"/>
                    </a:ext>
                  </a:extLst>
                </a:gridCol>
              </a:tblGrid>
              <a:tr h="325256">
                <a:tc>
                  <a:txBody>
                    <a:bodyPr/>
                    <a:lstStyle/>
                    <a:p>
                      <a:pPr algn="ctr"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past 3 years bike related purchases</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Age</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tenure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property valuation</a:t>
                      </a:r>
                      <a:endParaRPr lang="en-US" sz="900" b="1" i="0" u="none" strike="noStrike">
                        <a:solidFill>
                          <a:srgbClr val="000000"/>
                        </a:solidFill>
                        <a:effectLst/>
                        <a:latin typeface="Calibri" panose="020F0502020204030204" pitchFamily="34" charset="0"/>
                      </a:endParaRPr>
                    </a:p>
                  </a:txBody>
                  <a:tcPr marL="8131" marR="8131" marT="8131" marB="0"/>
                </a:tc>
                <a:tc gridSpan="2">
                  <a:txBody>
                    <a:bodyPr/>
                    <a:lstStyle/>
                    <a:p>
                      <a:pPr algn="ctr" fontAlgn="t"/>
                      <a:r>
                        <a:rPr lang="en-US" sz="900" u="none" strike="noStrike">
                          <a:effectLst/>
                        </a:rPr>
                        <a:t>profit</a:t>
                      </a:r>
                      <a:endParaRPr lang="en-US" sz="900" b="1" i="0" u="none" strike="noStrike">
                        <a:solidFill>
                          <a:srgbClr val="000000"/>
                        </a:solidFill>
                        <a:effectLst/>
                        <a:latin typeface="Calibri" panose="020F0502020204030204" pitchFamily="34" charset="0"/>
                      </a:endParaRPr>
                    </a:p>
                  </a:txBody>
                  <a:tcPr marL="8131" marR="8131" marT="8131" marB="0"/>
                </a:tc>
                <a:tc hMerge="1">
                  <a:txBody>
                    <a:bodyPr/>
                    <a:lstStyle/>
                    <a:p>
                      <a:endParaRPr lang="en-US"/>
                    </a:p>
                  </a:txBody>
                  <a:tcPr/>
                </a:tc>
                <a:tc>
                  <a:txBody>
                    <a:bodyPr/>
                    <a:lstStyle/>
                    <a:p>
                      <a:pPr algn="ctr" fontAlgn="t"/>
                      <a:r>
                        <a:rPr lang="en-US" sz="900" u="none" strike="noStrike" dirty="0">
                          <a:effectLst/>
                        </a:rPr>
                        <a:t>owns car</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Affluent Customer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High Net Worth</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Mass Customer</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2872867140"/>
                  </a:ext>
                </a:extLst>
              </a:tr>
              <a:tr h="162628">
                <a:tc>
                  <a:txBody>
                    <a:bodyPr/>
                    <a:lstStyle/>
                    <a:p>
                      <a:pPr algn="ctr" fontAlgn="t"/>
                      <a:r>
                        <a:rPr lang="en-US" sz="900" u="none" strike="noStrike">
                          <a:effectLst/>
                        </a:rPr>
                        <a:t>ClusterLabel</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sum</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mean</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3769859668"/>
                  </a:ext>
                </a:extLst>
              </a:tr>
              <a:tr h="162628">
                <a:tc>
                  <a:txBody>
                    <a:bodyPr/>
                    <a:lstStyle/>
                    <a:p>
                      <a:pPr algn="ctr" fontAlgn="t"/>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50,3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28,8</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$2.095.120,50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$493,20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390032977"/>
                  </a:ext>
                </a:extLst>
              </a:tr>
              <a:tr h="162628">
                <a:tc>
                  <a:txBody>
                    <a:bodyPr/>
                    <a:lstStyle/>
                    <a:p>
                      <a:pPr algn="ctr" fontAlgn="t"/>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46,5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12,6</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$1.281.487,90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$432,80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006725289"/>
                  </a:ext>
                </a:extLst>
              </a:tr>
              <a:tr h="162628">
                <a:tc>
                  <a:txBody>
                    <a:bodyPr/>
                    <a:lstStyle/>
                    <a:p>
                      <a:pPr algn="ctr" fontAlgn="t"/>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24,3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50,2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$1.557.879,00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$324,20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178623077"/>
                  </a:ext>
                </a:extLst>
              </a:tr>
              <a:tr h="162628">
                <a:tc>
                  <a:txBody>
                    <a:bodyPr/>
                    <a:lstStyle/>
                    <a:p>
                      <a:pPr algn="ctr" fontAlgn="t"/>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77,5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$1.471.544,70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$353,10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979026749"/>
                  </a:ext>
                </a:extLst>
              </a:tr>
              <a:tr h="162628">
                <a:tc>
                  <a:txBody>
                    <a:bodyPr/>
                    <a:lstStyle/>
                    <a:p>
                      <a:pPr algn="ctr" fontAlgn="t"/>
                      <a:r>
                        <a:rPr lang="en-US" sz="900" u="none" strike="noStrike">
                          <a:effectLst/>
                        </a:rPr>
                        <a:t>4</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48,3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$4.211.035,60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$1.374,80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3611325740"/>
                  </a:ext>
                </a:extLst>
              </a:tr>
            </a:tbl>
          </a:graphicData>
        </a:graphic>
      </p:graphicFrame>
      <p:sp>
        <p:nvSpPr>
          <p:cNvPr id="3" name="Shape 81">
            <a:extLst>
              <a:ext uri="{FF2B5EF4-FFF2-40B4-BE49-F238E27FC236}">
                <a16:creationId xmlns:a16="http://schemas.microsoft.com/office/drawing/2014/main" id="{8C261A2D-3EB9-20BB-6C27-E58AB87C0EF2}"/>
              </a:ext>
            </a:extLst>
          </p:cNvPr>
          <p:cNvSpPr/>
          <p:nvPr/>
        </p:nvSpPr>
        <p:spPr>
          <a:xfrm>
            <a:off x="205025" y="3117671"/>
            <a:ext cx="8565600" cy="101633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a:t>People who makes bike purchases least amount. These people are not frequent buyers, but its important to keep in touch with these group as they generate considerable profit nevertheless. </a:t>
            </a:r>
          </a:p>
        </p:txBody>
      </p:sp>
      <p:sp>
        <p:nvSpPr>
          <p:cNvPr id="4" name="Dikdörtgen 3">
            <a:extLst>
              <a:ext uri="{FF2B5EF4-FFF2-40B4-BE49-F238E27FC236}">
                <a16:creationId xmlns:a16="http://schemas.microsoft.com/office/drawing/2014/main" id="{748A8DF2-4CF7-75E0-D016-2472F3DA687A}"/>
              </a:ext>
            </a:extLst>
          </p:cNvPr>
          <p:cNvSpPr/>
          <p:nvPr/>
        </p:nvSpPr>
        <p:spPr>
          <a:xfrm>
            <a:off x="319349" y="1879098"/>
            <a:ext cx="8521701" cy="180000"/>
          </a:xfrm>
          <a:prstGeom prst="rect">
            <a:avLst/>
          </a:prstGeom>
          <a:solidFill>
            <a:srgbClr val="7D8818">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8679248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2601344"/>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Cluster </a:t>
            </a:r>
            <a:r>
              <a:rPr lang="tr-TR" sz="2000" dirty="0"/>
              <a:t>3 - </a:t>
            </a:r>
            <a:r>
              <a:rPr lang="tr-TR" sz="2000" dirty="0" err="1">
                <a:solidFill>
                  <a:schemeClr val="accent5">
                    <a:lumMod val="75000"/>
                  </a:schemeClr>
                </a:solidFill>
              </a:rPr>
              <a:t>Frequent</a:t>
            </a:r>
            <a:r>
              <a:rPr lang="tr-TR" sz="2000" dirty="0">
                <a:solidFill>
                  <a:schemeClr val="accent5">
                    <a:lumMod val="75000"/>
                  </a:schemeClr>
                </a:solidFill>
              </a:rPr>
              <a:t> </a:t>
            </a:r>
            <a:r>
              <a:rPr lang="tr-TR" sz="2000" dirty="0" err="1">
                <a:solidFill>
                  <a:schemeClr val="accent5">
                    <a:lumMod val="75000"/>
                  </a:schemeClr>
                </a:solidFill>
              </a:rPr>
              <a:t>Purchasers</a:t>
            </a:r>
            <a:endParaRPr lang="en-US" dirty="0">
              <a:solidFill>
                <a:schemeClr val="accent5">
                  <a:lumMod val="75000"/>
                </a:schemeClr>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graphicFrame>
        <p:nvGraphicFramePr>
          <p:cNvPr id="2" name="Tablo 1">
            <a:extLst>
              <a:ext uri="{FF2B5EF4-FFF2-40B4-BE49-F238E27FC236}">
                <a16:creationId xmlns:a16="http://schemas.microsoft.com/office/drawing/2014/main" id="{2C8956F9-8486-2DBB-412C-EF9A6B81608A}"/>
              </a:ext>
            </a:extLst>
          </p:cNvPr>
          <p:cNvGraphicFramePr>
            <a:graphicFrameLocks noGrp="1"/>
          </p:cNvGraphicFramePr>
          <p:nvPr/>
        </p:nvGraphicFramePr>
        <p:xfrm>
          <a:off x="319349" y="1073930"/>
          <a:ext cx="8521701" cy="1301024"/>
        </p:xfrm>
        <a:graphic>
          <a:graphicData uri="http://schemas.openxmlformats.org/drawingml/2006/table">
            <a:tbl>
              <a:tblPr>
                <a:tableStyleId>{5940675A-B579-460E-94D1-54222C63F5DA}</a:tableStyleId>
              </a:tblPr>
              <a:tblGrid>
                <a:gridCol w="683255">
                  <a:extLst>
                    <a:ext uri="{9D8B030D-6E8A-4147-A177-3AD203B41FA5}">
                      <a16:colId xmlns:a16="http://schemas.microsoft.com/office/drawing/2014/main" val="1999709262"/>
                    </a:ext>
                  </a:extLst>
                </a:gridCol>
                <a:gridCol w="1236365">
                  <a:extLst>
                    <a:ext uri="{9D8B030D-6E8A-4147-A177-3AD203B41FA5}">
                      <a16:colId xmlns:a16="http://schemas.microsoft.com/office/drawing/2014/main" val="809520113"/>
                    </a:ext>
                  </a:extLst>
                </a:gridCol>
                <a:gridCol w="520575">
                  <a:extLst>
                    <a:ext uri="{9D8B030D-6E8A-4147-A177-3AD203B41FA5}">
                      <a16:colId xmlns:a16="http://schemas.microsoft.com/office/drawing/2014/main" val="2970792601"/>
                    </a:ext>
                  </a:extLst>
                </a:gridCol>
                <a:gridCol w="520575">
                  <a:extLst>
                    <a:ext uri="{9D8B030D-6E8A-4147-A177-3AD203B41FA5}">
                      <a16:colId xmlns:a16="http://schemas.microsoft.com/office/drawing/2014/main" val="3669319387"/>
                    </a:ext>
                  </a:extLst>
                </a:gridCol>
                <a:gridCol w="1041149">
                  <a:extLst>
                    <a:ext uri="{9D8B030D-6E8A-4147-A177-3AD203B41FA5}">
                      <a16:colId xmlns:a16="http://schemas.microsoft.com/office/drawing/2014/main" val="610944668"/>
                    </a:ext>
                  </a:extLst>
                </a:gridCol>
                <a:gridCol w="764594">
                  <a:extLst>
                    <a:ext uri="{9D8B030D-6E8A-4147-A177-3AD203B41FA5}">
                      <a16:colId xmlns:a16="http://schemas.microsoft.com/office/drawing/2014/main" val="4035999125"/>
                    </a:ext>
                  </a:extLst>
                </a:gridCol>
                <a:gridCol w="600772">
                  <a:extLst>
                    <a:ext uri="{9D8B030D-6E8A-4147-A177-3AD203B41FA5}">
                      <a16:colId xmlns:a16="http://schemas.microsoft.com/office/drawing/2014/main" val="1914491889"/>
                    </a:ext>
                  </a:extLst>
                </a:gridCol>
                <a:gridCol w="451223">
                  <a:extLst>
                    <a:ext uri="{9D8B030D-6E8A-4147-A177-3AD203B41FA5}">
                      <a16:colId xmlns:a16="http://schemas.microsoft.com/office/drawing/2014/main" val="1720228013"/>
                    </a:ext>
                  </a:extLst>
                </a:gridCol>
                <a:gridCol w="1008614">
                  <a:extLst>
                    <a:ext uri="{9D8B030D-6E8A-4147-A177-3AD203B41FA5}">
                      <a16:colId xmlns:a16="http://schemas.microsoft.com/office/drawing/2014/main" val="2703292997"/>
                    </a:ext>
                  </a:extLst>
                </a:gridCol>
                <a:gridCol w="856779">
                  <a:extLst>
                    <a:ext uri="{9D8B030D-6E8A-4147-A177-3AD203B41FA5}">
                      <a16:colId xmlns:a16="http://schemas.microsoft.com/office/drawing/2014/main" val="3520708751"/>
                    </a:ext>
                  </a:extLst>
                </a:gridCol>
                <a:gridCol w="837800">
                  <a:extLst>
                    <a:ext uri="{9D8B030D-6E8A-4147-A177-3AD203B41FA5}">
                      <a16:colId xmlns:a16="http://schemas.microsoft.com/office/drawing/2014/main" val="3804483866"/>
                    </a:ext>
                  </a:extLst>
                </a:gridCol>
              </a:tblGrid>
              <a:tr h="325256">
                <a:tc>
                  <a:txBody>
                    <a:bodyPr/>
                    <a:lstStyle/>
                    <a:p>
                      <a:pPr algn="ctr"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past 3 years bike related purchases</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Age</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tenure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property valuation</a:t>
                      </a:r>
                      <a:endParaRPr lang="en-US" sz="900" b="1" i="0" u="none" strike="noStrike">
                        <a:solidFill>
                          <a:srgbClr val="000000"/>
                        </a:solidFill>
                        <a:effectLst/>
                        <a:latin typeface="Calibri" panose="020F0502020204030204" pitchFamily="34" charset="0"/>
                      </a:endParaRPr>
                    </a:p>
                  </a:txBody>
                  <a:tcPr marL="8131" marR="8131" marT="8131" marB="0"/>
                </a:tc>
                <a:tc gridSpan="2">
                  <a:txBody>
                    <a:bodyPr/>
                    <a:lstStyle/>
                    <a:p>
                      <a:pPr algn="ctr" fontAlgn="t"/>
                      <a:r>
                        <a:rPr lang="en-US" sz="900" u="none" strike="noStrike">
                          <a:effectLst/>
                        </a:rPr>
                        <a:t>profit</a:t>
                      </a:r>
                      <a:endParaRPr lang="en-US" sz="900" b="1" i="0" u="none" strike="noStrike">
                        <a:solidFill>
                          <a:srgbClr val="000000"/>
                        </a:solidFill>
                        <a:effectLst/>
                        <a:latin typeface="Calibri" panose="020F0502020204030204" pitchFamily="34" charset="0"/>
                      </a:endParaRPr>
                    </a:p>
                  </a:txBody>
                  <a:tcPr marL="8131" marR="8131" marT="8131" marB="0"/>
                </a:tc>
                <a:tc hMerge="1">
                  <a:txBody>
                    <a:bodyPr/>
                    <a:lstStyle/>
                    <a:p>
                      <a:endParaRPr lang="en-US"/>
                    </a:p>
                  </a:txBody>
                  <a:tcPr/>
                </a:tc>
                <a:tc>
                  <a:txBody>
                    <a:bodyPr/>
                    <a:lstStyle/>
                    <a:p>
                      <a:pPr algn="ctr" fontAlgn="t"/>
                      <a:r>
                        <a:rPr lang="en-US" sz="900" u="none" strike="noStrike" dirty="0">
                          <a:effectLst/>
                        </a:rPr>
                        <a:t>owns car</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Affluent Customer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High Net Worth</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Mass Customer</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2872867140"/>
                  </a:ext>
                </a:extLst>
              </a:tr>
              <a:tr h="162628">
                <a:tc>
                  <a:txBody>
                    <a:bodyPr/>
                    <a:lstStyle/>
                    <a:p>
                      <a:pPr algn="ctr" fontAlgn="t"/>
                      <a:r>
                        <a:rPr lang="en-US" sz="900" u="none" strike="noStrike">
                          <a:effectLst/>
                        </a:rPr>
                        <a:t>ClusterLabel</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sum</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mean</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3769859668"/>
                  </a:ext>
                </a:extLst>
              </a:tr>
              <a:tr h="162628">
                <a:tc>
                  <a:txBody>
                    <a:bodyPr/>
                    <a:lstStyle/>
                    <a:p>
                      <a:pPr algn="ctr" fontAlgn="t"/>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50,3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28,8</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$2.095.120,50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$493,20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390032977"/>
                  </a:ext>
                </a:extLst>
              </a:tr>
              <a:tr h="162628">
                <a:tc>
                  <a:txBody>
                    <a:bodyPr/>
                    <a:lstStyle/>
                    <a:p>
                      <a:pPr algn="ctr" fontAlgn="t"/>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46,5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12,6</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$1.281.487,90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$432,80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006725289"/>
                  </a:ext>
                </a:extLst>
              </a:tr>
              <a:tr h="162628">
                <a:tc>
                  <a:txBody>
                    <a:bodyPr/>
                    <a:lstStyle/>
                    <a:p>
                      <a:pPr algn="ctr" fontAlgn="t"/>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24,3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50,2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$1.557.879,00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$324,20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178623077"/>
                  </a:ext>
                </a:extLst>
              </a:tr>
              <a:tr h="162628">
                <a:tc>
                  <a:txBody>
                    <a:bodyPr/>
                    <a:lstStyle/>
                    <a:p>
                      <a:pPr algn="ctr" fontAlgn="t"/>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77,5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$1.471.544,70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$353,10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979026749"/>
                  </a:ext>
                </a:extLst>
              </a:tr>
              <a:tr h="162628">
                <a:tc>
                  <a:txBody>
                    <a:bodyPr/>
                    <a:lstStyle/>
                    <a:p>
                      <a:pPr algn="ctr" fontAlgn="t"/>
                      <a:r>
                        <a:rPr lang="en-US" sz="900" u="none" strike="noStrike">
                          <a:effectLst/>
                        </a:rPr>
                        <a:t>4</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48,3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$4.211.035,60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$1.374,80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3611325740"/>
                  </a:ext>
                </a:extLst>
              </a:tr>
            </a:tbl>
          </a:graphicData>
        </a:graphic>
      </p:graphicFrame>
      <p:sp>
        <p:nvSpPr>
          <p:cNvPr id="3" name="Shape 81">
            <a:extLst>
              <a:ext uri="{FF2B5EF4-FFF2-40B4-BE49-F238E27FC236}">
                <a16:creationId xmlns:a16="http://schemas.microsoft.com/office/drawing/2014/main" id="{8C261A2D-3EB9-20BB-6C27-E58AB87C0EF2}"/>
              </a:ext>
            </a:extLst>
          </p:cNvPr>
          <p:cNvSpPr/>
          <p:nvPr/>
        </p:nvSpPr>
        <p:spPr>
          <a:xfrm>
            <a:off x="205025" y="3117671"/>
            <a:ext cx="8565600" cy="101633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a:t>These people may not generate high profit</a:t>
            </a:r>
            <a:r>
              <a:rPr lang="tr-TR" sz="1600" b="0" dirty="0"/>
              <a:t> but </a:t>
            </a:r>
            <a:r>
              <a:rPr lang="tr-TR" sz="1600" b="0" dirty="0" err="1"/>
              <a:t>are</a:t>
            </a:r>
            <a:r>
              <a:rPr lang="tr-TR" sz="1600" b="0" dirty="0"/>
              <a:t> </a:t>
            </a:r>
            <a:r>
              <a:rPr lang="tr-TR" sz="1600" b="0" dirty="0" err="1"/>
              <a:t>the</a:t>
            </a:r>
            <a:r>
              <a:rPr lang="tr-TR" sz="1600" b="0" dirty="0"/>
              <a:t> </a:t>
            </a:r>
            <a:r>
              <a:rPr lang="tr-TR" sz="1600" b="0" dirty="0" err="1"/>
              <a:t>most</a:t>
            </a:r>
            <a:r>
              <a:rPr lang="tr-TR" sz="1600" b="0" dirty="0"/>
              <a:t> </a:t>
            </a:r>
            <a:r>
              <a:rPr lang="tr-TR" sz="1600" b="0" dirty="0" err="1"/>
              <a:t>frequent</a:t>
            </a:r>
            <a:r>
              <a:rPr lang="tr-TR" sz="1600" b="0" dirty="0"/>
              <a:t> </a:t>
            </a:r>
            <a:r>
              <a:rPr lang="tr-TR" sz="1600" b="0" dirty="0" err="1"/>
              <a:t>buyers</a:t>
            </a:r>
            <a:r>
              <a:rPr lang="tr-TR" sz="1600" b="0" dirty="0"/>
              <a:t>. I</a:t>
            </a:r>
            <a:r>
              <a:rPr lang="en-US" sz="1600" b="0" dirty="0"/>
              <a:t>t is profitable to constantly send them reminders, advertisements, sales mail and other reaching methods to keep them on </a:t>
            </a:r>
            <a:r>
              <a:rPr lang="tr-TR" sz="1600" b="0" dirty="0" err="1"/>
              <a:t>constant</a:t>
            </a:r>
            <a:r>
              <a:rPr lang="tr-TR" sz="1600" b="0" dirty="0"/>
              <a:t> </a:t>
            </a:r>
            <a:r>
              <a:rPr lang="en-US" sz="1600" b="0" dirty="0"/>
              <a:t>buyer state.</a:t>
            </a:r>
          </a:p>
        </p:txBody>
      </p:sp>
      <p:sp>
        <p:nvSpPr>
          <p:cNvPr id="4" name="Dikdörtgen 3">
            <a:extLst>
              <a:ext uri="{FF2B5EF4-FFF2-40B4-BE49-F238E27FC236}">
                <a16:creationId xmlns:a16="http://schemas.microsoft.com/office/drawing/2014/main" id="{748A8DF2-4CF7-75E0-D016-2472F3DA687A}"/>
              </a:ext>
            </a:extLst>
          </p:cNvPr>
          <p:cNvSpPr/>
          <p:nvPr/>
        </p:nvSpPr>
        <p:spPr>
          <a:xfrm>
            <a:off x="319349" y="2013169"/>
            <a:ext cx="8521701" cy="180000"/>
          </a:xfrm>
          <a:prstGeom prst="rect">
            <a:avLst/>
          </a:prstGeom>
          <a:solidFill>
            <a:srgbClr val="7D8818">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48912794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0" name="Shape 99"/>
          <p:cNvSpPr/>
          <p:nvPr/>
        </p:nvSpPr>
        <p:spPr>
          <a:xfrm>
            <a:off x="205025" y="2601344"/>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Cluster </a:t>
            </a:r>
            <a:r>
              <a:rPr lang="tr-TR" sz="2000" dirty="0"/>
              <a:t>1 - </a:t>
            </a:r>
            <a:r>
              <a:rPr lang="tr-TR" sz="2000" dirty="0" err="1">
                <a:solidFill>
                  <a:schemeClr val="accent5">
                    <a:lumMod val="75000"/>
                  </a:schemeClr>
                </a:solidFill>
              </a:rPr>
              <a:t>Low</a:t>
            </a:r>
            <a:r>
              <a:rPr lang="tr-TR" sz="2000" dirty="0">
                <a:solidFill>
                  <a:schemeClr val="accent5">
                    <a:lumMod val="75000"/>
                  </a:schemeClr>
                </a:solidFill>
              </a:rPr>
              <a:t> </a:t>
            </a:r>
            <a:r>
              <a:rPr lang="tr-TR" sz="2000" dirty="0" err="1">
                <a:solidFill>
                  <a:schemeClr val="accent5">
                    <a:lumMod val="75000"/>
                  </a:schemeClr>
                </a:solidFill>
              </a:rPr>
              <a:t>revenue</a:t>
            </a:r>
            <a:r>
              <a:rPr lang="tr-TR" sz="2000" dirty="0">
                <a:solidFill>
                  <a:schemeClr val="accent5">
                    <a:lumMod val="75000"/>
                  </a:schemeClr>
                </a:solidFill>
              </a:rPr>
              <a:t> </a:t>
            </a:r>
            <a:r>
              <a:rPr lang="tr-TR" sz="2000" dirty="0" err="1">
                <a:solidFill>
                  <a:schemeClr val="accent5">
                    <a:lumMod val="75000"/>
                  </a:schemeClr>
                </a:solidFill>
              </a:rPr>
              <a:t>customers</a:t>
            </a:r>
            <a:endParaRPr lang="en-US" dirty="0">
              <a:solidFill>
                <a:schemeClr val="accent5">
                  <a:lumMod val="75000"/>
                </a:schemeClr>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graphicFrame>
        <p:nvGraphicFramePr>
          <p:cNvPr id="2" name="Tablo 1">
            <a:extLst>
              <a:ext uri="{FF2B5EF4-FFF2-40B4-BE49-F238E27FC236}">
                <a16:creationId xmlns:a16="http://schemas.microsoft.com/office/drawing/2014/main" id="{2C8956F9-8486-2DBB-412C-EF9A6B81608A}"/>
              </a:ext>
            </a:extLst>
          </p:cNvPr>
          <p:cNvGraphicFramePr>
            <a:graphicFrameLocks noGrp="1"/>
          </p:cNvGraphicFramePr>
          <p:nvPr/>
        </p:nvGraphicFramePr>
        <p:xfrm>
          <a:off x="319349" y="1073930"/>
          <a:ext cx="8521701" cy="1301024"/>
        </p:xfrm>
        <a:graphic>
          <a:graphicData uri="http://schemas.openxmlformats.org/drawingml/2006/table">
            <a:tbl>
              <a:tblPr>
                <a:tableStyleId>{5940675A-B579-460E-94D1-54222C63F5DA}</a:tableStyleId>
              </a:tblPr>
              <a:tblGrid>
                <a:gridCol w="683255">
                  <a:extLst>
                    <a:ext uri="{9D8B030D-6E8A-4147-A177-3AD203B41FA5}">
                      <a16:colId xmlns:a16="http://schemas.microsoft.com/office/drawing/2014/main" val="1999709262"/>
                    </a:ext>
                  </a:extLst>
                </a:gridCol>
                <a:gridCol w="1236365">
                  <a:extLst>
                    <a:ext uri="{9D8B030D-6E8A-4147-A177-3AD203B41FA5}">
                      <a16:colId xmlns:a16="http://schemas.microsoft.com/office/drawing/2014/main" val="809520113"/>
                    </a:ext>
                  </a:extLst>
                </a:gridCol>
                <a:gridCol w="520575">
                  <a:extLst>
                    <a:ext uri="{9D8B030D-6E8A-4147-A177-3AD203B41FA5}">
                      <a16:colId xmlns:a16="http://schemas.microsoft.com/office/drawing/2014/main" val="2970792601"/>
                    </a:ext>
                  </a:extLst>
                </a:gridCol>
                <a:gridCol w="520575">
                  <a:extLst>
                    <a:ext uri="{9D8B030D-6E8A-4147-A177-3AD203B41FA5}">
                      <a16:colId xmlns:a16="http://schemas.microsoft.com/office/drawing/2014/main" val="3669319387"/>
                    </a:ext>
                  </a:extLst>
                </a:gridCol>
                <a:gridCol w="1041149">
                  <a:extLst>
                    <a:ext uri="{9D8B030D-6E8A-4147-A177-3AD203B41FA5}">
                      <a16:colId xmlns:a16="http://schemas.microsoft.com/office/drawing/2014/main" val="610944668"/>
                    </a:ext>
                  </a:extLst>
                </a:gridCol>
                <a:gridCol w="764594">
                  <a:extLst>
                    <a:ext uri="{9D8B030D-6E8A-4147-A177-3AD203B41FA5}">
                      <a16:colId xmlns:a16="http://schemas.microsoft.com/office/drawing/2014/main" val="4035999125"/>
                    </a:ext>
                  </a:extLst>
                </a:gridCol>
                <a:gridCol w="600772">
                  <a:extLst>
                    <a:ext uri="{9D8B030D-6E8A-4147-A177-3AD203B41FA5}">
                      <a16:colId xmlns:a16="http://schemas.microsoft.com/office/drawing/2014/main" val="1914491889"/>
                    </a:ext>
                  </a:extLst>
                </a:gridCol>
                <a:gridCol w="451223">
                  <a:extLst>
                    <a:ext uri="{9D8B030D-6E8A-4147-A177-3AD203B41FA5}">
                      <a16:colId xmlns:a16="http://schemas.microsoft.com/office/drawing/2014/main" val="1720228013"/>
                    </a:ext>
                  </a:extLst>
                </a:gridCol>
                <a:gridCol w="1008614">
                  <a:extLst>
                    <a:ext uri="{9D8B030D-6E8A-4147-A177-3AD203B41FA5}">
                      <a16:colId xmlns:a16="http://schemas.microsoft.com/office/drawing/2014/main" val="2703292997"/>
                    </a:ext>
                  </a:extLst>
                </a:gridCol>
                <a:gridCol w="856779">
                  <a:extLst>
                    <a:ext uri="{9D8B030D-6E8A-4147-A177-3AD203B41FA5}">
                      <a16:colId xmlns:a16="http://schemas.microsoft.com/office/drawing/2014/main" val="3520708751"/>
                    </a:ext>
                  </a:extLst>
                </a:gridCol>
                <a:gridCol w="837800">
                  <a:extLst>
                    <a:ext uri="{9D8B030D-6E8A-4147-A177-3AD203B41FA5}">
                      <a16:colId xmlns:a16="http://schemas.microsoft.com/office/drawing/2014/main" val="3804483866"/>
                    </a:ext>
                  </a:extLst>
                </a:gridCol>
              </a:tblGrid>
              <a:tr h="325256">
                <a:tc>
                  <a:txBody>
                    <a:bodyPr/>
                    <a:lstStyle/>
                    <a:p>
                      <a:pPr algn="ctr" fontAlgn="t"/>
                      <a:r>
                        <a:rPr lang="en-US" sz="900" u="none" strike="noStrike">
                          <a:effectLst/>
                        </a:rPr>
                        <a:t> </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past 3 years bike related purchases</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Age</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tenure</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property valuation</a:t>
                      </a:r>
                      <a:endParaRPr lang="en-US" sz="900" b="1" i="0" u="none" strike="noStrike">
                        <a:solidFill>
                          <a:srgbClr val="000000"/>
                        </a:solidFill>
                        <a:effectLst/>
                        <a:latin typeface="Calibri" panose="020F0502020204030204" pitchFamily="34" charset="0"/>
                      </a:endParaRPr>
                    </a:p>
                  </a:txBody>
                  <a:tcPr marL="8131" marR="8131" marT="8131" marB="0"/>
                </a:tc>
                <a:tc gridSpan="2">
                  <a:txBody>
                    <a:bodyPr/>
                    <a:lstStyle/>
                    <a:p>
                      <a:pPr algn="ctr" fontAlgn="t"/>
                      <a:r>
                        <a:rPr lang="en-US" sz="900" u="none" strike="noStrike">
                          <a:effectLst/>
                        </a:rPr>
                        <a:t>profit</a:t>
                      </a:r>
                      <a:endParaRPr lang="en-US" sz="900" b="1" i="0" u="none" strike="noStrike">
                        <a:solidFill>
                          <a:srgbClr val="000000"/>
                        </a:solidFill>
                        <a:effectLst/>
                        <a:latin typeface="Calibri" panose="020F0502020204030204" pitchFamily="34" charset="0"/>
                      </a:endParaRPr>
                    </a:p>
                  </a:txBody>
                  <a:tcPr marL="8131" marR="8131" marT="8131" marB="0"/>
                </a:tc>
                <a:tc hMerge="1">
                  <a:txBody>
                    <a:bodyPr/>
                    <a:lstStyle/>
                    <a:p>
                      <a:endParaRPr lang="en-US"/>
                    </a:p>
                  </a:txBody>
                  <a:tcPr/>
                </a:tc>
                <a:tc>
                  <a:txBody>
                    <a:bodyPr/>
                    <a:lstStyle/>
                    <a:p>
                      <a:pPr algn="ctr" fontAlgn="t"/>
                      <a:r>
                        <a:rPr lang="en-US" sz="900" u="none" strike="noStrike" dirty="0">
                          <a:effectLst/>
                        </a:rPr>
                        <a:t>owns car</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Affluent Customer</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High Net Worth</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Mass Customer</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2872867140"/>
                  </a:ext>
                </a:extLst>
              </a:tr>
              <a:tr h="162628">
                <a:tc>
                  <a:txBody>
                    <a:bodyPr/>
                    <a:lstStyle/>
                    <a:p>
                      <a:pPr algn="ctr" fontAlgn="t"/>
                      <a:r>
                        <a:rPr lang="en-US" sz="900" u="none" strike="noStrike">
                          <a:effectLst/>
                        </a:rPr>
                        <a:t>ClusterLabel</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sum</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dirty="0">
                          <a:effectLst/>
                        </a:rPr>
                        <a:t>mean</a:t>
                      </a:r>
                      <a:endParaRPr lang="en-US" sz="900" b="1" i="0" u="none" strike="noStrike" dirty="0">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ctr" fontAlgn="t"/>
                      <a:r>
                        <a:rPr lang="en-US" sz="900" u="none" strike="noStrike">
                          <a:effectLst/>
                        </a:rPr>
                        <a:t>mean</a:t>
                      </a:r>
                      <a:endParaRPr lang="en-US" sz="900" b="1" i="0" u="none" strike="noStrike">
                        <a:solidFill>
                          <a:srgbClr val="000000"/>
                        </a:solidFill>
                        <a:effectLst/>
                        <a:latin typeface="Calibri" panose="020F0502020204030204" pitchFamily="34" charset="0"/>
                      </a:endParaRPr>
                    </a:p>
                  </a:txBody>
                  <a:tcPr marL="8131" marR="8131" marT="8131" marB="0"/>
                </a:tc>
                <a:extLst>
                  <a:ext uri="{0D108BD9-81ED-4DB2-BD59-A6C34878D82A}">
                    <a16:rowId xmlns:a16="http://schemas.microsoft.com/office/drawing/2014/main" val="3769859668"/>
                  </a:ext>
                </a:extLst>
              </a:tr>
              <a:tr h="162628">
                <a:tc>
                  <a:txBody>
                    <a:bodyPr/>
                    <a:lstStyle/>
                    <a:p>
                      <a:pPr algn="ctr" fontAlgn="t"/>
                      <a:r>
                        <a:rPr lang="en-US" sz="900" u="none" strike="noStrike">
                          <a:effectLst/>
                        </a:rPr>
                        <a:t>0</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50,3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28,8</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$2.095.120,50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$493,20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390032977"/>
                  </a:ext>
                </a:extLst>
              </a:tr>
              <a:tr h="162628">
                <a:tc>
                  <a:txBody>
                    <a:bodyPr/>
                    <a:lstStyle/>
                    <a:p>
                      <a:pPr algn="ctr" fontAlgn="t"/>
                      <a:r>
                        <a:rPr lang="en-US" sz="900" u="none" strike="noStrike">
                          <a:effectLst/>
                        </a:rPr>
                        <a:t>1</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46,5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12,6</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$1.281.487,90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$432,80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006725289"/>
                  </a:ext>
                </a:extLst>
              </a:tr>
              <a:tr h="162628">
                <a:tc>
                  <a:txBody>
                    <a:bodyPr/>
                    <a:lstStyle/>
                    <a:p>
                      <a:pPr algn="ctr" fontAlgn="t"/>
                      <a:r>
                        <a:rPr lang="en-US" sz="900" u="none" strike="noStrike">
                          <a:effectLst/>
                        </a:rPr>
                        <a:t>2</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24,3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50,2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$1.557.879,00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$324,20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178623077"/>
                  </a:ext>
                </a:extLst>
              </a:tr>
              <a:tr h="162628">
                <a:tc>
                  <a:txBody>
                    <a:bodyPr/>
                    <a:lstStyle/>
                    <a:p>
                      <a:pPr algn="ctr" fontAlgn="t"/>
                      <a:r>
                        <a:rPr lang="en-US" sz="900" u="none" strike="noStrike">
                          <a:effectLst/>
                        </a:rPr>
                        <a:t>3</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77,5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12,4</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$1.471.544,70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$353,10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2979026749"/>
                  </a:ext>
                </a:extLst>
              </a:tr>
              <a:tr h="162628">
                <a:tc>
                  <a:txBody>
                    <a:bodyPr/>
                    <a:lstStyle/>
                    <a:p>
                      <a:pPr algn="ctr" fontAlgn="t"/>
                      <a:r>
                        <a:rPr lang="en-US" sz="900" u="none" strike="noStrike">
                          <a:effectLst/>
                        </a:rPr>
                        <a:t>4</a:t>
                      </a:r>
                      <a:endParaRPr lang="en-US" sz="900" b="1" i="0" u="none" strike="noStrike">
                        <a:solidFill>
                          <a:srgbClr val="000000"/>
                        </a:solidFill>
                        <a:effectLst/>
                        <a:latin typeface="Calibri" panose="020F0502020204030204" pitchFamily="34" charset="0"/>
                      </a:endParaRPr>
                    </a:p>
                  </a:txBody>
                  <a:tcPr marL="8131" marR="8131" marT="8131" marB="0"/>
                </a:tc>
                <a:tc>
                  <a:txBody>
                    <a:bodyPr/>
                    <a:lstStyle/>
                    <a:p>
                      <a:pPr algn="r" fontAlgn="b"/>
                      <a:r>
                        <a:rPr lang="en-US" sz="900" u="none" strike="noStrike">
                          <a:effectLst/>
                        </a:rPr>
                        <a:t>48,3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12,1</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$4.211.035,60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$1.374,80</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a:effectLst/>
                        </a:rPr>
                        <a:t>0,3</a:t>
                      </a:r>
                      <a:endParaRPr lang="en-US" sz="900" b="0" i="0" u="none" strike="noStrike">
                        <a:solidFill>
                          <a:srgbClr val="000000"/>
                        </a:solidFill>
                        <a:effectLst/>
                        <a:latin typeface="Calibri" panose="020F0502020204030204" pitchFamily="34" charset="0"/>
                      </a:endParaRPr>
                    </a:p>
                  </a:txBody>
                  <a:tcPr marL="8131" marR="8131" marT="8131" marB="0" anchor="b"/>
                </a:tc>
                <a:tc>
                  <a:txBody>
                    <a:bodyPr/>
                    <a:lstStyle/>
                    <a:p>
                      <a:pPr algn="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8131" marR="8131" marT="8131" marB="0" anchor="b"/>
                </a:tc>
                <a:extLst>
                  <a:ext uri="{0D108BD9-81ED-4DB2-BD59-A6C34878D82A}">
                    <a16:rowId xmlns:a16="http://schemas.microsoft.com/office/drawing/2014/main" val="3611325740"/>
                  </a:ext>
                </a:extLst>
              </a:tr>
            </a:tbl>
          </a:graphicData>
        </a:graphic>
      </p:graphicFrame>
      <p:sp>
        <p:nvSpPr>
          <p:cNvPr id="3" name="Shape 81">
            <a:extLst>
              <a:ext uri="{FF2B5EF4-FFF2-40B4-BE49-F238E27FC236}">
                <a16:creationId xmlns:a16="http://schemas.microsoft.com/office/drawing/2014/main" id="{8C261A2D-3EB9-20BB-6C27-E58AB87C0EF2}"/>
              </a:ext>
            </a:extLst>
          </p:cNvPr>
          <p:cNvSpPr/>
          <p:nvPr/>
        </p:nvSpPr>
        <p:spPr>
          <a:xfrm>
            <a:off x="205025" y="3117671"/>
            <a:ext cx="8565600" cy="733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a:t>These people mainly live in low value property. Lowest revenue generating group. Should be last group to consider during advertisement </a:t>
            </a:r>
            <a:r>
              <a:rPr lang="en-US" sz="1600" b="0" dirty="0" err="1"/>
              <a:t>budgetting</a:t>
            </a:r>
            <a:r>
              <a:rPr lang="en-US" sz="1600" b="0" dirty="0"/>
              <a:t>.</a:t>
            </a:r>
          </a:p>
        </p:txBody>
      </p:sp>
      <p:sp>
        <p:nvSpPr>
          <p:cNvPr id="4" name="Dikdörtgen 3">
            <a:extLst>
              <a:ext uri="{FF2B5EF4-FFF2-40B4-BE49-F238E27FC236}">
                <a16:creationId xmlns:a16="http://schemas.microsoft.com/office/drawing/2014/main" id="{748A8DF2-4CF7-75E0-D016-2472F3DA687A}"/>
              </a:ext>
            </a:extLst>
          </p:cNvPr>
          <p:cNvSpPr/>
          <p:nvPr/>
        </p:nvSpPr>
        <p:spPr>
          <a:xfrm>
            <a:off x="319349" y="1699098"/>
            <a:ext cx="8521701" cy="180000"/>
          </a:xfrm>
          <a:prstGeom prst="rect">
            <a:avLst/>
          </a:prstGeom>
          <a:solidFill>
            <a:srgbClr val="7D8818">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73950824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7" name="Shape 99">
            <a:extLst>
              <a:ext uri="{FF2B5EF4-FFF2-40B4-BE49-F238E27FC236}">
                <a16:creationId xmlns:a16="http://schemas.microsoft.com/office/drawing/2014/main" id="{8E9DBD80-778C-5C48-9464-E7D68ECA2DF2}"/>
              </a:ext>
            </a:extLst>
          </p:cNvPr>
          <p:cNvSpPr/>
          <p:nvPr/>
        </p:nvSpPr>
        <p:spPr>
          <a:xfrm>
            <a:off x="205025" y="905533"/>
            <a:ext cx="2818502"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tr-TR" sz="2000" dirty="0"/>
              <a:t>Cluster </a:t>
            </a:r>
            <a:r>
              <a:rPr lang="tr-TR" sz="2000" dirty="0" err="1"/>
              <a:t>Scatter</a:t>
            </a:r>
            <a:r>
              <a:rPr lang="tr-TR" sz="2000" dirty="0"/>
              <a:t> </a:t>
            </a:r>
            <a:r>
              <a:rPr lang="tr-TR" sz="2000" dirty="0" err="1"/>
              <a:t>Plot</a:t>
            </a:r>
            <a:endParaRPr lang="en-US" dirty="0">
              <a:solidFill>
                <a:schemeClr val="accent5">
                  <a:lumMod val="75000"/>
                </a:schemeClr>
              </a:solidFill>
            </a:endParaRPr>
          </a:p>
        </p:txBody>
      </p:sp>
      <p:pic>
        <p:nvPicPr>
          <p:cNvPr id="10" name="Resim 9">
            <a:extLst>
              <a:ext uri="{FF2B5EF4-FFF2-40B4-BE49-F238E27FC236}">
                <a16:creationId xmlns:a16="http://schemas.microsoft.com/office/drawing/2014/main" id="{E7EB8BF1-839D-A6F4-6898-74DEDE1DD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251" y="1366831"/>
            <a:ext cx="6127147" cy="3096358"/>
          </a:xfrm>
          <a:prstGeom prst="rect">
            <a:avLst/>
          </a:prstGeom>
        </p:spPr>
      </p:pic>
      <p:sp>
        <p:nvSpPr>
          <p:cNvPr id="11" name="Shape 99">
            <a:extLst>
              <a:ext uri="{FF2B5EF4-FFF2-40B4-BE49-F238E27FC236}">
                <a16:creationId xmlns:a16="http://schemas.microsoft.com/office/drawing/2014/main" id="{9A4318EF-DA03-58B8-68BB-39D99961EBF5}"/>
              </a:ext>
            </a:extLst>
          </p:cNvPr>
          <p:cNvSpPr/>
          <p:nvPr/>
        </p:nvSpPr>
        <p:spPr>
          <a:xfrm>
            <a:off x="1614276" y="4574039"/>
            <a:ext cx="6787209" cy="35044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tr-TR" sz="1000" dirty="0">
                <a:solidFill>
                  <a:schemeClr val="accent3">
                    <a:lumMod val="75000"/>
                  </a:schemeClr>
                </a:solidFill>
              </a:rPr>
              <a:t>Distribution of </a:t>
            </a:r>
            <a:r>
              <a:rPr lang="tr-TR" sz="1000" dirty="0" err="1">
                <a:solidFill>
                  <a:schemeClr val="accent3">
                    <a:lumMod val="75000"/>
                  </a:schemeClr>
                </a:solidFill>
              </a:rPr>
              <a:t>customers</a:t>
            </a:r>
            <a:r>
              <a:rPr lang="tr-TR" sz="1000" dirty="0">
                <a:solidFill>
                  <a:schemeClr val="accent3">
                    <a:lumMod val="75000"/>
                  </a:schemeClr>
                </a:solidFill>
              </a:rPr>
              <a:t> </a:t>
            </a:r>
            <a:r>
              <a:rPr lang="tr-TR" sz="1000" dirty="0" err="1">
                <a:solidFill>
                  <a:schemeClr val="accent3">
                    <a:lumMod val="75000"/>
                  </a:schemeClr>
                </a:solidFill>
              </a:rPr>
              <a:t>depending</a:t>
            </a:r>
            <a:r>
              <a:rPr lang="tr-TR" sz="1000" dirty="0">
                <a:solidFill>
                  <a:schemeClr val="accent3">
                    <a:lumMod val="75000"/>
                  </a:schemeClr>
                </a:solidFill>
              </a:rPr>
              <a:t> on </a:t>
            </a:r>
            <a:r>
              <a:rPr lang="tr-TR" sz="1000" dirty="0" err="1">
                <a:solidFill>
                  <a:schemeClr val="accent3">
                    <a:lumMod val="75000"/>
                  </a:schemeClr>
                </a:solidFill>
              </a:rPr>
              <a:t>their</a:t>
            </a:r>
            <a:r>
              <a:rPr lang="tr-TR" sz="1000" dirty="0">
                <a:solidFill>
                  <a:schemeClr val="accent3">
                    <a:lumMod val="75000"/>
                  </a:schemeClr>
                </a:solidFill>
              </a:rPr>
              <a:t> </a:t>
            </a:r>
            <a:r>
              <a:rPr lang="tr-TR" sz="1000" dirty="0" err="1">
                <a:solidFill>
                  <a:schemeClr val="accent3">
                    <a:lumMod val="75000"/>
                  </a:schemeClr>
                </a:solidFill>
              </a:rPr>
              <a:t>age</a:t>
            </a:r>
            <a:r>
              <a:rPr lang="tr-TR" sz="1000" dirty="0">
                <a:solidFill>
                  <a:schemeClr val="accent3">
                    <a:lumMod val="75000"/>
                  </a:schemeClr>
                </a:solidFill>
              </a:rPr>
              <a:t> </a:t>
            </a:r>
            <a:r>
              <a:rPr lang="tr-TR" sz="1000" dirty="0" err="1">
                <a:solidFill>
                  <a:schemeClr val="accent3">
                    <a:lumMod val="75000"/>
                  </a:schemeClr>
                </a:solidFill>
              </a:rPr>
              <a:t>and</a:t>
            </a:r>
            <a:r>
              <a:rPr lang="tr-TR" sz="1000" dirty="0">
                <a:solidFill>
                  <a:schemeClr val="accent3">
                    <a:lumMod val="75000"/>
                  </a:schemeClr>
                </a:solidFill>
              </a:rPr>
              <a:t> </a:t>
            </a:r>
            <a:r>
              <a:rPr lang="tr-TR" sz="1000" dirty="0" err="1">
                <a:solidFill>
                  <a:schemeClr val="accent3">
                    <a:lumMod val="75000"/>
                  </a:schemeClr>
                </a:solidFill>
              </a:rPr>
              <a:t>the</a:t>
            </a:r>
            <a:r>
              <a:rPr lang="tr-TR" sz="1000" dirty="0">
                <a:solidFill>
                  <a:schemeClr val="accent3">
                    <a:lumMod val="75000"/>
                  </a:schemeClr>
                </a:solidFill>
              </a:rPr>
              <a:t> </a:t>
            </a:r>
            <a:r>
              <a:rPr lang="tr-TR" sz="1000" dirty="0" err="1">
                <a:solidFill>
                  <a:schemeClr val="accent3">
                    <a:lumMod val="75000"/>
                  </a:schemeClr>
                </a:solidFill>
              </a:rPr>
              <a:t>transaction</a:t>
            </a:r>
            <a:r>
              <a:rPr lang="tr-TR" sz="1000" dirty="0">
                <a:solidFill>
                  <a:schemeClr val="accent3">
                    <a:lumMod val="75000"/>
                  </a:schemeClr>
                </a:solidFill>
              </a:rPr>
              <a:t> they </a:t>
            </a:r>
            <a:r>
              <a:rPr lang="tr-TR" sz="1000" dirty="0" err="1">
                <a:solidFill>
                  <a:schemeClr val="accent3">
                    <a:lumMod val="75000"/>
                  </a:schemeClr>
                </a:solidFill>
              </a:rPr>
              <a:t>have</a:t>
            </a:r>
            <a:r>
              <a:rPr lang="tr-TR" sz="1000" dirty="0">
                <a:solidFill>
                  <a:schemeClr val="accent3">
                    <a:lumMod val="75000"/>
                  </a:schemeClr>
                </a:solidFill>
              </a:rPr>
              <a:t> </a:t>
            </a:r>
            <a:r>
              <a:rPr lang="tr-TR" sz="1000" dirty="0" err="1">
                <a:solidFill>
                  <a:schemeClr val="accent3">
                    <a:lumMod val="75000"/>
                  </a:schemeClr>
                </a:solidFill>
              </a:rPr>
              <a:t>made</a:t>
            </a:r>
            <a:endParaRPr lang="en-US" sz="1000" dirty="0">
              <a:solidFill>
                <a:schemeClr val="accent3">
                  <a:lumMod val="75000"/>
                </a:schemeClr>
              </a:solidFill>
            </a:endParaRPr>
          </a:p>
        </p:txBody>
      </p:sp>
    </p:spTree>
    <p:extLst>
      <p:ext uri="{BB962C8B-B14F-4D97-AF65-F5344CB8AC3E}">
        <p14:creationId xmlns:p14="http://schemas.microsoft.com/office/powerpoint/2010/main" val="209294030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p>
        </p:txBody>
      </p:sp>
      <p:sp>
        <p:nvSpPr>
          <p:cNvPr id="150" name="Shape 99"/>
          <p:cNvSpPr/>
          <p:nvPr/>
        </p:nvSpPr>
        <p:spPr>
          <a:xfrm>
            <a:off x="205025" y="999475"/>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85000"/>
                    <a:lumOff val="15000"/>
                  </a:schemeClr>
                </a:solidFill>
              </a:rPr>
              <a:t>We</a:t>
            </a:r>
            <a:r>
              <a:rPr lang="tr-TR" dirty="0">
                <a:solidFill>
                  <a:schemeClr val="tx1">
                    <a:lumMod val="85000"/>
                    <a:lumOff val="15000"/>
                  </a:schemeClr>
                </a:solidFill>
              </a:rPr>
              <a:t> </a:t>
            </a:r>
            <a:r>
              <a:rPr lang="tr-TR" dirty="0" err="1">
                <a:solidFill>
                  <a:schemeClr val="tx1">
                    <a:lumMod val="85000"/>
                    <a:lumOff val="15000"/>
                  </a:schemeClr>
                </a:solidFill>
              </a:rPr>
              <a:t>have</a:t>
            </a:r>
            <a:r>
              <a:rPr lang="tr-TR" dirty="0">
                <a:solidFill>
                  <a:schemeClr val="tx1">
                    <a:lumMod val="85000"/>
                    <a:lumOff val="15000"/>
                  </a:schemeClr>
                </a:solidFill>
              </a:rPr>
              <a:t> </a:t>
            </a:r>
            <a:r>
              <a:rPr lang="tr-TR" dirty="0" err="1">
                <a:solidFill>
                  <a:schemeClr val="tx1">
                    <a:lumMod val="85000"/>
                    <a:lumOff val="15000"/>
                  </a:schemeClr>
                </a:solidFill>
              </a:rPr>
              <a:t>discused</a:t>
            </a:r>
            <a:r>
              <a:rPr lang="tr-TR" dirty="0">
                <a:solidFill>
                  <a:schemeClr val="tx1">
                    <a:lumMod val="85000"/>
                    <a:lumOff val="15000"/>
                  </a:schemeClr>
                </a:solidFill>
              </a:rPr>
              <a:t> </a:t>
            </a:r>
            <a:r>
              <a:rPr lang="tr-TR" dirty="0" err="1">
                <a:solidFill>
                  <a:schemeClr val="tx1">
                    <a:lumMod val="85000"/>
                    <a:lumOff val="15000"/>
                  </a:schemeClr>
                </a:solidFill>
              </a:rPr>
              <a:t>numerous</a:t>
            </a:r>
            <a:r>
              <a:rPr lang="tr-TR" dirty="0">
                <a:solidFill>
                  <a:schemeClr val="tx1">
                    <a:lumMod val="85000"/>
                    <a:lumOff val="15000"/>
                  </a:schemeClr>
                </a:solidFill>
              </a:rPr>
              <a:t> </a:t>
            </a:r>
            <a:r>
              <a:rPr lang="tr-TR" dirty="0" err="1">
                <a:solidFill>
                  <a:schemeClr val="tx1">
                    <a:lumMod val="85000"/>
                    <a:lumOff val="15000"/>
                  </a:schemeClr>
                </a:solidFill>
              </a:rPr>
              <a:t>point</a:t>
            </a:r>
            <a:r>
              <a:rPr lang="tr-TR" dirty="0">
                <a:solidFill>
                  <a:schemeClr val="tx1">
                    <a:lumMod val="85000"/>
                    <a:lumOff val="15000"/>
                  </a:schemeClr>
                </a:solidFill>
              </a:rPr>
              <a:t> from </a:t>
            </a:r>
            <a:r>
              <a:rPr lang="tr-TR" dirty="0" err="1">
                <a:solidFill>
                  <a:schemeClr val="tx1">
                    <a:lumMod val="85000"/>
                    <a:lumOff val="15000"/>
                  </a:schemeClr>
                </a:solidFill>
              </a:rPr>
              <a:t>the</a:t>
            </a:r>
            <a:r>
              <a:rPr lang="tr-TR" dirty="0">
                <a:solidFill>
                  <a:schemeClr val="tx1">
                    <a:lumMod val="85000"/>
                    <a:lumOff val="15000"/>
                  </a:schemeClr>
                </a:solidFill>
              </a:rPr>
              <a:t> </a:t>
            </a:r>
            <a:r>
              <a:rPr lang="tr-TR" dirty="0" err="1">
                <a:solidFill>
                  <a:schemeClr val="tx1">
                    <a:lumMod val="85000"/>
                    <a:lumOff val="15000"/>
                  </a:schemeClr>
                </a:solidFill>
              </a:rPr>
              <a:t>information</a:t>
            </a:r>
            <a:r>
              <a:rPr lang="tr-TR" dirty="0">
                <a:solidFill>
                  <a:schemeClr val="tx1">
                    <a:lumMod val="85000"/>
                    <a:lumOff val="15000"/>
                  </a:schemeClr>
                </a:solidFill>
              </a:rPr>
              <a:t> </a:t>
            </a:r>
            <a:r>
              <a:rPr lang="tr-TR" dirty="0" err="1">
                <a:solidFill>
                  <a:schemeClr val="tx1">
                    <a:lumMod val="85000"/>
                    <a:lumOff val="15000"/>
                  </a:schemeClr>
                </a:solidFill>
              </a:rPr>
              <a:t>gathered</a:t>
            </a:r>
            <a:r>
              <a:rPr lang="tr-TR" dirty="0">
                <a:solidFill>
                  <a:schemeClr val="tx1">
                    <a:lumMod val="85000"/>
                    <a:lumOff val="15000"/>
                  </a:schemeClr>
                </a:solidFill>
              </a:rPr>
              <a:t> on data. </a:t>
            </a:r>
            <a:r>
              <a:rPr lang="tr-TR" dirty="0" err="1">
                <a:solidFill>
                  <a:schemeClr val="tx1">
                    <a:lumMod val="85000"/>
                    <a:lumOff val="15000"/>
                  </a:schemeClr>
                </a:solidFill>
              </a:rPr>
              <a:t>To</a:t>
            </a:r>
            <a:r>
              <a:rPr lang="tr-TR" dirty="0">
                <a:solidFill>
                  <a:schemeClr val="tx1">
                    <a:lumMod val="85000"/>
                    <a:lumOff val="15000"/>
                  </a:schemeClr>
                </a:solidFill>
              </a:rPr>
              <a:t> </a:t>
            </a:r>
            <a:r>
              <a:rPr lang="tr-TR" dirty="0" err="1">
                <a:solidFill>
                  <a:schemeClr val="tx1">
                    <a:lumMod val="85000"/>
                    <a:lumOff val="15000"/>
                  </a:schemeClr>
                </a:solidFill>
              </a:rPr>
              <a:t>summarize</a:t>
            </a:r>
            <a:r>
              <a:rPr lang="tr-TR" dirty="0">
                <a:solidFill>
                  <a:schemeClr val="tx1">
                    <a:lumMod val="85000"/>
                    <a:lumOff val="15000"/>
                  </a:schemeClr>
                </a:solidFill>
              </a:rPr>
              <a:t> </a:t>
            </a:r>
            <a:r>
              <a:rPr lang="tr-TR" dirty="0" err="1">
                <a:solidFill>
                  <a:schemeClr val="tx1">
                    <a:lumMod val="85000"/>
                    <a:lumOff val="15000"/>
                  </a:schemeClr>
                </a:solidFill>
              </a:rPr>
              <a:t>hightakes</a:t>
            </a:r>
            <a:r>
              <a:rPr lang="tr-TR" dirty="0">
                <a:solidFill>
                  <a:schemeClr val="tx1">
                    <a:lumMod val="85000"/>
                    <a:lumOff val="15000"/>
                  </a:schemeClr>
                </a:solidFill>
              </a:rPr>
              <a:t>: </a:t>
            </a:r>
            <a:endParaRPr lang="en-US" dirty="0">
              <a:solidFill>
                <a:schemeClr val="tx1">
                  <a:lumMod val="85000"/>
                  <a:lumOff val="15000"/>
                </a:schemeClr>
              </a:solidFill>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185" name="Shape 99">
            <a:extLst>
              <a:ext uri="{FF2B5EF4-FFF2-40B4-BE49-F238E27FC236}">
                <a16:creationId xmlns:a16="http://schemas.microsoft.com/office/drawing/2014/main" id="{4034C62D-D95A-2D51-B58F-45EF2DE505EB}"/>
              </a:ext>
            </a:extLst>
          </p:cNvPr>
          <p:cNvSpPr/>
          <p:nvPr/>
        </p:nvSpPr>
        <p:spPr>
          <a:xfrm>
            <a:off x="205026" y="1952810"/>
            <a:ext cx="8518483" cy="27893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lnSpc>
                <a:spcPct val="250000"/>
              </a:lnSpc>
              <a:buFont typeface="Wingdings" panose="05000000000000000000" pitchFamily="2" charset="2"/>
              <a:buChar char="v"/>
            </a:pPr>
            <a:r>
              <a:rPr lang="tr-TR" sz="1400" dirty="0" err="1">
                <a:solidFill>
                  <a:srgbClr val="358917"/>
                </a:solidFill>
              </a:rPr>
              <a:t>Job</a:t>
            </a:r>
            <a:r>
              <a:rPr lang="tr-TR" sz="1400" dirty="0">
                <a:solidFill>
                  <a:srgbClr val="358917"/>
                </a:solidFill>
              </a:rPr>
              <a:t> </a:t>
            </a:r>
            <a:r>
              <a:rPr lang="tr-TR" sz="1400" dirty="0" err="1">
                <a:solidFill>
                  <a:srgbClr val="358917"/>
                </a:solidFill>
              </a:rPr>
              <a:t>industry</a:t>
            </a:r>
            <a:r>
              <a:rPr lang="tr-TR" sz="1400" dirty="0">
                <a:solidFill>
                  <a:srgbClr val="358917"/>
                </a:solidFill>
              </a:rPr>
              <a:t> of </a:t>
            </a:r>
            <a:r>
              <a:rPr lang="tr-TR" sz="1400" dirty="0" err="1">
                <a:solidFill>
                  <a:srgbClr val="358917"/>
                </a:solidFill>
              </a:rPr>
              <a:t>financial</a:t>
            </a:r>
            <a:r>
              <a:rPr lang="tr-TR" sz="1400" dirty="0">
                <a:solidFill>
                  <a:srgbClr val="358917"/>
                </a:solidFill>
              </a:rPr>
              <a:t> </a:t>
            </a:r>
            <a:r>
              <a:rPr lang="tr-TR" sz="1400" dirty="0" err="1">
                <a:solidFill>
                  <a:srgbClr val="358917"/>
                </a:solidFill>
              </a:rPr>
              <a:t>services</a:t>
            </a:r>
            <a:r>
              <a:rPr lang="tr-TR" sz="1400" dirty="0">
                <a:solidFill>
                  <a:srgbClr val="358917"/>
                </a:solidFill>
              </a:rPr>
              <a:t> </a:t>
            </a:r>
            <a:r>
              <a:rPr lang="tr-TR" sz="1400" dirty="0" err="1">
                <a:solidFill>
                  <a:srgbClr val="358917"/>
                </a:solidFill>
              </a:rPr>
              <a:t>and</a:t>
            </a:r>
            <a:r>
              <a:rPr lang="tr-TR" sz="1400" dirty="0">
                <a:solidFill>
                  <a:srgbClr val="358917"/>
                </a:solidFill>
              </a:rPr>
              <a:t> </a:t>
            </a:r>
            <a:r>
              <a:rPr lang="tr-TR" sz="1400" dirty="0" err="1">
                <a:solidFill>
                  <a:srgbClr val="358917"/>
                </a:solidFill>
              </a:rPr>
              <a:t>manufacturing</a:t>
            </a:r>
            <a:r>
              <a:rPr lang="tr-TR" sz="1400" dirty="0">
                <a:solidFill>
                  <a:srgbClr val="358917"/>
                </a:solidFill>
              </a:rPr>
              <a:t> </a:t>
            </a:r>
            <a:r>
              <a:rPr lang="tr-TR" sz="1400" dirty="0" err="1">
                <a:solidFill>
                  <a:srgbClr val="358917"/>
                </a:solidFill>
              </a:rPr>
              <a:t>generates</a:t>
            </a:r>
            <a:r>
              <a:rPr lang="tr-TR" sz="1400" dirty="0">
                <a:solidFill>
                  <a:srgbClr val="358917"/>
                </a:solidFill>
              </a:rPr>
              <a:t> </a:t>
            </a:r>
            <a:r>
              <a:rPr lang="tr-TR" sz="1400" dirty="0" err="1">
                <a:solidFill>
                  <a:srgbClr val="358917"/>
                </a:solidFill>
              </a:rPr>
              <a:t>highest</a:t>
            </a:r>
            <a:r>
              <a:rPr lang="tr-TR" sz="1400" dirty="0">
                <a:solidFill>
                  <a:srgbClr val="358917"/>
                </a:solidFill>
              </a:rPr>
              <a:t> total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err="1">
                <a:solidFill>
                  <a:srgbClr val="358917"/>
                </a:solidFill>
              </a:rPr>
              <a:t>Mass</a:t>
            </a:r>
            <a:r>
              <a:rPr lang="tr-TR" sz="1400" dirty="0">
                <a:solidFill>
                  <a:srgbClr val="358917"/>
                </a:solidFill>
              </a:rPr>
              <a:t> </a:t>
            </a:r>
            <a:r>
              <a:rPr lang="tr-TR" sz="1400" dirty="0" err="1">
                <a:solidFill>
                  <a:srgbClr val="358917"/>
                </a:solidFill>
              </a:rPr>
              <a:t>customers</a:t>
            </a:r>
            <a:r>
              <a:rPr lang="tr-TR" sz="1400" dirty="0">
                <a:solidFill>
                  <a:srgbClr val="358917"/>
                </a:solidFill>
              </a:rPr>
              <a:t> </a:t>
            </a:r>
            <a:r>
              <a:rPr lang="tr-TR" sz="1400" dirty="0" err="1">
                <a:solidFill>
                  <a:srgbClr val="358917"/>
                </a:solidFill>
              </a:rPr>
              <a:t>generates</a:t>
            </a:r>
            <a:r>
              <a:rPr lang="tr-TR" sz="1400" dirty="0">
                <a:solidFill>
                  <a:srgbClr val="358917"/>
                </a:solidFill>
              </a:rPr>
              <a:t> </a:t>
            </a:r>
            <a:r>
              <a:rPr lang="tr-TR" sz="1400" dirty="0" err="1">
                <a:solidFill>
                  <a:srgbClr val="358917"/>
                </a:solidFill>
              </a:rPr>
              <a:t>highest</a:t>
            </a:r>
            <a:r>
              <a:rPr lang="tr-TR" sz="1400" dirty="0">
                <a:solidFill>
                  <a:srgbClr val="358917"/>
                </a:solidFill>
              </a:rPr>
              <a:t> total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a:solidFill>
                  <a:srgbClr val="358917"/>
                </a:solidFill>
              </a:rPr>
              <a:t>Standard </a:t>
            </a:r>
            <a:r>
              <a:rPr lang="tr-TR" sz="1400" dirty="0" err="1">
                <a:solidFill>
                  <a:srgbClr val="358917"/>
                </a:solidFill>
              </a:rPr>
              <a:t>type</a:t>
            </a:r>
            <a:r>
              <a:rPr lang="tr-TR" sz="1400" dirty="0">
                <a:solidFill>
                  <a:srgbClr val="358917"/>
                </a:solidFill>
              </a:rPr>
              <a:t> </a:t>
            </a:r>
            <a:r>
              <a:rPr lang="tr-TR" sz="1400" dirty="0" err="1">
                <a:solidFill>
                  <a:srgbClr val="358917"/>
                </a:solidFill>
              </a:rPr>
              <a:t>products</a:t>
            </a:r>
            <a:r>
              <a:rPr lang="tr-TR" sz="1400" dirty="0">
                <a:solidFill>
                  <a:srgbClr val="358917"/>
                </a:solidFill>
              </a:rPr>
              <a:t> </a:t>
            </a:r>
            <a:r>
              <a:rPr lang="tr-TR" sz="1400" dirty="0" err="1">
                <a:solidFill>
                  <a:srgbClr val="358917"/>
                </a:solidFill>
              </a:rPr>
              <a:t>sales</a:t>
            </a:r>
            <a:r>
              <a:rPr lang="tr-TR" sz="1400" dirty="0">
                <a:solidFill>
                  <a:srgbClr val="358917"/>
                </a:solidFill>
              </a:rPr>
              <a:t> </a:t>
            </a:r>
            <a:r>
              <a:rPr lang="tr-TR" sz="1400" dirty="0" err="1">
                <a:solidFill>
                  <a:srgbClr val="358917"/>
                </a:solidFill>
              </a:rPr>
              <a:t>the</a:t>
            </a:r>
            <a:r>
              <a:rPr lang="tr-TR" sz="1400" dirty="0">
                <a:solidFill>
                  <a:srgbClr val="358917"/>
                </a:solidFill>
              </a:rPr>
              <a:t> </a:t>
            </a:r>
            <a:r>
              <a:rPr lang="tr-TR" sz="1400" dirty="0" err="1">
                <a:solidFill>
                  <a:srgbClr val="358917"/>
                </a:solidFill>
              </a:rPr>
              <a:t>most</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err="1">
                <a:solidFill>
                  <a:srgbClr val="358917"/>
                </a:solidFill>
              </a:rPr>
              <a:t>Touring</a:t>
            </a:r>
            <a:r>
              <a:rPr lang="tr-TR" sz="1400" dirty="0">
                <a:solidFill>
                  <a:srgbClr val="358917"/>
                </a:solidFill>
              </a:rPr>
              <a:t> </a:t>
            </a:r>
            <a:r>
              <a:rPr lang="tr-TR" sz="1400" dirty="0" err="1">
                <a:solidFill>
                  <a:srgbClr val="358917"/>
                </a:solidFill>
              </a:rPr>
              <a:t>type</a:t>
            </a:r>
            <a:r>
              <a:rPr lang="tr-TR" sz="1400" dirty="0">
                <a:solidFill>
                  <a:srgbClr val="358917"/>
                </a:solidFill>
              </a:rPr>
              <a:t> </a:t>
            </a:r>
            <a:r>
              <a:rPr lang="tr-TR" sz="1400" dirty="0" err="1">
                <a:solidFill>
                  <a:srgbClr val="358917"/>
                </a:solidFill>
              </a:rPr>
              <a:t>products</a:t>
            </a:r>
            <a:r>
              <a:rPr lang="tr-TR" sz="1400" dirty="0">
                <a:solidFill>
                  <a:srgbClr val="358917"/>
                </a:solidFill>
              </a:rPr>
              <a:t> </a:t>
            </a:r>
            <a:r>
              <a:rPr lang="tr-TR" sz="1400" dirty="0" err="1">
                <a:solidFill>
                  <a:srgbClr val="358917"/>
                </a:solidFill>
              </a:rPr>
              <a:t>have</a:t>
            </a:r>
            <a:r>
              <a:rPr lang="tr-TR" sz="1400" dirty="0">
                <a:solidFill>
                  <a:srgbClr val="358917"/>
                </a:solidFill>
              </a:rPr>
              <a:t> </a:t>
            </a:r>
            <a:r>
              <a:rPr lang="tr-TR" sz="1400" dirty="0" err="1">
                <a:solidFill>
                  <a:srgbClr val="358917"/>
                </a:solidFill>
              </a:rPr>
              <a:t>the</a:t>
            </a:r>
            <a:r>
              <a:rPr lang="tr-TR" sz="1400" dirty="0">
                <a:solidFill>
                  <a:srgbClr val="358917"/>
                </a:solidFill>
              </a:rPr>
              <a:t> </a:t>
            </a:r>
            <a:r>
              <a:rPr lang="tr-TR" sz="1400" dirty="0" err="1">
                <a:solidFill>
                  <a:srgbClr val="358917"/>
                </a:solidFill>
              </a:rPr>
              <a:t>highest</a:t>
            </a:r>
            <a:r>
              <a:rPr lang="tr-TR" sz="1400" dirty="0">
                <a:solidFill>
                  <a:srgbClr val="358917"/>
                </a:solidFill>
              </a:rPr>
              <a:t> </a:t>
            </a:r>
            <a:r>
              <a:rPr lang="tr-TR" sz="1400" dirty="0" err="1">
                <a:solidFill>
                  <a:srgbClr val="358917"/>
                </a:solidFill>
              </a:rPr>
              <a:t>average</a:t>
            </a:r>
            <a:r>
              <a:rPr lang="tr-TR" sz="1400" dirty="0">
                <a:solidFill>
                  <a:srgbClr val="358917"/>
                </a:solidFill>
              </a:rPr>
              <a:t> </a:t>
            </a:r>
            <a:r>
              <a:rPr lang="tr-TR" sz="1400" dirty="0" err="1">
                <a:solidFill>
                  <a:srgbClr val="358917"/>
                </a:solidFill>
              </a:rPr>
              <a:t>profit</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err="1">
                <a:solidFill>
                  <a:srgbClr val="358917"/>
                </a:solidFill>
              </a:rPr>
              <a:t>Medium</a:t>
            </a:r>
            <a:r>
              <a:rPr lang="tr-TR" sz="1400" dirty="0">
                <a:solidFill>
                  <a:srgbClr val="358917"/>
                </a:solidFill>
              </a:rPr>
              <a:t> </a:t>
            </a:r>
            <a:r>
              <a:rPr lang="tr-TR" sz="1400" dirty="0" err="1">
                <a:solidFill>
                  <a:srgbClr val="358917"/>
                </a:solidFill>
              </a:rPr>
              <a:t>product</a:t>
            </a:r>
            <a:r>
              <a:rPr lang="tr-TR" sz="1400" dirty="0">
                <a:solidFill>
                  <a:srgbClr val="358917"/>
                </a:solidFill>
              </a:rPr>
              <a:t> </a:t>
            </a:r>
            <a:r>
              <a:rPr lang="tr-TR" sz="1400" dirty="0" err="1">
                <a:solidFill>
                  <a:srgbClr val="358917"/>
                </a:solidFill>
              </a:rPr>
              <a:t>class</a:t>
            </a:r>
            <a:r>
              <a:rPr lang="tr-TR" sz="1400" dirty="0">
                <a:solidFill>
                  <a:srgbClr val="358917"/>
                </a:solidFill>
              </a:rPr>
              <a:t> </a:t>
            </a:r>
            <a:r>
              <a:rPr lang="tr-TR" sz="1400" dirty="0" err="1">
                <a:solidFill>
                  <a:srgbClr val="358917"/>
                </a:solidFill>
              </a:rPr>
              <a:t>have</a:t>
            </a:r>
            <a:r>
              <a:rPr lang="tr-TR" sz="1400" dirty="0">
                <a:solidFill>
                  <a:srgbClr val="358917"/>
                </a:solidFill>
              </a:rPr>
              <a:t> </a:t>
            </a:r>
            <a:r>
              <a:rPr lang="tr-TR" sz="1400" dirty="0" err="1">
                <a:solidFill>
                  <a:srgbClr val="358917"/>
                </a:solidFill>
              </a:rPr>
              <a:t>highest</a:t>
            </a:r>
            <a:r>
              <a:rPr lang="tr-TR" sz="1400" dirty="0">
                <a:solidFill>
                  <a:srgbClr val="358917"/>
                </a:solidFill>
              </a:rPr>
              <a:t> total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 </a:t>
            </a:r>
            <a:r>
              <a:rPr lang="tr-TR" sz="1400" dirty="0" err="1">
                <a:solidFill>
                  <a:srgbClr val="358917"/>
                </a:solidFill>
              </a:rPr>
              <a:t>and</a:t>
            </a:r>
            <a:r>
              <a:rPr lang="tr-TR" sz="1400" dirty="0">
                <a:solidFill>
                  <a:srgbClr val="358917"/>
                </a:solidFill>
              </a:rPr>
              <a:t> </a:t>
            </a:r>
            <a:r>
              <a:rPr lang="tr-TR" sz="1400" dirty="0" err="1">
                <a:solidFill>
                  <a:srgbClr val="358917"/>
                </a:solidFill>
              </a:rPr>
              <a:t>average</a:t>
            </a:r>
            <a:r>
              <a:rPr lang="tr-TR" sz="1400" dirty="0">
                <a:solidFill>
                  <a:srgbClr val="358917"/>
                </a:solidFill>
              </a:rPr>
              <a:t>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a:t>
            </a:r>
            <a:endParaRPr lang="en-US" sz="1400" dirty="0">
              <a:solidFill>
                <a:srgbClr val="358917"/>
              </a:solidFill>
            </a:endParaRPr>
          </a:p>
        </p:txBody>
      </p:sp>
    </p:spTree>
    <p:extLst>
      <p:ext uri="{BB962C8B-B14F-4D97-AF65-F5344CB8AC3E}">
        <p14:creationId xmlns:p14="http://schemas.microsoft.com/office/powerpoint/2010/main" val="289102843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185" name="Shape 99">
            <a:extLst>
              <a:ext uri="{FF2B5EF4-FFF2-40B4-BE49-F238E27FC236}">
                <a16:creationId xmlns:a16="http://schemas.microsoft.com/office/drawing/2014/main" id="{4034C62D-D95A-2D51-B58F-45EF2DE505EB}"/>
              </a:ext>
            </a:extLst>
          </p:cNvPr>
          <p:cNvSpPr/>
          <p:nvPr/>
        </p:nvSpPr>
        <p:spPr>
          <a:xfrm>
            <a:off x="205025" y="852149"/>
            <a:ext cx="8518483" cy="2789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lnSpc>
                <a:spcPct val="250000"/>
              </a:lnSpc>
              <a:buFont typeface="Wingdings" panose="05000000000000000000" pitchFamily="2" charset="2"/>
              <a:buChar char="v"/>
            </a:pPr>
            <a:r>
              <a:rPr lang="tr-TR" sz="1400" dirty="0">
                <a:solidFill>
                  <a:srgbClr val="358917"/>
                </a:solidFill>
              </a:rPr>
              <a:t>WeareA2B </a:t>
            </a:r>
            <a:r>
              <a:rPr lang="tr-TR" sz="1400" dirty="0" err="1">
                <a:solidFill>
                  <a:srgbClr val="358917"/>
                </a:solidFill>
              </a:rPr>
              <a:t>products</a:t>
            </a:r>
            <a:r>
              <a:rPr lang="tr-TR" sz="1400" dirty="0">
                <a:solidFill>
                  <a:srgbClr val="358917"/>
                </a:solidFill>
              </a:rPr>
              <a:t> </a:t>
            </a:r>
            <a:r>
              <a:rPr lang="tr-TR" sz="1400" dirty="0" err="1">
                <a:solidFill>
                  <a:srgbClr val="358917"/>
                </a:solidFill>
              </a:rPr>
              <a:t>have</a:t>
            </a:r>
            <a:r>
              <a:rPr lang="tr-TR" sz="1400" dirty="0">
                <a:solidFill>
                  <a:srgbClr val="358917"/>
                </a:solidFill>
              </a:rPr>
              <a:t> </a:t>
            </a:r>
            <a:r>
              <a:rPr lang="tr-TR" sz="1400" dirty="0" err="1">
                <a:solidFill>
                  <a:srgbClr val="358917"/>
                </a:solidFill>
              </a:rPr>
              <a:t>highest</a:t>
            </a:r>
            <a:r>
              <a:rPr lang="tr-TR" sz="1400" dirty="0">
                <a:solidFill>
                  <a:srgbClr val="358917"/>
                </a:solidFill>
              </a:rPr>
              <a:t> total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 </a:t>
            </a:r>
            <a:r>
              <a:rPr lang="tr-TR" sz="1400" dirty="0" err="1">
                <a:solidFill>
                  <a:srgbClr val="358917"/>
                </a:solidFill>
              </a:rPr>
              <a:t>and</a:t>
            </a:r>
            <a:r>
              <a:rPr lang="tr-TR" sz="1400" dirty="0">
                <a:solidFill>
                  <a:srgbClr val="358917"/>
                </a:solidFill>
              </a:rPr>
              <a:t> </a:t>
            </a:r>
            <a:r>
              <a:rPr lang="tr-TR" sz="1400" dirty="0" err="1">
                <a:solidFill>
                  <a:srgbClr val="358917"/>
                </a:solidFill>
              </a:rPr>
              <a:t>average</a:t>
            </a:r>
            <a:r>
              <a:rPr lang="tr-TR" sz="1400" dirty="0">
                <a:solidFill>
                  <a:srgbClr val="358917"/>
                </a:solidFill>
              </a:rPr>
              <a:t>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a:solidFill>
                  <a:srgbClr val="358917"/>
                </a:solidFill>
              </a:rPr>
              <a:t>New </a:t>
            </a:r>
            <a:r>
              <a:rPr lang="tr-TR" sz="1400" dirty="0" err="1">
                <a:solidFill>
                  <a:srgbClr val="358917"/>
                </a:solidFill>
              </a:rPr>
              <a:t>customers</a:t>
            </a:r>
            <a:r>
              <a:rPr lang="tr-TR" sz="1400" dirty="0">
                <a:solidFill>
                  <a:srgbClr val="358917"/>
                </a:solidFill>
              </a:rPr>
              <a:t> </a:t>
            </a:r>
            <a:r>
              <a:rPr lang="tr-TR" sz="1400" dirty="0" err="1">
                <a:solidFill>
                  <a:srgbClr val="358917"/>
                </a:solidFill>
              </a:rPr>
              <a:t>are</a:t>
            </a:r>
            <a:r>
              <a:rPr lang="tr-TR" sz="1400" dirty="0">
                <a:solidFill>
                  <a:srgbClr val="358917"/>
                </a:solidFill>
              </a:rPr>
              <a:t> </a:t>
            </a:r>
            <a:r>
              <a:rPr lang="tr-TR" sz="1400" dirty="0" err="1">
                <a:solidFill>
                  <a:srgbClr val="358917"/>
                </a:solidFill>
              </a:rPr>
              <a:t>middle-aged</a:t>
            </a:r>
            <a:r>
              <a:rPr lang="tr-TR" sz="1400" dirty="0">
                <a:solidFill>
                  <a:srgbClr val="358917"/>
                </a:solidFill>
              </a:rPr>
              <a:t> </a:t>
            </a:r>
            <a:r>
              <a:rPr lang="tr-TR" sz="1400" dirty="0" err="1">
                <a:solidFill>
                  <a:srgbClr val="358917"/>
                </a:solidFill>
              </a:rPr>
              <a:t>adults</a:t>
            </a:r>
            <a:r>
              <a:rPr lang="tr-TR" sz="1400" dirty="0">
                <a:solidFill>
                  <a:srgbClr val="358917"/>
                </a:solidFill>
              </a:rPr>
              <a:t> </a:t>
            </a:r>
            <a:r>
              <a:rPr lang="tr-TR" sz="1400" dirty="0" err="1">
                <a:solidFill>
                  <a:srgbClr val="358917"/>
                </a:solidFill>
              </a:rPr>
              <a:t>and</a:t>
            </a:r>
            <a:r>
              <a:rPr lang="tr-TR" sz="1400" dirty="0">
                <a:solidFill>
                  <a:srgbClr val="358917"/>
                </a:solidFill>
              </a:rPr>
              <a:t> </a:t>
            </a:r>
            <a:r>
              <a:rPr lang="tr-TR" sz="1400" dirty="0" err="1">
                <a:solidFill>
                  <a:srgbClr val="358917"/>
                </a:solidFill>
              </a:rPr>
              <a:t>old</a:t>
            </a:r>
            <a:r>
              <a:rPr lang="tr-TR" sz="1400" dirty="0">
                <a:solidFill>
                  <a:srgbClr val="358917"/>
                </a:solidFill>
              </a:rPr>
              <a:t> </a:t>
            </a:r>
            <a:r>
              <a:rPr lang="tr-TR" sz="1400" dirty="0" err="1">
                <a:solidFill>
                  <a:srgbClr val="358917"/>
                </a:solidFill>
              </a:rPr>
              <a:t>adults</a:t>
            </a:r>
            <a:r>
              <a:rPr lang="tr-TR" sz="1400" dirty="0">
                <a:solidFill>
                  <a:srgbClr val="358917"/>
                </a:solidFill>
              </a:rPr>
              <a:t>, </a:t>
            </a:r>
            <a:r>
              <a:rPr lang="tr-TR" sz="1400" dirty="0" err="1">
                <a:solidFill>
                  <a:srgbClr val="358917"/>
                </a:solidFill>
              </a:rPr>
              <a:t>change</a:t>
            </a:r>
            <a:r>
              <a:rPr lang="tr-TR" sz="1400" dirty="0">
                <a:solidFill>
                  <a:srgbClr val="358917"/>
                </a:solidFill>
              </a:rPr>
              <a:t> </a:t>
            </a:r>
            <a:r>
              <a:rPr lang="tr-TR" sz="1400" dirty="0" err="1">
                <a:solidFill>
                  <a:srgbClr val="358917"/>
                </a:solidFill>
              </a:rPr>
              <a:t>advertisement</a:t>
            </a:r>
            <a:r>
              <a:rPr lang="tr-TR" sz="1400" dirty="0">
                <a:solidFill>
                  <a:srgbClr val="358917"/>
                </a:solidFill>
              </a:rPr>
              <a:t> </a:t>
            </a:r>
            <a:r>
              <a:rPr lang="tr-TR" sz="1400" dirty="0" err="1">
                <a:solidFill>
                  <a:srgbClr val="358917"/>
                </a:solidFill>
              </a:rPr>
              <a:t>tactics</a:t>
            </a:r>
            <a:r>
              <a:rPr lang="tr-TR" sz="1400" dirty="0">
                <a:solidFill>
                  <a:srgbClr val="358917"/>
                </a:solidFill>
              </a:rPr>
              <a:t> </a:t>
            </a:r>
            <a:r>
              <a:rPr lang="tr-TR" sz="1400" dirty="0" err="1">
                <a:solidFill>
                  <a:srgbClr val="358917"/>
                </a:solidFill>
              </a:rPr>
              <a:t>fittingly</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err="1">
                <a:solidFill>
                  <a:srgbClr val="358917"/>
                </a:solidFill>
              </a:rPr>
              <a:t>Mainly</a:t>
            </a:r>
            <a:r>
              <a:rPr lang="tr-TR" sz="1400" dirty="0">
                <a:solidFill>
                  <a:srgbClr val="358917"/>
                </a:solidFill>
              </a:rPr>
              <a:t> </a:t>
            </a:r>
            <a:r>
              <a:rPr lang="tr-TR" sz="1400" dirty="0" err="1">
                <a:solidFill>
                  <a:srgbClr val="358917"/>
                </a:solidFill>
              </a:rPr>
              <a:t>target</a:t>
            </a:r>
            <a:r>
              <a:rPr lang="tr-TR" sz="1400" dirty="0">
                <a:solidFill>
                  <a:srgbClr val="358917"/>
                </a:solidFill>
              </a:rPr>
              <a:t> Cluster 4 </a:t>
            </a:r>
            <a:r>
              <a:rPr lang="tr-TR" sz="1400" dirty="0" err="1">
                <a:solidFill>
                  <a:srgbClr val="358917"/>
                </a:solidFill>
              </a:rPr>
              <a:t>group</a:t>
            </a:r>
            <a:r>
              <a:rPr lang="tr-TR" sz="1400" dirty="0">
                <a:solidFill>
                  <a:srgbClr val="358917"/>
                </a:solidFill>
              </a:rPr>
              <a:t> </a:t>
            </a:r>
            <a:r>
              <a:rPr lang="tr-TR" sz="1400" dirty="0" err="1">
                <a:solidFill>
                  <a:srgbClr val="358917"/>
                </a:solidFill>
              </a:rPr>
              <a:t>customers</a:t>
            </a:r>
            <a:r>
              <a:rPr lang="tr-TR" sz="1400" dirty="0">
                <a:solidFill>
                  <a:srgbClr val="358917"/>
                </a:solidFill>
              </a:rPr>
              <a:t> </a:t>
            </a:r>
            <a:r>
              <a:rPr lang="tr-TR" sz="1400" dirty="0" err="1">
                <a:solidFill>
                  <a:srgbClr val="358917"/>
                </a:solidFill>
              </a:rPr>
              <a:t>for</a:t>
            </a:r>
            <a:r>
              <a:rPr lang="tr-TR" sz="1400" dirty="0">
                <a:solidFill>
                  <a:srgbClr val="358917"/>
                </a:solidFill>
              </a:rPr>
              <a:t> </a:t>
            </a:r>
            <a:r>
              <a:rPr lang="tr-TR" sz="1400" dirty="0" err="1">
                <a:solidFill>
                  <a:srgbClr val="358917"/>
                </a:solidFill>
              </a:rPr>
              <a:t>highest</a:t>
            </a:r>
            <a:r>
              <a:rPr lang="tr-TR" sz="1400" dirty="0">
                <a:solidFill>
                  <a:srgbClr val="358917"/>
                </a:solidFill>
              </a:rPr>
              <a:t>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 </a:t>
            </a:r>
            <a:r>
              <a:rPr lang="tr-TR" sz="1400" dirty="0" err="1">
                <a:solidFill>
                  <a:srgbClr val="358917"/>
                </a:solidFill>
              </a:rPr>
              <a:t>generation</a:t>
            </a:r>
            <a:r>
              <a:rPr lang="tr-TR" sz="1400" dirty="0">
                <a:solidFill>
                  <a:srgbClr val="358917"/>
                </a:solidFill>
              </a:rPr>
              <a:t>.</a:t>
            </a:r>
          </a:p>
          <a:p>
            <a:pPr marL="342900" indent="-342900">
              <a:lnSpc>
                <a:spcPct val="250000"/>
              </a:lnSpc>
              <a:buFont typeface="Wingdings" panose="05000000000000000000" pitchFamily="2" charset="2"/>
              <a:buChar char="v"/>
            </a:pPr>
            <a:r>
              <a:rPr lang="tr-TR" sz="1400" dirty="0" err="1">
                <a:solidFill>
                  <a:srgbClr val="358917"/>
                </a:solidFill>
              </a:rPr>
              <a:t>Follow</a:t>
            </a:r>
            <a:r>
              <a:rPr lang="tr-TR" sz="1400" dirty="0">
                <a:solidFill>
                  <a:srgbClr val="358917"/>
                </a:solidFill>
              </a:rPr>
              <a:t> Cluster 4 </a:t>
            </a:r>
            <a:r>
              <a:rPr lang="tr-TR" sz="1400" dirty="0" err="1">
                <a:solidFill>
                  <a:srgbClr val="358917"/>
                </a:solidFill>
              </a:rPr>
              <a:t>with</a:t>
            </a:r>
            <a:r>
              <a:rPr lang="tr-TR" sz="1400" dirty="0">
                <a:solidFill>
                  <a:srgbClr val="358917"/>
                </a:solidFill>
              </a:rPr>
              <a:t> Cluster 0 </a:t>
            </a:r>
            <a:r>
              <a:rPr lang="tr-TR" sz="1400" dirty="0" err="1">
                <a:solidFill>
                  <a:srgbClr val="358917"/>
                </a:solidFill>
              </a:rPr>
              <a:t>to</a:t>
            </a:r>
            <a:r>
              <a:rPr lang="tr-TR" sz="1400" dirty="0">
                <a:solidFill>
                  <a:srgbClr val="358917"/>
                </a:solidFill>
              </a:rPr>
              <a:t> </a:t>
            </a:r>
            <a:r>
              <a:rPr lang="tr-TR" sz="1400" dirty="0" err="1">
                <a:solidFill>
                  <a:srgbClr val="358917"/>
                </a:solidFill>
              </a:rPr>
              <a:t>increase</a:t>
            </a:r>
            <a:r>
              <a:rPr lang="tr-TR" sz="1400" dirty="0">
                <a:solidFill>
                  <a:srgbClr val="358917"/>
                </a:solidFill>
              </a:rPr>
              <a:t> </a:t>
            </a:r>
            <a:r>
              <a:rPr lang="tr-TR" sz="1400" dirty="0" err="1">
                <a:solidFill>
                  <a:srgbClr val="358917"/>
                </a:solidFill>
              </a:rPr>
              <a:t>sales</a:t>
            </a:r>
            <a:r>
              <a:rPr lang="tr-TR" sz="1400" dirty="0">
                <a:solidFill>
                  <a:srgbClr val="358917"/>
                </a:solidFill>
              </a:rPr>
              <a:t> </a:t>
            </a:r>
            <a:r>
              <a:rPr lang="tr-TR" sz="1400" dirty="0" err="1">
                <a:solidFill>
                  <a:srgbClr val="358917"/>
                </a:solidFill>
              </a:rPr>
              <a:t>profit</a:t>
            </a:r>
            <a:r>
              <a:rPr lang="tr-TR" sz="1400" dirty="0">
                <a:solidFill>
                  <a:srgbClr val="358917"/>
                </a:solidFill>
              </a:rPr>
              <a:t>. </a:t>
            </a:r>
            <a:endParaRPr lang="en-US" sz="1400" dirty="0">
              <a:solidFill>
                <a:srgbClr val="358917"/>
              </a:solidFill>
            </a:endParaRPr>
          </a:p>
        </p:txBody>
      </p:sp>
    </p:spTree>
    <p:extLst>
      <p:ext uri="{BB962C8B-B14F-4D97-AF65-F5344CB8AC3E}">
        <p14:creationId xmlns:p14="http://schemas.microsoft.com/office/powerpoint/2010/main" val="9760185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a:t>Using Machine Learning To Identify High Value Customer Group</a:t>
            </a:r>
          </a:p>
        </p:txBody>
      </p:sp>
      <p:sp>
        <p:nvSpPr>
          <p:cNvPr id="124" name="Shape 73"/>
          <p:cNvSpPr/>
          <p:nvPr/>
        </p:nvSpPr>
        <p:spPr>
          <a:xfrm>
            <a:off x="205025" y="2075361"/>
            <a:ext cx="4134600" cy="27386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a:solidFill>
                  <a:schemeClr val="tx1">
                    <a:lumMod val="75000"/>
                    <a:lumOff val="25000"/>
                  </a:schemeClr>
                </a:solidFill>
              </a:rPr>
              <a:t>Steps in this data analysis:</a:t>
            </a:r>
          </a:p>
          <a:p>
            <a:endParaRPr lang="en-US">
              <a:solidFill>
                <a:schemeClr val="tx1">
                  <a:lumMod val="75000"/>
                  <a:lumOff val="25000"/>
                </a:schemeClr>
              </a:solidFill>
            </a:endParaRPr>
          </a:p>
          <a:p>
            <a:pPr marL="285750" indent="-285750">
              <a:lnSpc>
                <a:spcPct val="180000"/>
              </a:lnSpc>
              <a:buFont typeface="Wingdings" panose="05000000000000000000" pitchFamily="2" charset="2"/>
              <a:buChar char="v"/>
            </a:pPr>
            <a:r>
              <a:rPr lang="en-US">
                <a:solidFill>
                  <a:schemeClr val="tx1">
                    <a:lumMod val="75000"/>
                    <a:lumOff val="25000"/>
                  </a:schemeClr>
                </a:solidFill>
              </a:rPr>
              <a:t>Data Quality Assesment</a:t>
            </a:r>
          </a:p>
          <a:p>
            <a:pPr marL="285750" indent="-285750">
              <a:lnSpc>
                <a:spcPct val="180000"/>
              </a:lnSpc>
              <a:buFont typeface="Wingdings" panose="05000000000000000000" pitchFamily="2" charset="2"/>
              <a:buChar char="v"/>
            </a:pPr>
            <a:r>
              <a:rPr lang="en-US">
                <a:solidFill>
                  <a:schemeClr val="tx1">
                    <a:lumMod val="75000"/>
                    <a:lumOff val="25000"/>
                  </a:schemeClr>
                </a:solidFill>
              </a:rPr>
              <a:t>Missing Data Imputation</a:t>
            </a:r>
          </a:p>
          <a:p>
            <a:pPr marL="285750" indent="-285750">
              <a:lnSpc>
                <a:spcPct val="180000"/>
              </a:lnSpc>
              <a:buFont typeface="Wingdings" panose="05000000000000000000" pitchFamily="2" charset="2"/>
              <a:buChar char="v"/>
            </a:pPr>
            <a:r>
              <a:rPr lang="en-US">
                <a:solidFill>
                  <a:schemeClr val="tx1">
                    <a:lumMod val="75000"/>
                    <a:lumOff val="25000"/>
                  </a:schemeClr>
                </a:solidFill>
              </a:rPr>
              <a:t>Exploratory Data Analysis</a:t>
            </a:r>
          </a:p>
          <a:p>
            <a:pPr marL="285750" indent="-285750">
              <a:lnSpc>
                <a:spcPct val="180000"/>
              </a:lnSpc>
              <a:buFont typeface="Wingdings" panose="05000000000000000000" pitchFamily="2" charset="2"/>
              <a:buChar char="v"/>
            </a:pPr>
            <a:r>
              <a:rPr lang="en-US" b="0">
                <a:solidFill>
                  <a:schemeClr val="tx1">
                    <a:lumMod val="75000"/>
                    <a:lumOff val="25000"/>
                  </a:schemeClr>
                </a:solidFill>
                <a:effectLst/>
                <a:latin typeface="Consolas" panose="020B0609020204030204" pitchFamily="49" charset="0"/>
              </a:rPr>
              <a:t>Customer Segmentation, K-Means Clustering with Machine Learning</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2" name="Shape 73">
            <a:extLst>
              <a:ext uri="{FF2B5EF4-FFF2-40B4-BE49-F238E27FC236}">
                <a16:creationId xmlns:a16="http://schemas.microsoft.com/office/drawing/2014/main" id="{FE0B23B3-1026-1925-F2D3-BC8AE0DB4A5E}"/>
              </a:ext>
            </a:extLst>
          </p:cNvPr>
          <p:cNvSpPr/>
          <p:nvPr/>
        </p:nvSpPr>
        <p:spPr>
          <a:xfrm>
            <a:off x="4755889" y="2140860"/>
            <a:ext cx="4134600" cy="232316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a:solidFill>
                  <a:schemeClr val="tx1">
                    <a:lumMod val="75000"/>
                    <a:lumOff val="25000"/>
                  </a:schemeClr>
                </a:solidFill>
              </a:rPr>
              <a:t>Datas at hand:</a:t>
            </a:r>
          </a:p>
          <a:p>
            <a:endParaRPr lang="en-US">
              <a:solidFill>
                <a:schemeClr val="tx1">
                  <a:lumMod val="75000"/>
                  <a:lumOff val="25000"/>
                </a:schemeClr>
              </a:solidFill>
            </a:endParaRPr>
          </a:p>
          <a:p>
            <a:pPr marL="285750" indent="-285750">
              <a:lnSpc>
                <a:spcPct val="180000"/>
              </a:lnSpc>
              <a:buFont typeface="Wingdings" panose="05000000000000000000" pitchFamily="2" charset="2"/>
              <a:buChar char="v"/>
            </a:pPr>
            <a:r>
              <a:rPr lang="en-US">
                <a:solidFill>
                  <a:schemeClr val="tx1">
                    <a:lumMod val="75000"/>
                    <a:lumOff val="25000"/>
                  </a:schemeClr>
                </a:solidFill>
              </a:rPr>
              <a:t>Transactions</a:t>
            </a:r>
          </a:p>
          <a:p>
            <a:pPr marL="285750" indent="-285750">
              <a:lnSpc>
                <a:spcPct val="180000"/>
              </a:lnSpc>
              <a:buFont typeface="Wingdings" panose="05000000000000000000" pitchFamily="2" charset="2"/>
              <a:buChar char="v"/>
            </a:pPr>
            <a:r>
              <a:rPr lang="en-US">
                <a:solidFill>
                  <a:schemeClr val="tx1">
                    <a:lumMod val="75000"/>
                    <a:lumOff val="25000"/>
                  </a:schemeClr>
                </a:solidFill>
              </a:rPr>
              <a:t>Customer Demograhpic</a:t>
            </a:r>
          </a:p>
          <a:p>
            <a:pPr marL="285750" indent="-285750">
              <a:lnSpc>
                <a:spcPct val="180000"/>
              </a:lnSpc>
              <a:buFont typeface="Wingdings" panose="05000000000000000000" pitchFamily="2" charset="2"/>
              <a:buChar char="v"/>
            </a:pPr>
            <a:r>
              <a:rPr lang="en-US">
                <a:solidFill>
                  <a:schemeClr val="tx1">
                    <a:lumMod val="75000"/>
                    <a:lumOff val="25000"/>
                  </a:schemeClr>
                </a:solidFill>
              </a:rPr>
              <a:t>Customer Adress</a:t>
            </a:r>
          </a:p>
          <a:p>
            <a:pPr marL="285750" indent="-285750">
              <a:lnSpc>
                <a:spcPct val="180000"/>
              </a:lnSpc>
              <a:buFont typeface="Wingdings" panose="05000000000000000000" pitchFamily="2" charset="2"/>
              <a:buChar char="v"/>
            </a:pPr>
            <a:r>
              <a:rPr lang="en-US" b="0">
                <a:solidFill>
                  <a:schemeClr val="tx1">
                    <a:lumMod val="75000"/>
                    <a:lumOff val="25000"/>
                  </a:schemeClr>
                </a:solidFill>
                <a:effectLst/>
                <a:latin typeface="Consolas" panose="020B0609020204030204" pitchFamily="49" charset="0"/>
              </a:rPr>
              <a:t>New Customer List</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640385"/>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62" name="Shape 114"/>
          <p:cNvSpPr/>
          <p:nvPr/>
        </p:nvSpPr>
        <p:spPr>
          <a:xfrm>
            <a:off x="205025" y="190055"/>
            <a:ext cx="8565600" cy="43085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1600" dirty="0"/>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3" name="Resim 2">
            <a:extLst>
              <a:ext uri="{FF2B5EF4-FFF2-40B4-BE49-F238E27FC236}">
                <a16:creationId xmlns:a16="http://schemas.microsoft.com/office/drawing/2014/main" id="{FF4E8F31-9F52-09E5-DC61-17681EFCA4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5981" y="634035"/>
            <a:ext cx="4527365" cy="4527365"/>
          </a:xfrm>
          <a:prstGeom prst="rect">
            <a:avLst/>
          </a:prstGeom>
        </p:spPr>
      </p:pic>
      <p:sp>
        <p:nvSpPr>
          <p:cNvPr id="4" name="Shape 99">
            <a:extLst>
              <a:ext uri="{FF2B5EF4-FFF2-40B4-BE49-F238E27FC236}">
                <a16:creationId xmlns:a16="http://schemas.microsoft.com/office/drawing/2014/main" id="{1E9DF754-F4D7-B779-1A88-9159FEEA9823}"/>
              </a:ext>
            </a:extLst>
          </p:cNvPr>
          <p:cNvSpPr/>
          <p:nvPr/>
        </p:nvSpPr>
        <p:spPr>
          <a:xfrm>
            <a:off x="205025" y="2540464"/>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dirty="0" err="1">
                <a:solidFill>
                  <a:schemeClr val="accent5">
                    <a:lumMod val="75000"/>
                  </a:schemeClr>
                </a:solidFill>
              </a:rPr>
              <a:t>tenure</a:t>
            </a:r>
            <a:r>
              <a:rPr lang="tr-TR" sz="1600" dirty="0">
                <a:solidFill>
                  <a:schemeClr val="accent5">
                    <a:lumMod val="75000"/>
                  </a:schemeClr>
                </a:solidFill>
              </a:rPr>
              <a:t> &amp; </a:t>
            </a:r>
            <a:r>
              <a:rPr lang="tr-TR" sz="1600" dirty="0" err="1">
                <a:solidFill>
                  <a:schemeClr val="accent5">
                    <a:lumMod val="75000"/>
                  </a:schemeClr>
                </a:solidFill>
              </a:rPr>
              <a:t>age</a:t>
            </a:r>
            <a:r>
              <a:rPr lang="tr-TR" sz="1600" dirty="0">
                <a:solidFill>
                  <a:schemeClr val="accent5">
                    <a:lumMod val="75000"/>
                  </a:schemeClr>
                </a:solidFill>
              </a:rPr>
              <a:t> &amp; </a:t>
            </a:r>
            <a:r>
              <a:rPr lang="tr-TR" sz="1600" dirty="0" err="1">
                <a:solidFill>
                  <a:schemeClr val="accent5">
                    <a:lumMod val="75000"/>
                  </a:schemeClr>
                </a:solidFill>
              </a:rPr>
              <a:t>profit</a:t>
            </a:r>
            <a:endParaRPr lang="tr-TR" sz="1600" dirty="0">
              <a:solidFill>
                <a:schemeClr val="accent5">
                  <a:lumMod val="75000"/>
                </a:schemeClr>
              </a:solidFill>
            </a:endParaRPr>
          </a:p>
          <a:p>
            <a:r>
              <a:rPr lang="tr-TR" sz="1600" dirty="0" err="1">
                <a:solidFill>
                  <a:schemeClr val="accent5">
                    <a:lumMod val="75000"/>
                  </a:schemeClr>
                </a:solidFill>
              </a:rPr>
              <a:t>Scatter</a:t>
            </a:r>
            <a:r>
              <a:rPr lang="tr-TR" sz="1600" dirty="0">
                <a:solidFill>
                  <a:schemeClr val="accent5">
                    <a:lumMod val="75000"/>
                  </a:schemeClr>
                </a:solidFill>
              </a:rPr>
              <a:t> </a:t>
            </a:r>
            <a:r>
              <a:rPr lang="tr-TR" sz="1600" dirty="0" err="1">
                <a:solidFill>
                  <a:schemeClr val="accent5">
                    <a:lumMod val="75000"/>
                  </a:schemeClr>
                </a:solidFill>
              </a:rPr>
              <a:t>plot</a:t>
            </a:r>
            <a:endParaRPr lang="en-US" sz="1600" dirty="0">
              <a:solidFill>
                <a:schemeClr val="accent5">
                  <a:lumMod val="75000"/>
                </a:schemeClr>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640385"/>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62" name="Shape 114"/>
          <p:cNvSpPr/>
          <p:nvPr/>
        </p:nvSpPr>
        <p:spPr>
          <a:xfrm>
            <a:off x="205025" y="190055"/>
            <a:ext cx="8565600" cy="43085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1600" dirty="0"/>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4" name="Resim 3">
            <a:extLst>
              <a:ext uri="{FF2B5EF4-FFF2-40B4-BE49-F238E27FC236}">
                <a16:creationId xmlns:a16="http://schemas.microsoft.com/office/drawing/2014/main" id="{AC8DE6B9-AC5E-BC7C-7816-15625E871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3097" y="596112"/>
            <a:ext cx="4547388" cy="4547388"/>
          </a:xfrm>
          <a:prstGeom prst="rect">
            <a:avLst/>
          </a:prstGeom>
        </p:spPr>
      </p:pic>
      <p:sp>
        <p:nvSpPr>
          <p:cNvPr id="5" name="Shape 99">
            <a:extLst>
              <a:ext uri="{FF2B5EF4-FFF2-40B4-BE49-F238E27FC236}">
                <a16:creationId xmlns:a16="http://schemas.microsoft.com/office/drawing/2014/main" id="{1E1CCF31-3792-B56E-494F-63BD3ED22C0A}"/>
              </a:ext>
            </a:extLst>
          </p:cNvPr>
          <p:cNvSpPr/>
          <p:nvPr/>
        </p:nvSpPr>
        <p:spPr>
          <a:xfrm>
            <a:off x="205025" y="2540464"/>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dirty="0" err="1">
                <a:solidFill>
                  <a:schemeClr val="accent5">
                    <a:lumMod val="75000"/>
                  </a:schemeClr>
                </a:solidFill>
              </a:rPr>
              <a:t>property_valuation</a:t>
            </a:r>
            <a:r>
              <a:rPr lang="tr-TR" sz="1600" dirty="0">
                <a:solidFill>
                  <a:schemeClr val="accent5">
                    <a:lumMod val="75000"/>
                  </a:schemeClr>
                </a:solidFill>
              </a:rPr>
              <a:t> &amp; </a:t>
            </a:r>
            <a:r>
              <a:rPr lang="tr-TR" sz="1600" dirty="0" err="1">
                <a:solidFill>
                  <a:schemeClr val="accent5">
                    <a:lumMod val="75000"/>
                  </a:schemeClr>
                </a:solidFill>
              </a:rPr>
              <a:t>age</a:t>
            </a:r>
            <a:r>
              <a:rPr lang="tr-TR" sz="1600" dirty="0">
                <a:solidFill>
                  <a:schemeClr val="accent5">
                    <a:lumMod val="75000"/>
                  </a:schemeClr>
                </a:solidFill>
              </a:rPr>
              <a:t> &amp; </a:t>
            </a:r>
            <a:r>
              <a:rPr lang="tr-TR" sz="1600" dirty="0" err="1">
                <a:solidFill>
                  <a:schemeClr val="accent5">
                    <a:lumMod val="75000"/>
                  </a:schemeClr>
                </a:solidFill>
              </a:rPr>
              <a:t>profit</a:t>
            </a:r>
            <a:endParaRPr lang="tr-TR" sz="1600" dirty="0">
              <a:solidFill>
                <a:schemeClr val="accent5">
                  <a:lumMod val="75000"/>
                </a:schemeClr>
              </a:solidFill>
            </a:endParaRPr>
          </a:p>
          <a:p>
            <a:r>
              <a:rPr lang="tr-TR" sz="1600" dirty="0" err="1">
                <a:solidFill>
                  <a:schemeClr val="accent5">
                    <a:lumMod val="75000"/>
                  </a:schemeClr>
                </a:solidFill>
              </a:rPr>
              <a:t>Scatter</a:t>
            </a:r>
            <a:r>
              <a:rPr lang="tr-TR" sz="1600" dirty="0">
                <a:solidFill>
                  <a:schemeClr val="accent5">
                    <a:lumMod val="75000"/>
                  </a:schemeClr>
                </a:solidFill>
              </a:rPr>
              <a:t> </a:t>
            </a:r>
            <a:r>
              <a:rPr lang="tr-TR" sz="1600" dirty="0" err="1">
                <a:solidFill>
                  <a:schemeClr val="accent5">
                    <a:lumMod val="75000"/>
                  </a:schemeClr>
                </a:solidFill>
              </a:rPr>
              <a:t>plot</a:t>
            </a:r>
            <a:endParaRPr lang="en-US" sz="1600" dirty="0">
              <a:solidFill>
                <a:schemeClr val="accent5">
                  <a:lumMod val="75000"/>
                </a:schemeClr>
              </a:solidFill>
            </a:endParaRPr>
          </a:p>
        </p:txBody>
      </p:sp>
    </p:spTree>
    <p:extLst>
      <p:ext uri="{BB962C8B-B14F-4D97-AF65-F5344CB8AC3E}">
        <p14:creationId xmlns:p14="http://schemas.microsoft.com/office/powerpoint/2010/main" val="320842109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640385"/>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62" name="Shape 114"/>
          <p:cNvSpPr/>
          <p:nvPr/>
        </p:nvSpPr>
        <p:spPr>
          <a:xfrm>
            <a:off x="205025" y="190055"/>
            <a:ext cx="8565600" cy="43085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1600" dirty="0"/>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3" name="Resim 2">
            <a:extLst>
              <a:ext uri="{FF2B5EF4-FFF2-40B4-BE49-F238E27FC236}">
                <a16:creationId xmlns:a16="http://schemas.microsoft.com/office/drawing/2014/main" id="{8FBF0BD0-F268-A6D2-0EAF-F528EB0F8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89" y="604838"/>
            <a:ext cx="4538661" cy="4538661"/>
          </a:xfrm>
          <a:prstGeom prst="rect">
            <a:avLst/>
          </a:prstGeom>
        </p:spPr>
      </p:pic>
      <p:sp>
        <p:nvSpPr>
          <p:cNvPr id="5" name="Shape 99">
            <a:extLst>
              <a:ext uri="{FF2B5EF4-FFF2-40B4-BE49-F238E27FC236}">
                <a16:creationId xmlns:a16="http://schemas.microsoft.com/office/drawing/2014/main" id="{5399F3FE-0EDC-E5B5-8661-9B4D233CF92D}"/>
              </a:ext>
            </a:extLst>
          </p:cNvPr>
          <p:cNvSpPr/>
          <p:nvPr/>
        </p:nvSpPr>
        <p:spPr>
          <a:xfrm>
            <a:off x="205025" y="2540464"/>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dirty="0">
                <a:solidFill>
                  <a:schemeClr val="accent5">
                    <a:lumMod val="75000"/>
                  </a:schemeClr>
                </a:solidFill>
              </a:rPr>
              <a:t>past3years &amp; </a:t>
            </a:r>
            <a:r>
              <a:rPr lang="tr-TR" sz="1600" dirty="0" err="1">
                <a:solidFill>
                  <a:schemeClr val="accent5">
                    <a:lumMod val="75000"/>
                  </a:schemeClr>
                </a:solidFill>
              </a:rPr>
              <a:t>age</a:t>
            </a:r>
            <a:r>
              <a:rPr lang="tr-TR" sz="1600" dirty="0">
                <a:solidFill>
                  <a:schemeClr val="accent5">
                    <a:lumMod val="75000"/>
                  </a:schemeClr>
                </a:solidFill>
              </a:rPr>
              <a:t> &amp; </a:t>
            </a:r>
            <a:r>
              <a:rPr lang="tr-TR" sz="1600" dirty="0" err="1">
                <a:solidFill>
                  <a:schemeClr val="accent5">
                    <a:lumMod val="75000"/>
                  </a:schemeClr>
                </a:solidFill>
              </a:rPr>
              <a:t>profit</a:t>
            </a:r>
            <a:endParaRPr lang="tr-TR" sz="1600" dirty="0">
              <a:solidFill>
                <a:schemeClr val="accent5">
                  <a:lumMod val="75000"/>
                </a:schemeClr>
              </a:solidFill>
            </a:endParaRPr>
          </a:p>
          <a:p>
            <a:r>
              <a:rPr lang="tr-TR" sz="1600" dirty="0" err="1">
                <a:solidFill>
                  <a:schemeClr val="accent5">
                    <a:lumMod val="75000"/>
                  </a:schemeClr>
                </a:solidFill>
              </a:rPr>
              <a:t>Scatter</a:t>
            </a:r>
            <a:r>
              <a:rPr lang="tr-TR" sz="1600" dirty="0">
                <a:solidFill>
                  <a:schemeClr val="accent5">
                    <a:lumMod val="75000"/>
                  </a:schemeClr>
                </a:solidFill>
              </a:rPr>
              <a:t> </a:t>
            </a:r>
            <a:r>
              <a:rPr lang="tr-TR" sz="1600" dirty="0" err="1">
                <a:solidFill>
                  <a:schemeClr val="accent5">
                    <a:lumMod val="75000"/>
                  </a:schemeClr>
                </a:solidFill>
              </a:rPr>
              <a:t>plot</a:t>
            </a:r>
            <a:endParaRPr lang="en-US" sz="1600" dirty="0">
              <a:solidFill>
                <a:schemeClr val="accent5">
                  <a:lumMod val="75000"/>
                </a:schemeClr>
              </a:solidFill>
            </a:endParaRPr>
          </a:p>
        </p:txBody>
      </p:sp>
    </p:spTree>
    <p:extLst>
      <p:ext uri="{BB962C8B-B14F-4D97-AF65-F5344CB8AC3E}">
        <p14:creationId xmlns:p14="http://schemas.microsoft.com/office/powerpoint/2010/main" val="370908099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640385"/>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62" name="Shape 114"/>
          <p:cNvSpPr/>
          <p:nvPr/>
        </p:nvSpPr>
        <p:spPr>
          <a:xfrm>
            <a:off x="205025" y="190055"/>
            <a:ext cx="8565600" cy="43085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sz="1600" dirty="0"/>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4" name="Resim 3">
            <a:extLst>
              <a:ext uri="{FF2B5EF4-FFF2-40B4-BE49-F238E27FC236}">
                <a16:creationId xmlns:a16="http://schemas.microsoft.com/office/drawing/2014/main" id="{5FF7D71E-28FF-CD25-4C2C-E60EACD3E0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1701" y="620909"/>
            <a:ext cx="4569311" cy="4569311"/>
          </a:xfrm>
          <a:prstGeom prst="rect">
            <a:avLst/>
          </a:prstGeom>
        </p:spPr>
      </p:pic>
      <p:sp>
        <p:nvSpPr>
          <p:cNvPr id="5" name="Shape 99">
            <a:extLst>
              <a:ext uri="{FF2B5EF4-FFF2-40B4-BE49-F238E27FC236}">
                <a16:creationId xmlns:a16="http://schemas.microsoft.com/office/drawing/2014/main" id="{39D94DB7-8A7D-900D-AC2E-45FF56CE55A7}"/>
              </a:ext>
            </a:extLst>
          </p:cNvPr>
          <p:cNvSpPr/>
          <p:nvPr/>
        </p:nvSpPr>
        <p:spPr>
          <a:xfrm>
            <a:off x="205025" y="2540464"/>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dirty="0" err="1">
                <a:solidFill>
                  <a:schemeClr val="accent5">
                    <a:lumMod val="75000"/>
                  </a:schemeClr>
                </a:solidFill>
              </a:rPr>
              <a:t>owns_car</a:t>
            </a:r>
            <a:r>
              <a:rPr lang="tr-TR" sz="1600" dirty="0">
                <a:solidFill>
                  <a:schemeClr val="accent5">
                    <a:lumMod val="75000"/>
                  </a:schemeClr>
                </a:solidFill>
              </a:rPr>
              <a:t> &amp; </a:t>
            </a:r>
            <a:r>
              <a:rPr lang="tr-TR" sz="1600" dirty="0" err="1">
                <a:solidFill>
                  <a:schemeClr val="accent5">
                    <a:lumMod val="75000"/>
                  </a:schemeClr>
                </a:solidFill>
              </a:rPr>
              <a:t>age</a:t>
            </a:r>
            <a:r>
              <a:rPr lang="tr-TR" sz="1600" dirty="0">
                <a:solidFill>
                  <a:schemeClr val="accent5">
                    <a:lumMod val="75000"/>
                  </a:schemeClr>
                </a:solidFill>
              </a:rPr>
              <a:t> &amp; </a:t>
            </a:r>
            <a:r>
              <a:rPr lang="tr-TR" sz="1600" dirty="0" err="1">
                <a:solidFill>
                  <a:schemeClr val="accent5">
                    <a:lumMod val="75000"/>
                  </a:schemeClr>
                </a:solidFill>
              </a:rPr>
              <a:t>profit</a:t>
            </a:r>
            <a:endParaRPr lang="tr-TR" sz="1600" dirty="0">
              <a:solidFill>
                <a:schemeClr val="accent5">
                  <a:lumMod val="75000"/>
                </a:schemeClr>
              </a:solidFill>
            </a:endParaRPr>
          </a:p>
          <a:p>
            <a:r>
              <a:rPr lang="tr-TR" sz="1600" dirty="0" err="1">
                <a:solidFill>
                  <a:schemeClr val="accent5">
                    <a:lumMod val="75000"/>
                  </a:schemeClr>
                </a:solidFill>
              </a:rPr>
              <a:t>Scatter</a:t>
            </a:r>
            <a:r>
              <a:rPr lang="tr-TR" sz="1600" dirty="0">
                <a:solidFill>
                  <a:schemeClr val="accent5">
                    <a:lumMod val="75000"/>
                  </a:schemeClr>
                </a:solidFill>
              </a:rPr>
              <a:t> </a:t>
            </a:r>
            <a:r>
              <a:rPr lang="tr-TR" sz="1600" dirty="0" err="1">
                <a:solidFill>
                  <a:schemeClr val="accent5">
                    <a:lumMod val="75000"/>
                  </a:schemeClr>
                </a:solidFill>
              </a:rPr>
              <a:t>plot</a:t>
            </a:r>
            <a:endParaRPr lang="en-US" sz="1600" dirty="0">
              <a:solidFill>
                <a:schemeClr val="accent5">
                  <a:lumMod val="75000"/>
                </a:schemeClr>
              </a:solidFill>
            </a:endParaRPr>
          </a:p>
        </p:txBody>
      </p:sp>
    </p:spTree>
    <p:extLst>
      <p:ext uri="{BB962C8B-B14F-4D97-AF65-F5344CB8AC3E}">
        <p14:creationId xmlns:p14="http://schemas.microsoft.com/office/powerpoint/2010/main" val="76379483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640385"/>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62" name="Shape 114"/>
          <p:cNvSpPr/>
          <p:nvPr/>
        </p:nvSpPr>
        <p:spPr>
          <a:xfrm>
            <a:off x="205025" y="190055"/>
            <a:ext cx="8565600" cy="43085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sz="1600" dirty="0"/>
              <a:t>Appendix</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3" name="Resim 2">
            <a:extLst>
              <a:ext uri="{FF2B5EF4-FFF2-40B4-BE49-F238E27FC236}">
                <a16:creationId xmlns:a16="http://schemas.microsoft.com/office/drawing/2014/main" id="{43118A23-D87B-07C1-A9E6-79FA5041D6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1701" y="620910"/>
            <a:ext cx="4522590" cy="4522590"/>
          </a:xfrm>
          <a:prstGeom prst="rect">
            <a:avLst/>
          </a:prstGeom>
        </p:spPr>
      </p:pic>
      <p:sp>
        <p:nvSpPr>
          <p:cNvPr id="5" name="Shape 99">
            <a:extLst>
              <a:ext uri="{FF2B5EF4-FFF2-40B4-BE49-F238E27FC236}">
                <a16:creationId xmlns:a16="http://schemas.microsoft.com/office/drawing/2014/main" id="{A6BBEE17-CBAB-D244-4694-6E2A43BD896A}"/>
              </a:ext>
            </a:extLst>
          </p:cNvPr>
          <p:cNvSpPr/>
          <p:nvPr/>
        </p:nvSpPr>
        <p:spPr>
          <a:xfrm>
            <a:off x="205025" y="2540464"/>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600" dirty="0" err="1">
                <a:solidFill>
                  <a:schemeClr val="accent5">
                    <a:lumMod val="75000"/>
                  </a:schemeClr>
                </a:solidFill>
              </a:rPr>
              <a:t>gender</a:t>
            </a:r>
            <a:r>
              <a:rPr lang="tr-TR" sz="1600" dirty="0">
                <a:solidFill>
                  <a:schemeClr val="accent5">
                    <a:lumMod val="75000"/>
                  </a:schemeClr>
                </a:solidFill>
              </a:rPr>
              <a:t> &amp; </a:t>
            </a:r>
            <a:r>
              <a:rPr lang="tr-TR" sz="1600" dirty="0" err="1">
                <a:solidFill>
                  <a:schemeClr val="accent5">
                    <a:lumMod val="75000"/>
                  </a:schemeClr>
                </a:solidFill>
              </a:rPr>
              <a:t>age</a:t>
            </a:r>
            <a:r>
              <a:rPr lang="tr-TR" sz="1600" dirty="0">
                <a:solidFill>
                  <a:schemeClr val="accent5">
                    <a:lumMod val="75000"/>
                  </a:schemeClr>
                </a:solidFill>
              </a:rPr>
              <a:t> &amp; </a:t>
            </a:r>
            <a:r>
              <a:rPr lang="tr-TR" sz="1600" dirty="0" err="1">
                <a:solidFill>
                  <a:schemeClr val="accent5">
                    <a:lumMod val="75000"/>
                  </a:schemeClr>
                </a:solidFill>
              </a:rPr>
              <a:t>profit</a:t>
            </a:r>
            <a:endParaRPr lang="tr-TR" sz="1600" dirty="0">
              <a:solidFill>
                <a:schemeClr val="accent5">
                  <a:lumMod val="75000"/>
                </a:schemeClr>
              </a:solidFill>
            </a:endParaRPr>
          </a:p>
          <a:p>
            <a:r>
              <a:rPr lang="tr-TR" sz="1600" dirty="0" err="1">
                <a:solidFill>
                  <a:schemeClr val="accent5">
                    <a:lumMod val="75000"/>
                  </a:schemeClr>
                </a:solidFill>
              </a:rPr>
              <a:t>Scatter</a:t>
            </a:r>
            <a:r>
              <a:rPr lang="tr-TR" sz="1600" dirty="0">
                <a:solidFill>
                  <a:schemeClr val="accent5">
                    <a:lumMod val="75000"/>
                  </a:schemeClr>
                </a:solidFill>
              </a:rPr>
              <a:t> </a:t>
            </a:r>
            <a:r>
              <a:rPr lang="tr-TR" sz="1600" dirty="0" err="1">
                <a:solidFill>
                  <a:schemeClr val="accent5">
                    <a:lumMod val="75000"/>
                  </a:schemeClr>
                </a:solidFill>
              </a:rPr>
              <a:t>plot</a:t>
            </a:r>
            <a:endParaRPr lang="en-US" sz="1600" dirty="0">
              <a:solidFill>
                <a:schemeClr val="accent5">
                  <a:lumMod val="75000"/>
                </a:schemeClr>
              </a:solidFill>
            </a:endParaRPr>
          </a:p>
        </p:txBody>
      </p:sp>
    </p:spTree>
    <p:extLst>
      <p:ext uri="{BB962C8B-B14F-4D97-AF65-F5344CB8AC3E}">
        <p14:creationId xmlns:p14="http://schemas.microsoft.com/office/powerpoint/2010/main" val="36512179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97400" y="2037745"/>
            <a:ext cx="8565600" cy="1932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Exploratory</a:t>
            </a:r>
            <a:r>
              <a:rPr lang="tr-TR" dirty="0">
                <a:solidFill>
                  <a:schemeClr val="tx1">
                    <a:lumMod val="75000"/>
                    <a:lumOff val="25000"/>
                  </a:schemeClr>
                </a:solidFill>
              </a:rPr>
              <a:t> data </a:t>
            </a:r>
            <a:r>
              <a:rPr lang="tr-TR" dirty="0" err="1">
                <a:solidFill>
                  <a:schemeClr val="tx1">
                    <a:lumMod val="75000"/>
                    <a:lumOff val="25000"/>
                  </a:schemeClr>
                </a:solidFill>
              </a:rPr>
              <a:t>analysis</a:t>
            </a:r>
            <a:r>
              <a:rPr lang="tr-TR" dirty="0">
                <a:solidFill>
                  <a:schemeClr val="tx1">
                    <a:lumMod val="75000"/>
                    <a:lumOff val="25000"/>
                  </a:schemeClr>
                </a:solidFill>
              </a:rPr>
              <a:t>: </a:t>
            </a:r>
            <a:r>
              <a:rPr lang="en-US" b="0" i="0" dirty="0">
                <a:solidFill>
                  <a:srgbClr val="757575"/>
                </a:solidFill>
                <a:effectLst/>
                <a:latin typeface="sohne"/>
              </a:rPr>
              <a:t>critical process of performing initial investigations on data so as to discover </a:t>
            </a:r>
            <a:r>
              <a:rPr lang="en-US" b="0" i="0" dirty="0" err="1">
                <a:solidFill>
                  <a:srgbClr val="757575"/>
                </a:solidFill>
                <a:effectLst/>
                <a:latin typeface="sohne"/>
              </a:rPr>
              <a:t>patterns,to</a:t>
            </a:r>
            <a:r>
              <a:rPr lang="en-US" b="0" i="0" dirty="0">
                <a:solidFill>
                  <a:srgbClr val="757575"/>
                </a:solidFill>
                <a:effectLst/>
                <a:latin typeface="sohne"/>
              </a:rPr>
              <a:t> spot </a:t>
            </a:r>
            <a:r>
              <a:rPr lang="en-US" b="0" i="0" dirty="0" err="1">
                <a:solidFill>
                  <a:srgbClr val="757575"/>
                </a:solidFill>
                <a:effectLst/>
                <a:latin typeface="sohne"/>
              </a:rPr>
              <a:t>anomalies,to</a:t>
            </a:r>
            <a:r>
              <a:rPr lang="en-US" b="0" i="0" dirty="0">
                <a:solidFill>
                  <a:srgbClr val="757575"/>
                </a:solidFill>
                <a:effectLst/>
                <a:latin typeface="sohne"/>
              </a:rPr>
              <a:t> test hypothesis and to check assumptions with the help of summary statistics and graphical representations.</a:t>
            </a:r>
            <a:endParaRPr lang="tr-TR" dirty="0">
              <a:solidFill>
                <a:schemeClr val="tx1">
                  <a:lumMod val="75000"/>
                  <a:lumOff val="25000"/>
                </a:schemeClr>
              </a:solidFill>
            </a:endParaRPr>
          </a:p>
          <a:p>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Multiclass</a:t>
            </a:r>
            <a:r>
              <a:rPr lang="tr-TR" dirty="0">
                <a:solidFill>
                  <a:schemeClr val="tx1">
                    <a:lumMod val="75000"/>
                    <a:lumOff val="25000"/>
                  </a:schemeClr>
                </a:solidFill>
              </a:rPr>
              <a:t> </a:t>
            </a:r>
            <a:r>
              <a:rPr lang="tr-TR" dirty="0" err="1">
                <a:solidFill>
                  <a:schemeClr val="tx1">
                    <a:lumMod val="75000"/>
                    <a:lumOff val="25000"/>
                  </a:schemeClr>
                </a:solidFill>
              </a:rPr>
              <a:t>Correlation</a:t>
            </a:r>
            <a:r>
              <a:rPr lang="tr-TR" dirty="0">
                <a:solidFill>
                  <a:schemeClr val="tx1">
                    <a:lumMod val="75000"/>
                    <a:lumOff val="25000"/>
                  </a:schemeClr>
                </a:solidFill>
              </a:rPr>
              <a:t> </a:t>
            </a:r>
            <a:r>
              <a:rPr lang="tr-TR" dirty="0" err="1">
                <a:solidFill>
                  <a:schemeClr val="tx1">
                    <a:lumMod val="75000"/>
                    <a:lumOff val="25000"/>
                  </a:schemeClr>
                </a:solidFill>
              </a:rPr>
              <a:t>Graph</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pic>
        <p:nvPicPr>
          <p:cNvPr id="3" name="Resim 2">
            <a:extLst>
              <a:ext uri="{FF2B5EF4-FFF2-40B4-BE49-F238E27FC236}">
                <a16:creationId xmlns:a16="http://schemas.microsoft.com/office/drawing/2014/main" id="{24883515-BF75-9654-A718-455C0A160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61" y="1506183"/>
            <a:ext cx="8701961" cy="2385120"/>
          </a:xfrm>
          <a:prstGeom prst="rect">
            <a:avLst/>
          </a:prstGeom>
        </p:spPr>
      </p:pic>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112027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a:solidFill>
                  <a:schemeClr val="tx1">
                    <a:lumMod val="75000"/>
                    <a:lumOff val="25000"/>
                  </a:schemeClr>
                </a:solidFill>
              </a:rPr>
              <a:t>A </a:t>
            </a:r>
            <a:r>
              <a:rPr lang="tr-TR" sz="1800" b="0" dirty="0" err="1">
                <a:solidFill>
                  <a:schemeClr val="tx1">
                    <a:lumMod val="75000"/>
                    <a:lumOff val="25000"/>
                  </a:schemeClr>
                </a:solidFill>
              </a:rPr>
              <a:t>easy</a:t>
            </a:r>
            <a:r>
              <a:rPr lang="tr-TR" sz="1800" b="0" dirty="0">
                <a:solidFill>
                  <a:schemeClr val="tx1">
                    <a:lumMod val="75000"/>
                    <a:lumOff val="25000"/>
                  </a:schemeClr>
                </a:solidFill>
              </a:rPr>
              <a:t> </a:t>
            </a:r>
            <a:r>
              <a:rPr lang="tr-TR" sz="1800" b="0" dirty="0" err="1">
                <a:solidFill>
                  <a:schemeClr val="tx1">
                    <a:lumMod val="75000"/>
                    <a:lumOff val="25000"/>
                  </a:schemeClr>
                </a:solidFill>
              </a:rPr>
              <a:t>way</a:t>
            </a:r>
            <a:r>
              <a:rPr lang="tr-TR" sz="1800" b="0" dirty="0">
                <a:solidFill>
                  <a:schemeClr val="tx1">
                    <a:lumMod val="75000"/>
                    <a:lumOff val="25000"/>
                  </a:schemeClr>
                </a:solidFill>
              </a:rPr>
              <a:t> </a:t>
            </a:r>
            <a:r>
              <a:rPr lang="tr-TR" sz="1800" b="0" dirty="0" err="1">
                <a:solidFill>
                  <a:schemeClr val="tx1">
                    <a:lumMod val="75000"/>
                    <a:lumOff val="25000"/>
                  </a:schemeClr>
                </a:solidFill>
              </a:rPr>
              <a:t>to</a:t>
            </a:r>
            <a:r>
              <a:rPr lang="tr-TR" sz="1800" b="0" dirty="0">
                <a:solidFill>
                  <a:schemeClr val="tx1">
                    <a:lumMod val="75000"/>
                    <a:lumOff val="25000"/>
                  </a:schemeClr>
                </a:solidFill>
              </a:rPr>
              <a:t> </a:t>
            </a:r>
            <a:r>
              <a:rPr lang="tr-TR" sz="1800" b="0" dirty="0" err="1">
                <a:solidFill>
                  <a:schemeClr val="tx1">
                    <a:lumMod val="75000"/>
                    <a:lumOff val="25000"/>
                  </a:schemeClr>
                </a:solidFill>
              </a:rPr>
              <a:t>find</a:t>
            </a:r>
            <a:r>
              <a:rPr lang="tr-TR" sz="1800" b="0" dirty="0">
                <a:solidFill>
                  <a:schemeClr val="tx1">
                    <a:lumMod val="75000"/>
                    <a:lumOff val="25000"/>
                  </a:schemeClr>
                </a:solidFill>
              </a:rPr>
              <a:t> </a:t>
            </a:r>
            <a:r>
              <a:rPr lang="tr-TR" sz="1800" b="0" dirty="0" err="1">
                <a:solidFill>
                  <a:schemeClr val="tx1">
                    <a:lumMod val="75000"/>
                    <a:lumOff val="25000"/>
                  </a:schemeClr>
                </a:solidFill>
              </a:rPr>
              <a:t>correlation</a:t>
            </a:r>
            <a:r>
              <a:rPr lang="tr-TR" sz="1800" b="0" dirty="0">
                <a:solidFill>
                  <a:schemeClr val="tx1">
                    <a:lumMod val="75000"/>
                    <a:lumOff val="25000"/>
                  </a:schemeClr>
                </a:solidFill>
              </a:rPr>
              <a:t> is </a:t>
            </a:r>
            <a:r>
              <a:rPr lang="tr-TR" sz="1800" b="0" dirty="0" err="1">
                <a:solidFill>
                  <a:schemeClr val="tx1">
                    <a:lumMod val="75000"/>
                    <a:lumOff val="25000"/>
                  </a:schemeClr>
                </a:solidFill>
              </a:rPr>
              <a:t>to</a:t>
            </a:r>
            <a:r>
              <a:rPr lang="tr-TR" sz="1800" b="0" dirty="0">
                <a:solidFill>
                  <a:schemeClr val="tx1">
                    <a:lumMod val="75000"/>
                    <a:lumOff val="25000"/>
                  </a:schemeClr>
                </a:solidFill>
              </a:rPr>
              <a:t> </a:t>
            </a:r>
            <a:r>
              <a:rPr lang="tr-TR" sz="1800" b="0" dirty="0" err="1">
                <a:solidFill>
                  <a:schemeClr val="tx1">
                    <a:lumMod val="75000"/>
                    <a:lumOff val="25000"/>
                  </a:schemeClr>
                </a:solidFill>
              </a:rPr>
              <a:t>use</a:t>
            </a:r>
            <a:r>
              <a:rPr lang="tr-TR" sz="1800" b="0" dirty="0">
                <a:solidFill>
                  <a:schemeClr val="tx1">
                    <a:lumMod val="75000"/>
                    <a:lumOff val="25000"/>
                  </a:schemeClr>
                </a:solidFill>
              </a:rPr>
              <a:t> </a:t>
            </a:r>
            <a:r>
              <a:rPr lang="tr-TR" sz="1800" b="0" dirty="0" err="1">
                <a:solidFill>
                  <a:schemeClr val="tx1">
                    <a:lumMod val="75000"/>
                    <a:lumOff val="25000"/>
                  </a:schemeClr>
                </a:solidFill>
              </a:rPr>
              <a:t>heat</a:t>
            </a:r>
            <a:r>
              <a:rPr lang="tr-TR" sz="1800" b="0" dirty="0">
                <a:solidFill>
                  <a:schemeClr val="tx1">
                    <a:lumMod val="75000"/>
                    <a:lumOff val="25000"/>
                  </a:schemeClr>
                </a:solidFill>
              </a:rPr>
              <a:t> </a:t>
            </a:r>
            <a:r>
              <a:rPr lang="tr-TR" sz="1800" b="0" dirty="0" err="1">
                <a:solidFill>
                  <a:schemeClr val="tx1">
                    <a:lumMod val="75000"/>
                    <a:lumOff val="25000"/>
                  </a:schemeClr>
                </a:solidFill>
              </a:rPr>
              <a:t>map</a:t>
            </a:r>
            <a:r>
              <a:rPr lang="tr-TR" sz="1800" b="0" dirty="0">
                <a:solidFill>
                  <a:schemeClr val="tx1">
                    <a:lumMod val="75000"/>
                    <a:lumOff val="25000"/>
                  </a:schemeClr>
                </a:solidFill>
              </a:rPr>
              <a:t> but </a:t>
            </a:r>
            <a:r>
              <a:rPr lang="tr-TR" sz="1800" b="0" dirty="0" err="1">
                <a:solidFill>
                  <a:schemeClr val="tx1">
                    <a:lumMod val="75000"/>
                    <a:lumOff val="25000"/>
                  </a:schemeClr>
                </a:solidFill>
              </a:rPr>
              <a:t>the</a:t>
            </a:r>
            <a:r>
              <a:rPr lang="tr-TR" sz="1800" b="0" dirty="0">
                <a:solidFill>
                  <a:schemeClr val="tx1">
                    <a:lumMod val="75000"/>
                    <a:lumOff val="25000"/>
                  </a:schemeClr>
                </a:solidFill>
              </a:rPr>
              <a:t> </a:t>
            </a:r>
            <a:r>
              <a:rPr lang="tr-TR" sz="1800" b="0" dirty="0" err="1">
                <a:solidFill>
                  <a:schemeClr val="tx1">
                    <a:lumMod val="75000"/>
                    <a:lumOff val="25000"/>
                  </a:schemeClr>
                </a:solidFill>
              </a:rPr>
              <a:t>range</a:t>
            </a:r>
            <a:r>
              <a:rPr lang="tr-TR" sz="1800" b="0" dirty="0">
                <a:solidFill>
                  <a:schemeClr val="tx1">
                    <a:lumMod val="75000"/>
                    <a:lumOff val="25000"/>
                  </a:schemeClr>
                </a:solidFill>
              </a:rPr>
              <a:t> of </a:t>
            </a:r>
            <a:r>
              <a:rPr lang="tr-TR" sz="1800" b="0" dirty="0" err="1">
                <a:solidFill>
                  <a:schemeClr val="tx1">
                    <a:lumMod val="75000"/>
                    <a:lumOff val="25000"/>
                  </a:schemeClr>
                </a:solidFill>
              </a:rPr>
              <a:t>values</a:t>
            </a:r>
            <a:r>
              <a:rPr lang="tr-TR" sz="1800" b="0" dirty="0">
                <a:solidFill>
                  <a:schemeClr val="tx1">
                    <a:lumMod val="75000"/>
                    <a:lumOff val="25000"/>
                  </a:schemeClr>
                </a:solidFill>
              </a:rPr>
              <a:t> </a:t>
            </a:r>
            <a:r>
              <a:rPr lang="tr-TR" sz="1800" b="0" dirty="0" err="1">
                <a:solidFill>
                  <a:schemeClr val="tx1">
                    <a:lumMod val="75000"/>
                    <a:lumOff val="25000"/>
                  </a:schemeClr>
                </a:solidFill>
              </a:rPr>
              <a:t>differ</a:t>
            </a:r>
            <a:r>
              <a:rPr lang="tr-TR" sz="1800" b="0" dirty="0">
                <a:solidFill>
                  <a:schemeClr val="tx1">
                    <a:lumMod val="75000"/>
                    <a:lumOff val="25000"/>
                  </a:schemeClr>
                </a:solidFill>
              </a:rPr>
              <a:t> </a:t>
            </a:r>
            <a:r>
              <a:rPr lang="tr-TR" sz="1800" b="0" dirty="0" err="1">
                <a:solidFill>
                  <a:schemeClr val="tx1">
                    <a:lumMod val="75000"/>
                    <a:lumOff val="25000"/>
                  </a:schemeClr>
                </a:solidFill>
              </a:rPr>
              <a:t>considerably</a:t>
            </a:r>
            <a:r>
              <a:rPr lang="tr-TR" sz="1800" b="0" dirty="0">
                <a:solidFill>
                  <a:schemeClr val="tx1">
                    <a:lumMod val="75000"/>
                    <a:lumOff val="25000"/>
                  </a:schemeClr>
                </a:solidFill>
              </a:rPr>
              <a:t>, </a:t>
            </a:r>
            <a:r>
              <a:rPr lang="tr-TR" sz="1800" b="0" dirty="0" err="1">
                <a:solidFill>
                  <a:schemeClr val="tx1">
                    <a:lumMod val="75000"/>
                    <a:lumOff val="25000"/>
                  </a:schemeClr>
                </a:solidFill>
              </a:rPr>
              <a:t>thus</a:t>
            </a:r>
            <a:r>
              <a:rPr lang="tr-TR" sz="1800" b="0" dirty="0">
                <a:solidFill>
                  <a:schemeClr val="tx1">
                    <a:lumMod val="75000"/>
                    <a:lumOff val="25000"/>
                  </a:schemeClr>
                </a:solidFill>
              </a:rPr>
              <a:t> data is </a:t>
            </a:r>
            <a:r>
              <a:rPr lang="tr-TR" sz="1800" b="0" dirty="0" err="1">
                <a:solidFill>
                  <a:schemeClr val="tx1">
                    <a:lumMod val="75000"/>
                    <a:lumOff val="25000"/>
                  </a:schemeClr>
                </a:solidFill>
              </a:rPr>
              <a:t>studied</a:t>
            </a:r>
            <a:r>
              <a:rPr lang="tr-TR" sz="1800" b="0" dirty="0">
                <a:solidFill>
                  <a:schemeClr val="tx1">
                    <a:lumMod val="75000"/>
                    <a:lumOff val="25000"/>
                  </a:schemeClr>
                </a:solidFill>
              </a:rPr>
              <a:t> step </a:t>
            </a:r>
            <a:r>
              <a:rPr lang="tr-TR" sz="1800" b="0" dirty="0" err="1">
                <a:solidFill>
                  <a:schemeClr val="tx1">
                    <a:lumMod val="75000"/>
                    <a:lumOff val="25000"/>
                  </a:schemeClr>
                </a:solidFill>
              </a:rPr>
              <a:t>by</a:t>
            </a:r>
            <a:r>
              <a:rPr lang="tr-TR" sz="1800" b="0" dirty="0">
                <a:solidFill>
                  <a:schemeClr val="tx1">
                    <a:lumMod val="75000"/>
                    <a:lumOff val="25000"/>
                  </a:schemeClr>
                </a:solidFill>
              </a:rPr>
              <a:t> step as </a:t>
            </a:r>
            <a:r>
              <a:rPr lang="tr-TR" sz="1800" b="0" dirty="0" err="1">
                <a:solidFill>
                  <a:schemeClr val="tx1">
                    <a:lumMod val="75000"/>
                    <a:lumOff val="25000"/>
                  </a:schemeClr>
                </a:solidFill>
              </a:rPr>
              <a:t>shown</a:t>
            </a:r>
            <a:r>
              <a:rPr lang="tr-TR" sz="1800" b="0" dirty="0">
                <a:solidFill>
                  <a:schemeClr val="tx1">
                    <a:lumMod val="75000"/>
                    <a:lumOff val="25000"/>
                  </a:schemeClr>
                </a:solidFill>
              </a:rPr>
              <a:t> in </a:t>
            </a:r>
            <a:r>
              <a:rPr lang="tr-TR" sz="1800" b="0" dirty="0" err="1">
                <a:solidFill>
                  <a:schemeClr val="tx1">
                    <a:lumMod val="75000"/>
                    <a:lumOff val="25000"/>
                  </a:schemeClr>
                </a:solidFill>
              </a:rPr>
              <a:t>following</a:t>
            </a:r>
            <a:r>
              <a:rPr lang="tr-TR" sz="1800" b="0" dirty="0">
                <a:solidFill>
                  <a:schemeClr val="tx1">
                    <a:lumMod val="75000"/>
                    <a:lumOff val="25000"/>
                  </a:schemeClr>
                </a:solidFill>
              </a:rPr>
              <a:t> </a:t>
            </a:r>
            <a:r>
              <a:rPr lang="tr-TR" sz="1800" b="0" dirty="0" err="1">
                <a:solidFill>
                  <a:schemeClr val="tx1">
                    <a:lumMod val="75000"/>
                    <a:lumOff val="25000"/>
                  </a:schemeClr>
                </a:solidFill>
              </a:rPr>
              <a:t>slides</a:t>
            </a:r>
            <a:r>
              <a:rPr lang="tr-TR" sz="1800" b="0" dirty="0">
                <a:solidFill>
                  <a:schemeClr val="tx1">
                    <a:lumMod val="75000"/>
                    <a:lumOff val="25000"/>
                  </a:schemeClr>
                </a:solidFill>
              </a:rPr>
              <a:t>:</a:t>
            </a:r>
          </a:p>
          <a:p>
            <a:endParaRPr lang="en-US" sz="1800" b="0" dirty="0"/>
          </a:p>
        </p:txBody>
      </p:sp>
    </p:spTree>
    <p:extLst>
      <p:ext uri="{BB962C8B-B14F-4D97-AF65-F5344CB8AC3E}">
        <p14:creationId xmlns:p14="http://schemas.microsoft.com/office/powerpoint/2010/main" val="5800946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Genders</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8017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err="1">
                <a:solidFill>
                  <a:schemeClr val="tx1">
                    <a:lumMod val="75000"/>
                    <a:lumOff val="25000"/>
                  </a:schemeClr>
                </a:solidFill>
              </a:rPr>
              <a:t>Both</a:t>
            </a:r>
            <a:r>
              <a:rPr lang="tr-TR" sz="1800" b="0" dirty="0">
                <a:solidFill>
                  <a:schemeClr val="tx1">
                    <a:lumMod val="75000"/>
                    <a:lumOff val="25000"/>
                  </a:schemeClr>
                </a:solidFill>
              </a:rPr>
              <a:t> </a:t>
            </a:r>
            <a:r>
              <a:rPr lang="tr-TR" sz="1800" b="0" dirty="0" err="1">
                <a:solidFill>
                  <a:schemeClr val="tx1">
                    <a:lumMod val="75000"/>
                    <a:lumOff val="25000"/>
                  </a:schemeClr>
                </a:solidFill>
              </a:rPr>
              <a:t>gender</a:t>
            </a:r>
            <a:r>
              <a:rPr lang="tr-TR" sz="1800" b="0" dirty="0">
                <a:solidFill>
                  <a:schemeClr val="tx1">
                    <a:lumMod val="75000"/>
                    <a:lumOff val="25000"/>
                  </a:schemeClr>
                </a:solidFill>
              </a:rPr>
              <a:t> </a:t>
            </a:r>
            <a:r>
              <a:rPr lang="tr-TR" sz="1800" b="0" dirty="0" err="1">
                <a:solidFill>
                  <a:schemeClr val="tx1">
                    <a:lumMod val="75000"/>
                    <a:lumOff val="25000"/>
                  </a:schemeClr>
                </a:solidFill>
              </a:rPr>
              <a:t>generates</a:t>
            </a:r>
            <a:r>
              <a:rPr lang="tr-TR" sz="1800" b="0" dirty="0">
                <a:solidFill>
                  <a:schemeClr val="tx1">
                    <a:lumMod val="75000"/>
                    <a:lumOff val="25000"/>
                  </a:schemeClr>
                </a:solidFill>
              </a:rPr>
              <a:t> </a:t>
            </a:r>
            <a:r>
              <a:rPr lang="tr-TR" sz="1800" b="0" dirty="0" err="1">
                <a:solidFill>
                  <a:schemeClr val="tx1">
                    <a:lumMod val="75000"/>
                    <a:lumOff val="25000"/>
                  </a:schemeClr>
                </a:solidFill>
              </a:rPr>
              <a:t>similar</a:t>
            </a:r>
            <a:r>
              <a:rPr lang="tr-TR" sz="1800" b="0" dirty="0">
                <a:solidFill>
                  <a:schemeClr val="tx1">
                    <a:lumMod val="75000"/>
                    <a:lumOff val="25000"/>
                  </a:schemeClr>
                </a:solidFill>
              </a:rPr>
              <a:t> </a:t>
            </a:r>
            <a:r>
              <a:rPr lang="tr-TR" sz="1800" b="0" dirty="0" err="1">
                <a:solidFill>
                  <a:schemeClr val="tx1">
                    <a:lumMod val="75000"/>
                    <a:lumOff val="25000"/>
                  </a:schemeClr>
                </a:solidFill>
              </a:rPr>
              <a:t>amount</a:t>
            </a:r>
            <a:r>
              <a:rPr lang="tr-TR" sz="1800" b="0" dirty="0">
                <a:solidFill>
                  <a:schemeClr val="tx1">
                    <a:lumMod val="75000"/>
                    <a:lumOff val="25000"/>
                  </a:schemeClr>
                </a:solidFill>
              </a:rPr>
              <a:t> of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and</a:t>
            </a:r>
            <a:r>
              <a:rPr lang="tr-TR" sz="1800" b="0" dirty="0">
                <a:solidFill>
                  <a:schemeClr val="tx1">
                    <a:lumMod val="75000"/>
                    <a:lumOff val="25000"/>
                  </a:schemeClr>
                </a:solidFill>
              </a:rPr>
              <a:t> has </a:t>
            </a:r>
            <a:r>
              <a:rPr lang="tr-TR" sz="1800" b="0" dirty="0" err="1">
                <a:solidFill>
                  <a:schemeClr val="tx1">
                    <a:lumMod val="75000"/>
                    <a:lumOff val="25000"/>
                  </a:schemeClr>
                </a:solidFill>
              </a:rPr>
              <a:t>around</a:t>
            </a:r>
            <a:r>
              <a:rPr lang="tr-TR" sz="1800" b="0" dirty="0">
                <a:solidFill>
                  <a:schemeClr val="tx1">
                    <a:lumMod val="75000"/>
                    <a:lumOff val="25000"/>
                  </a:schemeClr>
                </a:solidFill>
              </a:rPr>
              <a:t> </a:t>
            </a:r>
            <a:r>
              <a:rPr lang="tr-TR" sz="1800" b="0" dirty="0" err="1">
                <a:solidFill>
                  <a:schemeClr val="tx1">
                    <a:lumMod val="75000"/>
                    <a:lumOff val="25000"/>
                  </a:schemeClr>
                </a:solidFill>
              </a:rPr>
              <a:t>the</a:t>
            </a:r>
            <a:r>
              <a:rPr lang="tr-TR" sz="1800" b="0" dirty="0">
                <a:solidFill>
                  <a:schemeClr val="tx1">
                    <a:lumMod val="75000"/>
                    <a:lumOff val="25000"/>
                  </a:schemeClr>
                </a:solidFill>
              </a:rPr>
              <a:t> </a:t>
            </a:r>
            <a:r>
              <a:rPr lang="tr-TR" sz="1800" b="0" dirty="0" err="1">
                <a:solidFill>
                  <a:schemeClr val="tx1">
                    <a:lumMod val="75000"/>
                    <a:lumOff val="25000"/>
                  </a:schemeClr>
                </a:solidFill>
              </a:rPr>
              <a:t>same</a:t>
            </a:r>
            <a:r>
              <a:rPr lang="tr-TR" sz="1800" b="0" dirty="0">
                <a:solidFill>
                  <a:schemeClr val="tx1">
                    <a:lumMod val="75000"/>
                    <a:lumOff val="25000"/>
                  </a:schemeClr>
                </a:solidFill>
              </a:rPr>
              <a:t> </a:t>
            </a:r>
            <a:r>
              <a:rPr lang="tr-TR" sz="1800" b="0" dirty="0" err="1">
                <a:solidFill>
                  <a:schemeClr val="tx1">
                    <a:lumMod val="75000"/>
                    <a:lumOff val="25000"/>
                  </a:schemeClr>
                </a:solidFill>
              </a:rPr>
              <a:t>mean</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from </a:t>
            </a:r>
            <a:r>
              <a:rPr lang="tr-TR" sz="1800" b="0" dirty="0" err="1">
                <a:solidFill>
                  <a:schemeClr val="tx1">
                    <a:lumMod val="75000"/>
                    <a:lumOff val="25000"/>
                  </a:schemeClr>
                </a:solidFill>
              </a:rPr>
              <a:t>sales</a:t>
            </a:r>
            <a:r>
              <a:rPr lang="tr-TR" sz="1800" b="0" dirty="0">
                <a:solidFill>
                  <a:schemeClr val="tx1">
                    <a:lumMod val="75000"/>
                    <a:lumOff val="25000"/>
                  </a:schemeClr>
                </a:solidFill>
              </a:rPr>
              <a:t>. </a:t>
            </a:r>
            <a:endParaRPr lang="en-US" sz="1800" b="0" dirty="0"/>
          </a:p>
        </p:txBody>
      </p:sp>
      <p:pic>
        <p:nvPicPr>
          <p:cNvPr id="5" name="Resim 4">
            <a:extLst>
              <a:ext uri="{FF2B5EF4-FFF2-40B4-BE49-F238E27FC236}">
                <a16:creationId xmlns:a16="http://schemas.microsoft.com/office/drawing/2014/main" id="{FB353FCF-B804-ECA9-FB37-637DE62D2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317" y="1506183"/>
            <a:ext cx="2880000" cy="2510270"/>
          </a:xfrm>
          <a:prstGeom prst="rect">
            <a:avLst/>
          </a:prstGeom>
        </p:spPr>
      </p:pic>
      <p:pic>
        <p:nvPicPr>
          <p:cNvPr id="7" name="Resim 6">
            <a:extLst>
              <a:ext uri="{FF2B5EF4-FFF2-40B4-BE49-F238E27FC236}">
                <a16:creationId xmlns:a16="http://schemas.microsoft.com/office/drawing/2014/main" id="{E9C1E726-B74C-AF65-E1BC-C9A02E815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337" y="1506183"/>
            <a:ext cx="2880000" cy="2580001"/>
          </a:xfrm>
          <a:prstGeom prst="rect">
            <a:avLst/>
          </a:prstGeom>
        </p:spPr>
      </p:pic>
    </p:spTree>
    <p:extLst>
      <p:ext uri="{BB962C8B-B14F-4D97-AF65-F5344CB8AC3E}">
        <p14:creationId xmlns:p14="http://schemas.microsoft.com/office/powerpoint/2010/main" val="15011613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a:solidFill>
                  <a:schemeClr val="tx1">
                    <a:lumMod val="75000"/>
                    <a:lumOff val="25000"/>
                  </a:schemeClr>
                </a:solidFill>
              </a:rPr>
              <a:t>Age </a:t>
            </a:r>
            <a:r>
              <a:rPr lang="tr-TR" dirty="0" err="1">
                <a:solidFill>
                  <a:schemeClr val="tx1">
                    <a:lumMod val="75000"/>
                    <a:lumOff val="25000"/>
                  </a:schemeClr>
                </a:solidFill>
              </a:rPr>
              <a:t>Groups</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8017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err="1">
                <a:solidFill>
                  <a:schemeClr val="tx1">
                    <a:lumMod val="75000"/>
                    <a:lumOff val="25000"/>
                  </a:schemeClr>
                </a:solidFill>
              </a:rPr>
              <a:t>In</a:t>
            </a:r>
            <a:r>
              <a:rPr lang="tr-TR" sz="1800" b="0" dirty="0">
                <a:solidFill>
                  <a:schemeClr val="tx1">
                    <a:lumMod val="75000"/>
                    <a:lumOff val="25000"/>
                  </a:schemeClr>
                </a:solidFill>
              </a:rPr>
              <a:t> total, </a:t>
            </a:r>
            <a:r>
              <a:rPr lang="tr-TR" sz="1800" b="0" dirty="0" err="1">
                <a:solidFill>
                  <a:schemeClr val="tx1">
                    <a:lumMod val="75000"/>
                    <a:lumOff val="25000"/>
                  </a:schemeClr>
                </a:solidFill>
              </a:rPr>
              <a:t>age</a:t>
            </a:r>
            <a:r>
              <a:rPr lang="tr-TR" sz="1800" b="0" dirty="0">
                <a:solidFill>
                  <a:schemeClr val="tx1">
                    <a:lumMod val="75000"/>
                    <a:lumOff val="25000"/>
                  </a:schemeClr>
                </a:solidFill>
              </a:rPr>
              <a:t> </a:t>
            </a:r>
            <a:r>
              <a:rPr lang="tr-TR" sz="1800" b="0" dirty="0" err="1">
                <a:solidFill>
                  <a:schemeClr val="tx1">
                    <a:lumMod val="75000"/>
                    <a:lumOff val="25000"/>
                  </a:schemeClr>
                </a:solidFill>
              </a:rPr>
              <a:t>groups</a:t>
            </a:r>
            <a:r>
              <a:rPr lang="tr-TR" sz="1800" b="0" dirty="0">
                <a:solidFill>
                  <a:schemeClr val="tx1">
                    <a:lumMod val="75000"/>
                    <a:lumOff val="25000"/>
                  </a:schemeClr>
                </a:solidFill>
              </a:rPr>
              <a:t> of 31-45 </a:t>
            </a:r>
            <a:r>
              <a:rPr lang="tr-TR" sz="1800" b="0" dirty="0" err="1">
                <a:solidFill>
                  <a:schemeClr val="tx1">
                    <a:lumMod val="75000"/>
                    <a:lumOff val="25000"/>
                  </a:schemeClr>
                </a:solidFill>
              </a:rPr>
              <a:t>and</a:t>
            </a:r>
            <a:r>
              <a:rPr lang="tr-TR" sz="1800" b="0" dirty="0">
                <a:solidFill>
                  <a:schemeClr val="tx1">
                    <a:lumMod val="75000"/>
                    <a:lumOff val="25000"/>
                  </a:schemeClr>
                </a:solidFill>
              </a:rPr>
              <a:t> 45-60 </a:t>
            </a:r>
            <a:r>
              <a:rPr lang="tr-TR" sz="1800" b="0" dirty="0" err="1">
                <a:solidFill>
                  <a:schemeClr val="tx1">
                    <a:lumMod val="75000"/>
                    <a:lumOff val="25000"/>
                  </a:schemeClr>
                </a:solidFill>
              </a:rPr>
              <a:t>generates</a:t>
            </a:r>
            <a:r>
              <a:rPr lang="tr-TR" sz="1800" b="0" dirty="0">
                <a:solidFill>
                  <a:schemeClr val="tx1">
                    <a:lumMod val="75000"/>
                    <a:lumOff val="25000"/>
                  </a:schemeClr>
                </a:solidFill>
              </a:rPr>
              <a:t> </a:t>
            </a:r>
            <a:r>
              <a:rPr lang="tr-TR" sz="1800" b="0" dirty="0" err="1">
                <a:solidFill>
                  <a:schemeClr val="tx1">
                    <a:lumMod val="75000"/>
                    <a:lumOff val="25000"/>
                  </a:schemeClr>
                </a:solidFill>
              </a:rPr>
              <a:t>highest</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Overall</a:t>
            </a:r>
            <a:r>
              <a:rPr lang="tr-TR" sz="1800" b="0" dirty="0">
                <a:solidFill>
                  <a:schemeClr val="tx1">
                    <a:lumMod val="75000"/>
                    <a:lumOff val="25000"/>
                  </a:schemeClr>
                </a:solidFill>
              </a:rPr>
              <a:t>, </a:t>
            </a:r>
            <a:r>
              <a:rPr lang="tr-TR" sz="1800" b="0" dirty="0" err="1">
                <a:solidFill>
                  <a:schemeClr val="tx1">
                    <a:lumMod val="75000"/>
                    <a:lumOff val="25000"/>
                  </a:schemeClr>
                </a:solidFill>
              </a:rPr>
              <a:t>each</a:t>
            </a:r>
            <a:r>
              <a:rPr lang="tr-TR" sz="1800" b="0" dirty="0">
                <a:solidFill>
                  <a:schemeClr val="tx1">
                    <a:lumMod val="75000"/>
                    <a:lumOff val="25000"/>
                  </a:schemeClr>
                </a:solidFill>
              </a:rPr>
              <a:t> </a:t>
            </a:r>
            <a:r>
              <a:rPr lang="tr-TR" sz="1800" b="0" dirty="0" err="1">
                <a:solidFill>
                  <a:schemeClr val="tx1">
                    <a:lumMod val="75000"/>
                    <a:lumOff val="25000"/>
                  </a:schemeClr>
                </a:solidFill>
              </a:rPr>
              <a:t>sales</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for</a:t>
            </a:r>
            <a:r>
              <a:rPr lang="tr-TR" sz="1800" b="0" dirty="0">
                <a:solidFill>
                  <a:schemeClr val="tx1">
                    <a:lumMod val="75000"/>
                    <a:lumOff val="25000"/>
                  </a:schemeClr>
                </a:solidFill>
              </a:rPr>
              <a:t> </a:t>
            </a:r>
            <a:r>
              <a:rPr lang="tr-TR" sz="1800" b="0" dirty="0" err="1">
                <a:solidFill>
                  <a:schemeClr val="tx1">
                    <a:lumMod val="75000"/>
                    <a:lumOff val="25000"/>
                  </a:schemeClr>
                </a:solidFill>
              </a:rPr>
              <a:t>each</a:t>
            </a:r>
            <a:r>
              <a:rPr lang="tr-TR" sz="1800" b="0" dirty="0">
                <a:solidFill>
                  <a:schemeClr val="tx1">
                    <a:lumMod val="75000"/>
                    <a:lumOff val="25000"/>
                  </a:schemeClr>
                </a:solidFill>
              </a:rPr>
              <a:t> </a:t>
            </a:r>
            <a:r>
              <a:rPr lang="tr-TR" sz="1800" b="0" dirty="0" err="1">
                <a:solidFill>
                  <a:schemeClr val="tx1">
                    <a:lumMod val="75000"/>
                    <a:lumOff val="25000"/>
                  </a:schemeClr>
                </a:solidFill>
              </a:rPr>
              <a:t>age</a:t>
            </a:r>
            <a:r>
              <a:rPr lang="tr-TR" sz="1800" b="0" dirty="0">
                <a:solidFill>
                  <a:schemeClr val="tx1">
                    <a:lumMod val="75000"/>
                    <a:lumOff val="25000"/>
                  </a:schemeClr>
                </a:solidFill>
              </a:rPr>
              <a:t> </a:t>
            </a:r>
            <a:r>
              <a:rPr lang="tr-TR" sz="1800" b="0" dirty="0" err="1">
                <a:solidFill>
                  <a:schemeClr val="tx1">
                    <a:lumMod val="75000"/>
                    <a:lumOff val="25000"/>
                  </a:schemeClr>
                </a:solidFill>
              </a:rPr>
              <a:t>group</a:t>
            </a:r>
            <a:r>
              <a:rPr lang="tr-TR" sz="1800" b="0" dirty="0">
                <a:solidFill>
                  <a:schemeClr val="tx1">
                    <a:lumMod val="75000"/>
                    <a:lumOff val="25000"/>
                  </a:schemeClr>
                </a:solidFill>
              </a:rPr>
              <a:t> is </a:t>
            </a:r>
            <a:r>
              <a:rPr lang="tr-TR" sz="1800" b="0" dirty="0" err="1">
                <a:solidFill>
                  <a:schemeClr val="tx1">
                    <a:lumMod val="75000"/>
                    <a:lumOff val="25000"/>
                  </a:schemeClr>
                </a:solidFill>
              </a:rPr>
              <a:t>around</a:t>
            </a:r>
            <a:r>
              <a:rPr lang="tr-TR" sz="1800" b="0" dirty="0">
                <a:solidFill>
                  <a:schemeClr val="tx1">
                    <a:lumMod val="75000"/>
                    <a:lumOff val="25000"/>
                  </a:schemeClr>
                </a:solidFill>
              </a:rPr>
              <a:t> </a:t>
            </a:r>
            <a:r>
              <a:rPr lang="tr-TR" sz="1800" b="0" dirty="0" err="1">
                <a:solidFill>
                  <a:schemeClr val="tx1">
                    <a:lumMod val="75000"/>
                    <a:lumOff val="25000"/>
                  </a:schemeClr>
                </a:solidFill>
              </a:rPr>
              <a:t>same</a:t>
            </a:r>
            <a:r>
              <a:rPr lang="tr-TR" sz="1800" b="0" dirty="0">
                <a:solidFill>
                  <a:schemeClr val="tx1">
                    <a:lumMod val="75000"/>
                    <a:lumOff val="25000"/>
                  </a:schemeClr>
                </a:solidFill>
              </a:rPr>
              <a:t> </a:t>
            </a:r>
            <a:r>
              <a:rPr lang="tr-TR" sz="1800" b="0" dirty="0" err="1">
                <a:solidFill>
                  <a:schemeClr val="tx1">
                    <a:lumMod val="75000"/>
                    <a:lumOff val="25000"/>
                  </a:schemeClr>
                </a:solidFill>
              </a:rPr>
              <a:t>values</a:t>
            </a:r>
            <a:r>
              <a:rPr lang="tr-TR" sz="1800" b="0" dirty="0">
                <a:solidFill>
                  <a:schemeClr val="tx1">
                    <a:lumMod val="75000"/>
                    <a:lumOff val="25000"/>
                  </a:schemeClr>
                </a:solidFill>
              </a:rPr>
              <a:t>.</a:t>
            </a:r>
            <a:endParaRPr lang="en-US" sz="1800" b="0" dirty="0"/>
          </a:p>
        </p:txBody>
      </p:sp>
      <p:pic>
        <p:nvPicPr>
          <p:cNvPr id="3" name="Resim 2">
            <a:extLst>
              <a:ext uri="{FF2B5EF4-FFF2-40B4-BE49-F238E27FC236}">
                <a16:creationId xmlns:a16="http://schemas.microsoft.com/office/drawing/2014/main" id="{DDCD5119-A9F6-027C-F799-FC2990216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863" y="1514943"/>
            <a:ext cx="3620464" cy="2520000"/>
          </a:xfrm>
          <a:prstGeom prst="rect">
            <a:avLst/>
          </a:prstGeom>
        </p:spPr>
      </p:pic>
      <p:pic>
        <p:nvPicPr>
          <p:cNvPr id="8" name="Resim 7">
            <a:extLst>
              <a:ext uri="{FF2B5EF4-FFF2-40B4-BE49-F238E27FC236}">
                <a16:creationId xmlns:a16="http://schemas.microsoft.com/office/drawing/2014/main" id="{DD691B11-FD1A-82FC-6C03-EA8258877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67" y="1506183"/>
            <a:ext cx="3600930" cy="2520000"/>
          </a:xfrm>
          <a:prstGeom prst="rect">
            <a:avLst/>
          </a:prstGeom>
        </p:spPr>
      </p:pic>
    </p:spTree>
    <p:extLst>
      <p:ext uri="{BB962C8B-B14F-4D97-AF65-F5344CB8AC3E}">
        <p14:creationId xmlns:p14="http://schemas.microsoft.com/office/powerpoint/2010/main" val="33430975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Wealth</a:t>
            </a:r>
            <a:r>
              <a:rPr lang="tr-TR" dirty="0">
                <a:solidFill>
                  <a:schemeClr val="tx1">
                    <a:lumMod val="75000"/>
                    <a:lumOff val="25000"/>
                  </a:schemeClr>
                </a:solidFill>
              </a:rPr>
              <a:t> </a:t>
            </a:r>
            <a:r>
              <a:rPr lang="tr-TR" dirty="0" err="1">
                <a:solidFill>
                  <a:schemeClr val="tx1">
                    <a:lumMod val="75000"/>
                    <a:lumOff val="25000"/>
                  </a:schemeClr>
                </a:solidFill>
              </a:rPr>
              <a:t>Segments</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8017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err="1">
                <a:solidFill>
                  <a:schemeClr val="tx1">
                    <a:lumMod val="75000"/>
                    <a:lumOff val="25000"/>
                  </a:schemeClr>
                </a:solidFill>
              </a:rPr>
              <a:t>In</a:t>
            </a:r>
            <a:r>
              <a:rPr lang="tr-TR" sz="1800" b="0" dirty="0">
                <a:solidFill>
                  <a:schemeClr val="tx1">
                    <a:lumMod val="75000"/>
                    <a:lumOff val="25000"/>
                  </a:schemeClr>
                </a:solidFill>
              </a:rPr>
              <a:t> total, </a:t>
            </a:r>
            <a:r>
              <a:rPr lang="tr-TR" sz="1800" b="0" dirty="0" err="1">
                <a:solidFill>
                  <a:schemeClr val="tx1">
                    <a:lumMod val="75000"/>
                    <a:lumOff val="25000"/>
                  </a:schemeClr>
                </a:solidFill>
              </a:rPr>
              <a:t>mass</a:t>
            </a:r>
            <a:r>
              <a:rPr lang="tr-TR" sz="1800" b="0" dirty="0">
                <a:solidFill>
                  <a:schemeClr val="tx1">
                    <a:lumMod val="75000"/>
                    <a:lumOff val="25000"/>
                  </a:schemeClr>
                </a:solidFill>
              </a:rPr>
              <a:t> </a:t>
            </a:r>
            <a:r>
              <a:rPr lang="tr-TR" sz="1800" b="0" dirty="0" err="1">
                <a:solidFill>
                  <a:schemeClr val="tx1">
                    <a:lumMod val="75000"/>
                    <a:lumOff val="25000"/>
                  </a:schemeClr>
                </a:solidFill>
              </a:rPr>
              <a:t>customer</a:t>
            </a:r>
            <a:r>
              <a:rPr lang="tr-TR" sz="1800" b="0" dirty="0">
                <a:solidFill>
                  <a:schemeClr val="tx1">
                    <a:lumMod val="75000"/>
                    <a:lumOff val="25000"/>
                  </a:schemeClr>
                </a:solidFill>
              </a:rPr>
              <a:t> </a:t>
            </a:r>
            <a:r>
              <a:rPr lang="tr-TR" sz="1800" b="0" dirty="0" err="1">
                <a:solidFill>
                  <a:schemeClr val="tx1">
                    <a:lumMod val="75000"/>
                    <a:lumOff val="25000"/>
                  </a:schemeClr>
                </a:solidFill>
              </a:rPr>
              <a:t>wealth</a:t>
            </a:r>
            <a:r>
              <a:rPr lang="tr-TR" sz="1800" b="0" dirty="0">
                <a:solidFill>
                  <a:schemeClr val="tx1">
                    <a:lumMod val="75000"/>
                    <a:lumOff val="25000"/>
                  </a:schemeClr>
                </a:solidFill>
              </a:rPr>
              <a:t> segment </a:t>
            </a:r>
            <a:r>
              <a:rPr lang="tr-TR" sz="1800" b="0" dirty="0" err="1">
                <a:solidFill>
                  <a:schemeClr val="tx1">
                    <a:lumMod val="75000"/>
                    <a:lumOff val="25000"/>
                  </a:schemeClr>
                </a:solidFill>
              </a:rPr>
              <a:t>generates</a:t>
            </a:r>
            <a:r>
              <a:rPr lang="tr-TR" sz="1800" b="0" dirty="0">
                <a:solidFill>
                  <a:schemeClr val="tx1">
                    <a:lumMod val="75000"/>
                    <a:lumOff val="25000"/>
                  </a:schemeClr>
                </a:solidFill>
              </a:rPr>
              <a:t> </a:t>
            </a:r>
            <a:r>
              <a:rPr lang="tr-TR" sz="1800" b="0" dirty="0" err="1">
                <a:solidFill>
                  <a:schemeClr val="tx1">
                    <a:lumMod val="75000"/>
                    <a:lumOff val="25000"/>
                  </a:schemeClr>
                </a:solidFill>
              </a:rPr>
              <a:t>highest</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Overall</a:t>
            </a:r>
            <a:r>
              <a:rPr lang="tr-TR" sz="1800" b="0" dirty="0">
                <a:solidFill>
                  <a:schemeClr val="tx1">
                    <a:lumMod val="75000"/>
                    <a:lumOff val="25000"/>
                  </a:schemeClr>
                </a:solidFill>
              </a:rPr>
              <a:t>, </a:t>
            </a:r>
            <a:r>
              <a:rPr lang="tr-TR" sz="1800" b="0" dirty="0" err="1">
                <a:solidFill>
                  <a:schemeClr val="tx1">
                    <a:lumMod val="75000"/>
                    <a:lumOff val="25000"/>
                  </a:schemeClr>
                </a:solidFill>
              </a:rPr>
              <a:t>each</a:t>
            </a:r>
            <a:r>
              <a:rPr lang="tr-TR" sz="1800" b="0" dirty="0">
                <a:solidFill>
                  <a:schemeClr val="tx1">
                    <a:lumMod val="75000"/>
                    <a:lumOff val="25000"/>
                  </a:schemeClr>
                </a:solidFill>
              </a:rPr>
              <a:t> </a:t>
            </a:r>
            <a:r>
              <a:rPr lang="tr-TR" sz="1800" b="0" dirty="0" err="1">
                <a:solidFill>
                  <a:schemeClr val="tx1">
                    <a:lumMod val="75000"/>
                    <a:lumOff val="25000"/>
                  </a:schemeClr>
                </a:solidFill>
              </a:rPr>
              <a:t>sales</a:t>
            </a:r>
            <a:r>
              <a:rPr lang="tr-TR" sz="1800" b="0" dirty="0">
                <a:solidFill>
                  <a:schemeClr val="tx1">
                    <a:lumMod val="75000"/>
                    <a:lumOff val="25000"/>
                  </a:schemeClr>
                </a:solidFill>
              </a:rPr>
              <a:t> </a:t>
            </a:r>
            <a:r>
              <a:rPr lang="tr-TR" sz="1800" b="0" dirty="0" err="1">
                <a:solidFill>
                  <a:schemeClr val="tx1">
                    <a:lumMod val="75000"/>
                    <a:lumOff val="25000"/>
                  </a:schemeClr>
                </a:solidFill>
              </a:rPr>
              <a:t>profit</a:t>
            </a:r>
            <a:r>
              <a:rPr lang="tr-TR" sz="1800" b="0" dirty="0">
                <a:solidFill>
                  <a:schemeClr val="tx1">
                    <a:lumMod val="75000"/>
                    <a:lumOff val="25000"/>
                  </a:schemeClr>
                </a:solidFill>
              </a:rPr>
              <a:t> </a:t>
            </a:r>
            <a:r>
              <a:rPr lang="tr-TR" sz="1800" b="0" dirty="0" err="1">
                <a:solidFill>
                  <a:schemeClr val="tx1">
                    <a:lumMod val="75000"/>
                    <a:lumOff val="25000"/>
                  </a:schemeClr>
                </a:solidFill>
              </a:rPr>
              <a:t>for</a:t>
            </a:r>
            <a:r>
              <a:rPr lang="tr-TR" sz="1800" b="0" dirty="0">
                <a:solidFill>
                  <a:schemeClr val="tx1">
                    <a:lumMod val="75000"/>
                    <a:lumOff val="25000"/>
                  </a:schemeClr>
                </a:solidFill>
              </a:rPr>
              <a:t> </a:t>
            </a:r>
            <a:r>
              <a:rPr lang="tr-TR" sz="1800" b="0" dirty="0" err="1">
                <a:solidFill>
                  <a:schemeClr val="tx1">
                    <a:lumMod val="75000"/>
                    <a:lumOff val="25000"/>
                  </a:schemeClr>
                </a:solidFill>
              </a:rPr>
              <a:t>each</a:t>
            </a:r>
            <a:r>
              <a:rPr lang="tr-TR" sz="1800" b="0" dirty="0">
                <a:solidFill>
                  <a:schemeClr val="tx1">
                    <a:lumMod val="75000"/>
                    <a:lumOff val="25000"/>
                  </a:schemeClr>
                </a:solidFill>
              </a:rPr>
              <a:t> </a:t>
            </a:r>
            <a:r>
              <a:rPr lang="tr-TR" sz="1800" b="0" dirty="0" err="1">
                <a:solidFill>
                  <a:schemeClr val="tx1">
                    <a:lumMod val="75000"/>
                    <a:lumOff val="25000"/>
                  </a:schemeClr>
                </a:solidFill>
              </a:rPr>
              <a:t>wealth</a:t>
            </a:r>
            <a:r>
              <a:rPr lang="tr-TR" sz="1800" b="0" dirty="0">
                <a:solidFill>
                  <a:schemeClr val="tx1">
                    <a:lumMod val="75000"/>
                    <a:lumOff val="25000"/>
                  </a:schemeClr>
                </a:solidFill>
              </a:rPr>
              <a:t> segment is </a:t>
            </a:r>
            <a:r>
              <a:rPr lang="tr-TR" sz="1800" b="0" dirty="0" err="1">
                <a:solidFill>
                  <a:schemeClr val="tx1">
                    <a:lumMod val="75000"/>
                    <a:lumOff val="25000"/>
                  </a:schemeClr>
                </a:solidFill>
              </a:rPr>
              <a:t>around</a:t>
            </a:r>
            <a:r>
              <a:rPr lang="tr-TR" sz="1800" b="0" dirty="0">
                <a:solidFill>
                  <a:schemeClr val="tx1">
                    <a:lumMod val="75000"/>
                    <a:lumOff val="25000"/>
                  </a:schemeClr>
                </a:solidFill>
              </a:rPr>
              <a:t> </a:t>
            </a:r>
            <a:r>
              <a:rPr lang="tr-TR" sz="1800" b="0" dirty="0" err="1">
                <a:solidFill>
                  <a:schemeClr val="tx1">
                    <a:lumMod val="75000"/>
                    <a:lumOff val="25000"/>
                  </a:schemeClr>
                </a:solidFill>
              </a:rPr>
              <a:t>same</a:t>
            </a:r>
            <a:r>
              <a:rPr lang="tr-TR" sz="1800" b="0" dirty="0">
                <a:solidFill>
                  <a:schemeClr val="tx1">
                    <a:lumMod val="75000"/>
                    <a:lumOff val="25000"/>
                  </a:schemeClr>
                </a:solidFill>
              </a:rPr>
              <a:t> </a:t>
            </a:r>
            <a:r>
              <a:rPr lang="tr-TR" sz="1800" b="0" dirty="0" err="1">
                <a:solidFill>
                  <a:schemeClr val="tx1">
                    <a:lumMod val="75000"/>
                    <a:lumOff val="25000"/>
                  </a:schemeClr>
                </a:solidFill>
              </a:rPr>
              <a:t>values</a:t>
            </a:r>
            <a:r>
              <a:rPr lang="tr-TR" sz="1800" b="0" dirty="0">
                <a:solidFill>
                  <a:schemeClr val="tx1">
                    <a:lumMod val="75000"/>
                    <a:lumOff val="25000"/>
                  </a:schemeClr>
                </a:solidFill>
              </a:rPr>
              <a:t>.</a:t>
            </a:r>
            <a:endParaRPr lang="en-US" sz="1800" b="0" dirty="0"/>
          </a:p>
        </p:txBody>
      </p:sp>
      <p:pic>
        <p:nvPicPr>
          <p:cNvPr id="10" name="Resim 9">
            <a:extLst>
              <a:ext uri="{FF2B5EF4-FFF2-40B4-BE49-F238E27FC236}">
                <a16:creationId xmlns:a16="http://schemas.microsoft.com/office/drawing/2014/main" id="{E43E7AD7-DCBF-AAA0-E023-A15341317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811" y="1559114"/>
            <a:ext cx="3255814" cy="2520000"/>
          </a:xfrm>
          <a:prstGeom prst="rect">
            <a:avLst/>
          </a:prstGeom>
        </p:spPr>
      </p:pic>
      <p:pic>
        <p:nvPicPr>
          <p:cNvPr id="12" name="Resim 11">
            <a:extLst>
              <a:ext uri="{FF2B5EF4-FFF2-40B4-BE49-F238E27FC236}">
                <a16:creationId xmlns:a16="http://schemas.microsoft.com/office/drawing/2014/main" id="{2D60CEB1-00A8-62FB-7B7A-8742FB89F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6" y="1515979"/>
            <a:ext cx="3177674" cy="2520000"/>
          </a:xfrm>
          <a:prstGeom prst="rect">
            <a:avLst/>
          </a:prstGeom>
        </p:spPr>
      </p:pic>
    </p:spTree>
    <p:extLst>
      <p:ext uri="{BB962C8B-B14F-4D97-AF65-F5344CB8AC3E}">
        <p14:creationId xmlns:p14="http://schemas.microsoft.com/office/powerpoint/2010/main" val="3729771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lang="en-US"/>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a:t>Data Exploration</a:t>
            </a:r>
          </a:p>
        </p:txBody>
      </p:sp>
      <p:sp>
        <p:nvSpPr>
          <p:cNvPr id="132" name="Shape 81"/>
          <p:cNvSpPr/>
          <p:nvPr/>
        </p:nvSpPr>
        <p:spPr>
          <a:xfrm>
            <a:off x="205025" y="98985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dirty="0" err="1">
                <a:solidFill>
                  <a:schemeClr val="tx1">
                    <a:lumMod val="75000"/>
                    <a:lumOff val="25000"/>
                  </a:schemeClr>
                </a:solidFill>
              </a:rPr>
              <a:t>By</a:t>
            </a:r>
            <a:r>
              <a:rPr lang="tr-TR" dirty="0">
                <a:solidFill>
                  <a:schemeClr val="tx1">
                    <a:lumMod val="75000"/>
                    <a:lumOff val="25000"/>
                  </a:schemeClr>
                </a:solidFill>
              </a:rPr>
              <a:t> </a:t>
            </a:r>
            <a:r>
              <a:rPr lang="tr-TR" dirty="0" err="1">
                <a:solidFill>
                  <a:schemeClr val="tx1">
                    <a:lumMod val="75000"/>
                    <a:lumOff val="25000"/>
                  </a:schemeClr>
                </a:solidFill>
              </a:rPr>
              <a:t>Industry</a:t>
            </a:r>
            <a:endParaRPr lang="en-US"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US"/>
              <a:t>       Note: </a:t>
            </a:r>
            <a:r>
              <a:rPr lang="en-US" b="0"/>
              <a:t>The data and information in this document is reflective of a hypothetical situation and client. This document is to be used for KPMG Virtual Internship purposes only. </a:t>
            </a:r>
          </a:p>
        </p:txBody>
      </p:sp>
      <p:sp>
        <p:nvSpPr>
          <p:cNvPr id="4" name="Shape 81">
            <a:extLst>
              <a:ext uri="{FF2B5EF4-FFF2-40B4-BE49-F238E27FC236}">
                <a16:creationId xmlns:a16="http://schemas.microsoft.com/office/drawing/2014/main" id="{D3C2B619-8126-953D-B59A-1EF6CDB92F0D}"/>
              </a:ext>
            </a:extLst>
          </p:cNvPr>
          <p:cNvSpPr/>
          <p:nvPr/>
        </p:nvSpPr>
        <p:spPr>
          <a:xfrm>
            <a:off x="289200" y="4153644"/>
            <a:ext cx="8565600" cy="4831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tr-TR" sz="1800" b="0" dirty="0" err="1">
                <a:solidFill>
                  <a:schemeClr val="tx1">
                    <a:lumMod val="75000"/>
                    <a:lumOff val="25000"/>
                  </a:schemeClr>
                </a:solidFill>
              </a:rPr>
              <a:t>In</a:t>
            </a:r>
            <a:r>
              <a:rPr lang="tr-TR" sz="1800" b="0" dirty="0">
                <a:solidFill>
                  <a:schemeClr val="tx1">
                    <a:lumMod val="75000"/>
                    <a:lumOff val="25000"/>
                  </a:schemeClr>
                </a:solidFill>
              </a:rPr>
              <a:t> total, </a:t>
            </a:r>
            <a:r>
              <a:rPr lang="tr-TR" sz="1800" b="0" dirty="0" err="1">
                <a:solidFill>
                  <a:schemeClr val="tx1">
                    <a:lumMod val="75000"/>
                    <a:lumOff val="25000"/>
                  </a:schemeClr>
                </a:solidFill>
              </a:rPr>
              <a:t>manufacturing</a:t>
            </a:r>
            <a:r>
              <a:rPr lang="tr-TR" sz="1800" b="0" dirty="0">
                <a:solidFill>
                  <a:schemeClr val="tx1">
                    <a:lumMod val="75000"/>
                    <a:lumOff val="25000"/>
                  </a:schemeClr>
                </a:solidFill>
              </a:rPr>
              <a:t> </a:t>
            </a:r>
            <a:r>
              <a:rPr lang="tr-TR" sz="1800" b="0" dirty="0" err="1">
                <a:solidFill>
                  <a:schemeClr val="tx1">
                    <a:lumMod val="75000"/>
                    <a:lumOff val="25000"/>
                  </a:schemeClr>
                </a:solidFill>
              </a:rPr>
              <a:t>and</a:t>
            </a:r>
            <a:r>
              <a:rPr lang="tr-TR" sz="1800" b="0" dirty="0">
                <a:solidFill>
                  <a:schemeClr val="tx1">
                    <a:lumMod val="75000"/>
                    <a:lumOff val="25000"/>
                  </a:schemeClr>
                </a:solidFill>
              </a:rPr>
              <a:t> </a:t>
            </a:r>
            <a:r>
              <a:rPr lang="tr-TR" sz="1800" b="0" dirty="0" err="1">
                <a:solidFill>
                  <a:schemeClr val="tx1">
                    <a:lumMod val="75000"/>
                    <a:lumOff val="25000"/>
                  </a:schemeClr>
                </a:solidFill>
              </a:rPr>
              <a:t>financial</a:t>
            </a:r>
            <a:r>
              <a:rPr lang="tr-TR" sz="1800" b="0" dirty="0">
                <a:solidFill>
                  <a:schemeClr val="tx1">
                    <a:lumMod val="75000"/>
                    <a:lumOff val="25000"/>
                  </a:schemeClr>
                </a:solidFill>
              </a:rPr>
              <a:t> </a:t>
            </a:r>
            <a:r>
              <a:rPr lang="tr-TR" sz="1800" b="0" dirty="0" err="1">
                <a:solidFill>
                  <a:schemeClr val="tx1">
                    <a:lumMod val="75000"/>
                    <a:lumOff val="25000"/>
                  </a:schemeClr>
                </a:solidFill>
              </a:rPr>
              <a:t>services</a:t>
            </a:r>
            <a:r>
              <a:rPr lang="tr-TR" sz="1800" b="0" dirty="0">
                <a:solidFill>
                  <a:schemeClr val="tx1">
                    <a:lumMod val="75000"/>
                    <a:lumOff val="25000"/>
                  </a:schemeClr>
                </a:solidFill>
              </a:rPr>
              <a:t> </a:t>
            </a:r>
            <a:r>
              <a:rPr lang="tr-TR" sz="1800" b="0" dirty="0" err="1">
                <a:solidFill>
                  <a:schemeClr val="tx1">
                    <a:lumMod val="75000"/>
                    <a:lumOff val="25000"/>
                  </a:schemeClr>
                </a:solidFill>
              </a:rPr>
              <a:t>generates</a:t>
            </a:r>
            <a:r>
              <a:rPr lang="tr-TR" sz="1800" b="0" dirty="0">
                <a:solidFill>
                  <a:schemeClr val="tx1">
                    <a:lumMod val="75000"/>
                    <a:lumOff val="25000"/>
                  </a:schemeClr>
                </a:solidFill>
              </a:rPr>
              <a:t> </a:t>
            </a:r>
            <a:r>
              <a:rPr lang="tr-TR" sz="1800" b="0" dirty="0" err="1">
                <a:solidFill>
                  <a:schemeClr val="tx1">
                    <a:lumMod val="75000"/>
                    <a:lumOff val="25000"/>
                  </a:schemeClr>
                </a:solidFill>
              </a:rPr>
              <a:t>highest</a:t>
            </a:r>
            <a:r>
              <a:rPr lang="tr-TR" sz="1800" b="0" dirty="0">
                <a:solidFill>
                  <a:schemeClr val="tx1">
                    <a:lumMod val="75000"/>
                    <a:lumOff val="25000"/>
                  </a:schemeClr>
                </a:solidFill>
              </a:rPr>
              <a:t> </a:t>
            </a:r>
            <a:r>
              <a:rPr lang="tr-TR" sz="1800" b="0" dirty="0" err="1">
                <a:solidFill>
                  <a:schemeClr val="tx1">
                    <a:lumMod val="75000"/>
                    <a:lumOff val="25000"/>
                  </a:schemeClr>
                </a:solidFill>
              </a:rPr>
              <a:t>sales</a:t>
            </a:r>
            <a:r>
              <a:rPr lang="tr-TR" sz="1800" b="0" dirty="0">
                <a:solidFill>
                  <a:schemeClr val="tx1">
                    <a:lumMod val="75000"/>
                    <a:lumOff val="25000"/>
                  </a:schemeClr>
                </a:solidFill>
              </a:rPr>
              <a:t>.</a:t>
            </a:r>
            <a:endParaRPr lang="en-US" sz="1800" b="0" dirty="0"/>
          </a:p>
        </p:txBody>
      </p:sp>
      <p:pic>
        <p:nvPicPr>
          <p:cNvPr id="3" name="Resim 2">
            <a:extLst>
              <a:ext uri="{FF2B5EF4-FFF2-40B4-BE49-F238E27FC236}">
                <a16:creationId xmlns:a16="http://schemas.microsoft.com/office/drawing/2014/main" id="{D0D8A239-0E6A-333B-2C57-6BFAF3352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578" y="1415338"/>
            <a:ext cx="5668493" cy="2593034"/>
          </a:xfrm>
          <a:prstGeom prst="rect">
            <a:avLst/>
          </a:prstGeom>
        </p:spPr>
      </p:pic>
    </p:spTree>
    <p:extLst>
      <p:ext uri="{BB962C8B-B14F-4D97-AF65-F5344CB8AC3E}">
        <p14:creationId xmlns:p14="http://schemas.microsoft.com/office/powerpoint/2010/main" val="24585770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131</TotalTime>
  <Words>2724</Words>
  <Application>Microsoft Office PowerPoint</Application>
  <PresentationFormat>Ekran Gösterisi (16:9)</PresentationFormat>
  <Paragraphs>617</Paragraphs>
  <Slides>34</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34</vt:i4>
      </vt:variant>
    </vt:vector>
  </HeadingPairs>
  <TitlesOfParts>
    <vt:vector size="44" baseType="lpstr">
      <vt:lpstr>Arial</vt:lpstr>
      <vt:lpstr>Calibri</vt:lpstr>
      <vt:lpstr>Consolas</vt:lpstr>
      <vt:lpstr>Open Sans</vt:lpstr>
      <vt:lpstr>Open Sans Extrabold</vt:lpstr>
      <vt:lpstr>Open Sans Light</vt:lpstr>
      <vt:lpstr>sohne</vt:lpstr>
      <vt:lpstr>source-serif-pro</vt:lpstr>
      <vt:lpstr>Wingdings</vt:lpstr>
      <vt:lpstr>Simple Light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Metin UNLU</cp:lastModifiedBy>
  <cp:revision>5</cp:revision>
  <dcterms:modified xsi:type="dcterms:W3CDTF">2022-12-28T20:03:35Z</dcterms:modified>
</cp:coreProperties>
</file>