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9" r:id="rId2"/>
    <p:sldId id="326" r:id="rId3"/>
    <p:sldId id="272" r:id="rId4"/>
    <p:sldId id="348" r:id="rId5"/>
    <p:sldId id="349" r:id="rId6"/>
    <p:sldId id="350" r:id="rId7"/>
    <p:sldId id="353" r:id="rId8"/>
    <p:sldId id="354" r:id="rId9"/>
    <p:sldId id="357" r:id="rId10"/>
    <p:sldId id="356" r:id="rId11"/>
    <p:sldId id="351" r:id="rId12"/>
    <p:sldId id="35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87" d="100"/>
          <a:sy n="87"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E0047-B846-482C-8805-94FEADA97BF7}" type="datetimeFigureOut">
              <a:rPr lang="en-US" smtClean="0"/>
              <a:t>3/23/2020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30338-0215-41FD-9167-A254E3F494F2}" type="slidenum">
              <a:rPr lang="en-US" smtClean="0"/>
              <a:t>‹#›</a:t>
            </a:fld>
            <a:endParaRPr lang="en-US"/>
          </a:p>
        </p:txBody>
      </p:sp>
    </p:spTree>
    <p:extLst>
      <p:ext uri="{BB962C8B-B14F-4D97-AF65-F5344CB8AC3E}">
        <p14:creationId xmlns:p14="http://schemas.microsoft.com/office/powerpoint/2010/main" val="346951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C4CA83D-CAFD-4739-BDB3-B4A4744390CE}" type="slidenum">
              <a:rPr lang="en-US" smtClean="0"/>
              <a:t>1</a:t>
            </a:fld>
            <a:endParaRPr lang="en-US"/>
          </a:p>
        </p:txBody>
      </p:sp>
    </p:spTree>
    <p:extLst>
      <p:ext uri="{BB962C8B-B14F-4D97-AF65-F5344CB8AC3E}">
        <p14:creationId xmlns:p14="http://schemas.microsoft.com/office/powerpoint/2010/main" val="542656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11</a:t>
            </a:fld>
            <a:endParaRPr lang="en-US"/>
          </a:p>
        </p:txBody>
      </p:sp>
    </p:spTree>
    <p:extLst>
      <p:ext uri="{BB962C8B-B14F-4D97-AF65-F5344CB8AC3E}">
        <p14:creationId xmlns:p14="http://schemas.microsoft.com/office/powerpoint/2010/main" val="2238418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C4CA83D-CAFD-4739-BDB3-B4A4744390CE}" type="slidenum">
              <a:rPr lang="en-US" smtClean="0"/>
              <a:t>12</a:t>
            </a:fld>
            <a:endParaRPr lang="en-US"/>
          </a:p>
        </p:txBody>
      </p:sp>
    </p:spTree>
    <p:extLst>
      <p:ext uri="{BB962C8B-B14F-4D97-AF65-F5344CB8AC3E}">
        <p14:creationId xmlns:p14="http://schemas.microsoft.com/office/powerpoint/2010/main" val="139825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3</a:t>
            </a:fld>
            <a:endParaRPr lang="en-US"/>
          </a:p>
        </p:txBody>
      </p:sp>
    </p:spTree>
    <p:extLst>
      <p:ext uri="{BB962C8B-B14F-4D97-AF65-F5344CB8AC3E}">
        <p14:creationId xmlns:p14="http://schemas.microsoft.com/office/powerpoint/2010/main" val="145941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4</a:t>
            </a:fld>
            <a:endParaRPr lang="en-US"/>
          </a:p>
        </p:txBody>
      </p:sp>
    </p:spTree>
    <p:extLst>
      <p:ext uri="{BB962C8B-B14F-4D97-AF65-F5344CB8AC3E}">
        <p14:creationId xmlns:p14="http://schemas.microsoft.com/office/powerpoint/2010/main" val="267675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5</a:t>
            </a:fld>
            <a:endParaRPr lang="en-US"/>
          </a:p>
        </p:txBody>
      </p:sp>
    </p:spTree>
    <p:extLst>
      <p:ext uri="{BB962C8B-B14F-4D97-AF65-F5344CB8AC3E}">
        <p14:creationId xmlns:p14="http://schemas.microsoft.com/office/powerpoint/2010/main" val="1445488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6</a:t>
            </a:fld>
            <a:endParaRPr lang="en-US"/>
          </a:p>
        </p:txBody>
      </p:sp>
    </p:spTree>
    <p:extLst>
      <p:ext uri="{BB962C8B-B14F-4D97-AF65-F5344CB8AC3E}">
        <p14:creationId xmlns:p14="http://schemas.microsoft.com/office/powerpoint/2010/main" val="2419788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7</a:t>
            </a:fld>
            <a:endParaRPr lang="en-US"/>
          </a:p>
        </p:txBody>
      </p:sp>
    </p:spTree>
    <p:extLst>
      <p:ext uri="{BB962C8B-B14F-4D97-AF65-F5344CB8AC3E}">
        <p14:creationId xmlns:p14="http://schemas.microsoft.com/office/powerpoint/2010/main" val="371561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8</a:t>
            </a:fld>
            <a:endParaRPr lang="en-US"/>
          </a:p>
        </p:txBody>
      </p:sp>
    </p:spTree>
    <p:extLst>
      <p:ext uri="{BB962C8B-B14F-4D97-AF65-F5344CB8AC3E}">
        <p14:creationId xmlns:p14="http://schemas.microsoft.com/office/powerpoint/2010/main" val="1912320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9</a:t>
            </a:fld>
            <a:endParaRPr lang="en-US"/>
          </a:p>
        </p:txBody>
      </p:sp>
    </p:spTree>
    <p:extLst>
      <p:ext uri="{BB962C8B-B14F-4D97-AF65-F5344CB8AC3E}">
        <p14:creationId xmlns:p14="http://schemas.microsoft.com/office/powerpoint/2010/main" val="355757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88510F2-316A-47C1-B68C-D5CC0267E136}" type="slidenum">
              <a:rPr lang="en-US" smtClean="0"/>
              <a:t>10</a:t>
            </a:fld>
            <a:endParaRPr lang="en-US"/>
          </a:p>
        </p:txBody>
      </p:sp>
    </p:spTree>
    <p:extLst>
      <p:ext uri="{BB962C8B-B14F-4D97-AF65-F5344CB8AC3E}">
        <p14:creationId xmlns:p14="http://schemas.microsoft.com/office/powerpoint/2010/main" val="249477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1EADE-2D0E-405A-8FC6-CA45065AE6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257BAFE-A89F-4AF5-ABC6-24ED26E40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8EBC938-6D8F-4049-A7BE-B2DD02B66AF9}"/>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5" name="页脚占位符 4">
            <a:extLst>
              <a:ext uri="{FF2B5EF4-FFF2-40B4-BE49-F238E27FC236}">
                <a16:creationId xmlns:a16="http://schemas.microsoft.com/office/drawing/2014/main" id="{1F9B38DB-C083-4D42-9129-2B4D826A92C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FC1F99C-F739-43F7-858C-AABF7DD7C2F6}"/>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101425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FC0FB-7FD8-4AFC-92C0-CFCFF09AD5F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A0BA865-888A-4F89-82A9-223EC86887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3DA0416-3789-4C67-BD82-39A4790EF406}"/>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5" name="页脚占位符 4">
            <a:extLst>
              <a:ext uri="{FF2B5EF4-FFF2-40B4-BE49-F238E27FC236}">
                <a16:creationId xmlns:a16="http://schemas.microsoft.com/office/drawing/2014/main" id="{B3B7A5EE-EE21-4481-B307-34855C35967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DCC066E-ED6C-4706-B5D4-E1F56E0C2CC4}"/>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265869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CA89D4-C34A-4806-9683-6DD25671D6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ED5D970-AC6E-41CA-80B3-EDEA126BA7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883C67F-036D-4A2D-9F0E-468F04C9B27F}"/>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5" name="页脚占位符 4">
            <a:extLst>
              <a:ext uri="{FF2B5EF4-FFF2-40B4-BE49-F238E27FC236}">
                <a16:creationId xmlns:a16="http://schemas.microsoft.com/office/drawing/2014/main" id="{AA98FABE-35AD-49F7-8E20-6B4F24934BD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2FC8EC3-9AA9-4B54-AA27-14A0B130B424}"/>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177699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06A27-615C-4727-9E31-512A62C2273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05E2F1F-745D-44AB-B065-09F19B4354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BAF1BF2-2164-47EE-937D-BE83363541D5}"/>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5" name="页脚占位符 4">
            <a:extLst>
              <a:ext uri="{FF2B5EF4-FFF2-40B4-BE49-F238E27FC236}">
                <a16:creationId xmlns:a16="http://schemas.microsoft.com/office/drawing/2014/main" id="{5A80ABF4-E8DA-440B-A78F-5EA9DC607F5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0426A96-650F-44CB-975A-8F2B44D50684}"/>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332895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3785B-A01E-43A8-A9AE-62B5117825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89AB855-EC5E-4D21-8D75-45F5A00AF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1015D1-5E1D-4349-B122-596C4195A0BB}"/>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5" name="页脚占位符 4">
            <a:extLst>
              <a:ext uri="{FF2B5EF4-FFF2-40B4-BE49-F238E27FC236}">
                <a16:creationId xmlns:a16="http://schemas.microsoft.com/office/drawing/2014/main" id="{4E13F489-F900-4C9C-B4A2-DAC6214CDC1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44463FB-65CF-41DD-B7EF-EEA966EBCB62}"/>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419106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2BDF3-9B42-42CF-BBEB-0D4E74EE819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8FAA08F-FA2C-4B5E-87C4-B56B009A5F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E84E8C4-5FB0-4F9C-B1A9-319D1A74D82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E907CE75-BFC7-4A8D-B5F9-BD22B5E7154C}"/>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6" name="页脚占位符 5">
            <a:extLst>
              <a:ext uri="{FF2B5EF4-FFF2-40B4-BE49-F238E27FC236}">
                <a16:creationId xmlns:a16="http://schemas.microsoft.com/office/drawing/2014/main" id="{54043B42-E347-453D-8A24-D8DF64AE1C5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B76D69E-17F8-4469-B778-B06507ED97E9}"/>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51223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8B0C1-3C1F-4440-B860-0B290B16461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ED0FAAA-C674-4FF0-9705-97CF21FE3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DCB9D0A-9582-4DE5-9978-3148BC9696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D10EBFF0-12DC-480B-96B3-380C4D8AD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DAC0ED-4B7A-438E-879A-ED40A7F2D0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4CC8C500-3AC3-4FF2-B454-52F575FB276E}"/>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8" name="页脚占位符 7">
            <a:extLst>
              <a:ext uri="{FF2B5EF4-FFF2-40B4-BE49-F238E27FC236}">
                <a16:creationId xmlns:a16="http://schemas.microsoft.com/office/drawing/2014/main" id="{AFA7E193-1E6C-4D12-A7FC-51D36F60F005}"/>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B7E3FD85-36C0-4F4E-86F9-979ED3C01F20}"/>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209562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AD5CC-1CE0-438C-98B7-6477605DCA8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107A53D5-0277-47C5-A99A-E482E5754431}"/>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4" name="页脚占位符 3">
            <a:extLst>
              <a:ext uri="{FF2B5EF4-FFF2-40B4-BE49-F238E27FC236}">
                <a16:creationId xmlns:a16="http://schemas.microsoft.com/office/drawing/2014/main" id="{B17DEB6F-1797-44A3-8EE3-1DF53E0A9D9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56AADDE1-1973-4A62-A757-A0466DE9CA1D}"/>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220014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CC0C7D-69EC-4620-8B22-10038F2F6359}"/>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3" name="页脚占位符 2">
            <a:extLst>
              <a:ext uri="{FF2B5EF4-FFF2-40B4-BE49-F238E27FC236}">
                <a16:creationId xmlns:a16="http://schemas.microsoft.com/office/drawing/2014/main" id="{CBF11D69-756E-4CBB-A486-CC55445FE12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333778B-9FD4-456D-8B97-7A0BB4C2A84F}"/>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80251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9811F-1E0F-4BC3-9815-7A34A73B53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4AFCA7D-3385-4C69-BF04-A9C5D1D0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E8EE5CA3-E7D1-44F9-9EA5-61EBBF0A1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1A2CF7-3045-4323-BCE1-FD8728EB37B4}"/>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6" name="页脚占位符 5">
            <a:extLst>
              <a:ext uri="{FF2B5EF4-FFF2-40B4-BE49-F238E27FC236}">
                <a16:creationId xmlns:a16="http://schemas.microsoft.com/office/drawing/2014/main" id="{81A6B144-9F5E-42B0-B266-6958C6CF112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3A6E62F-E75B-4610-AE0A-6879C94363B8}"/>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42704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08609-5ACA-4508-9547-B01CA0E52B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291A845-CA9B-4E58-8A24-9F37C6AB4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766E76F-FCDF-4928-AC6E-ADB836C27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3349F4-03E7-4FE3-817D-82CE844C0C0E}"/>
              </a:ext>
            </a:extLst>
          </p:cNvPr>
          <p:cNvSpPr>
            <a:spLocks noGrp="1"/>
          </p:cNvSpPr>
          <p:nvPr>
            <p:ph type="dt" sz="half" idx="10"/>
          </p:nvPr>
        </p:nvSpPr>
        <p:spPr/>
        <p:txBody>
          <a:bodyPr/>
          <a:lstStyle/>
          <a:p>
            <a:fld id="{9EBA3D16-9255-4FDA-98AE-4ED37FEDAD4C}" type="datetimeFigureOut">
              <a:rPr lang="en-US" smtClean="0"/>
              <a:t>3/23/2020</a:t>
            </a:fld>
            <a:endParaRPr lang="en-US"/>
          </a:p>
        </p:txBody>
      </p:sp>
      <p:sp>
        <p:nvSpPr>
          <p:cNvPr id="6" name="页脚占位符 5">
            <a:extLst>
              <a:ext uri="{FF2B5EF4-FFF2-40B4-BE49-F238E27FC236}">
                <a16:creationId xmlns:a16="http://schemas.microsoft.com/office/drawing/2014/main" id="{99BC10CC-A8AD-4893-9817-848F1C1A74B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3444EFE-6D75-4725-B2FE-D1CD6F43169D}"/>
              </a:ext>
            </a:extLst>
          </p:cNvPr>
          <p:cNvSpPr>
            <a:spLocks noGrp="1"/>
          </p:cNvSpPr>
          <p:nvPr>
            <p:ph type="sldNum" sz="quarter" idx="12"/>
          </p:nvPr>
        </p:nvSpPr>
        <p:spPr/>
        <p:txBody>
          <a:bodyPr/>
          <a:lstStyle/>
          <a:p>
            <a:fld id="{EA4B922F-00A6-4ADD-87CB-357BA10E7C07}" type="slidenum">
              <a:rPr lang="en-US" smtClean="0"/>
              <a:t>‹#›</a:t>
            </a:fld>
            <a:endParaRPr lang="en-US"/>
          </a:p>
        </p:txBody>
      </p:sp>
    </p:spTree>
    <p:extLst>
      <p:ext uri="{BB962C8B-B14F-4D97-AF65-F5344CB8AC3E}">
        <p14:creationId xmlns:p14="http://schemas.microsoft.com/office/powerpoint/2010/main" val="144195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F4EAE5-7771-4307-8E40-01889332C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3304ECC-BAC6-4F48-8BFE-32D719BA7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D288189-A290-4898-AB6A-2CE9C3490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A3D16-9255-4FDA-98AE-4ED37FEDAD4C}" type="datetimeFigureOut">
              <a:rPr lang="en-US" smtClean="0"/>
              <a:t>3/23/2020</a:t>
            </a:fld>
            <a:endParaRPr lang="en-US"/>
          </a:p>
        </p:txBody>
      </p:sp>
      <p:sp>
        <p:nvSpPr>
          <p:cNvPr id="5" name="页脚占位符 4">
            <a:extLst>
              <a:ext uri="{FF2B5EF4-FFF2-40B4-BE49-F238E27FC236}">
                <a16:creationId xmlns:a16="http://schemas.microsoft.com/office/drawing/2014/main" id="{983CE2A2-3CCC-4B6D-94B4-95F1BF7FA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46447C4-B558-4E1D-8A95-E5CF3930D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B922F-00A6-4ADD-87CB-357BA10E7C07}" type="slidenum">
              <a:rPr lang="en-US" smtClean="0"/>
              <a:t>‹#›</a:t>
            </a:fld>
            <a:endParaRPr lang="en-US"/>
          </a:p>
        </p:txBody>
      </p:sp>
    </p:spTree>
    <p:extLst>
      <p:ext uri="{BB962C8B-B14F-4D97-AF65-F5344CB8AC3E}">
        <p14:creationId xmlns:p14="http://schemas.microsoft.com/office/powerpoint/2010/main" val="385880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ata.cityofnewyork.us/City-Government/Borough-Boundaries/tqmj-j8z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室内, 人员&#10;&#10;已生成极高可信度的说明">
            <a:extLst>
              <a:ext uri="{FF2B5EF4-FFF2-40B4-BE49-F238E27FC236}">
                <a16:creationId xmlns:a16="http://schemas.microsoft.com/office/drawing/2014/main" id="{16DA4913-244C-4CCB-A456-D716AA84DF9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4" name="矩形 13">
            <a:extLst>
              <a:ext uri="{FF2B5EF4-FFF2-40B4-BE49-F238E27FC236}">
                <a16:creationId xmlns:a16="http://schemas.microsoft.com/office/drawing/2014/main" id="{6DCB09F5-F553-42DD-98CE-0C93766E73BE}"/>
              </a:ext>
            </a:extLst>
          </p:cNvPr>
          <p:cNvSpPr/>
          <p:nvPr/>
        </p:nvSpPr>
        <p:spPr>
          <a:xfrm>
            <a:off x="0" y="-16042"/>
            <a:ext cx="12192000" cy="6858000"/>
          </a:xfrm>
          <a:prstGeom prst="rect">
            <a:avLst/>
          </a:prstGeom>
          <a:gradFill flip="none" rotWithShape="0">
            <a:gsLst>
              <a:gs pos="0">
                <a:srgbClr val="10214A">
                  <a:alpha val="0"/>
                </a:srgbClr>
              </a:gs>
              <a:gs pos="79000">
                <a:srgbClr val="10214A">
                  <a:alpha val="70000"/>
                </a:srgbClr>
              </a:gs>
              <a:gs pos="64000">
                <a:srgbClr val="10214A">
                  <a:alpha val="50000"/>
                </a:srgbClr>
              </a:gs>
              <a:gs pos="55000">
                <a:srgbClr val="10214A">
                  <a:alpha val="30000"/>
                </a:srgbClr>
              </a:gs>
              <a:gs pos="100000">
                <a:srgbClr val="10214A">
                  <a:alpha val="53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E92B12CB-EEBF-4F51-BDFF-B4493A5D1BB8}"/>
              </a:ext>
            </a:extLst>
          </p:cNvPr>
          <p:cNvSpPr txBox="1"/>
          <p:nvPr/>
        </p:nvSpPr>
        <p:spPr>
          <a:xfrm>
            <a:off x="314960" y="4433075"/>
            <a:ext cx="9757507" cy="1446550"/>
          </a:xfrm>
          <a:prstGeom prst="rect">
            <a:avLst/>
          </a:prstGeom>
          <a:noFill/>
        </p:spPr>
        <p:txBody>
          <a:bodyPr wrap="square" rtlCol="0">
            <a:spAutoFit/>
          </a:bodyPr>
          <a:lstStyle/>
          <a:p>
            <a:r>
              <a:rPr lang="en-US" sz="4800" b="1" dirty="0">
                <a:solidFill>
                  <a:schemeClr val="bg1"/>
                </a:solidFill>
                <a:latin typeface="Times New Roman" panose="02020603050405020304" pitchFamily="18" charset="0"/>
                <a:cs typeface="Times New Roman" panose="02020603050405020304" pitchFamily="18" charset="0"/>
              </a:rPr>
              <a:t>A</a:t>
            </a:r>
            <a:r>
              <a:rPr lang="en-US" altLang="zh-CN" sz="4800" b="1" dirty="0">
                <a:solidFill>
                  <a:schemeClr val="bg1"/>
                </a:solidFill>
                <a:latin typeface="Times New Roman" panose="02020603050405020304" pitchFamily="18" charset="0"/>
                <a:cs typeface="Times New Roman" panose="02020603050405020304" pitchFamily="18" charset="0"/>
              </a:rPr>
              <a:t>pplied Data Science Final Project</a:t>
            </a:r>
            <a:endParaRPr lang="en-US" sz="4800" b="1" dirty="0">
              <a:solidFill>
                <a:schemeClr val="bg1"/>
              </a:solidFill>
              <a:latin typeface="Times New Roman" panose="02020603050405020304" pitchFamily="18" charset="0"/>
              <a:cs typeface="Times New Roman" panose="02020603050405020304" pitchFamily="18" charset="0"/>
            </a:endParaRPr>
          </a:p>
          <a:p>
            <a:r>
              <a:rPr lang="en-US" sz="4000" b="1" dirty="0">
                <a:solidFill>
                  <a:schemeClr val="accent4"/>
                </a:solidFill>
                <a:latin typeface="Times New Roman" panose="02020603050405020304" pitchFamily="18" charset="0"/>
                <a:cs typeface="Times New Roman" panose="02020603050405020304" pitchFamily="18" charset="0"/>
              </a:rPr>
              <a:t>IBM/Coursera</a:t>
            </a:r>
            <a:endParaRPr lang="en-US" sz="4400" b="1" dirty="0">
              <a:solidFill>
                <a:schemeClr val="accent4"/>
              </a:solidFill>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88FE27FB-CD66-43A8-9358-88E5358EE55F}"/>
              </a:ext>
            </a:extLst>
          </p:cNvPr>
          <p:cNvCxnSpPr>
            <a:cxnSpLocks/>
          </p:cNvCxnSpPr>
          <p:nvPr/>
        </p:nvCxnSpPr>
        <p:spPr>
          <a:xfrm>
            <a:off x="314960" y="5277665"/>
            <a:ext cx="97575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59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7">
            <a:extLst>
              <a:ext uri="{FF2B5EF4-FFF2-40B4-BE49-F238E27FC236}">
                <a16:creationId xmlns:a16="http://schemas.microsoft.com/office/drawing/2014/main" id="{13CD9EA5-AF8B-49EA-A92C-73F339E79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04" y="2198708"/>
            <a:ext cx="5522241" cy="2802956"/>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Corresponding Images </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10</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1335496" y="1685465"/>
            <a:ext cx="3817055" cy="369332"/>
          </a:xfrm>
          <a:prstGeom prst="rect">
            <a:avLst/>
          </a:prstGeom>
          <a:noFill/>
        </p:spPr>
        <p:txBody>
          <a:bodyPr wrap="square" rtlCol="0">
            <a:spAutoFit/>
          </a:bodyPr>
          <a:lstStyle/>
          <a:p>
            <a:pPr lvl="0" algn="ctr" eaLnBrk="0" fontAlgn="base" hangingPunct="0">
              <a:spcBef>
                <a:spcPct val="0"/>
              </a:spcBef>
              <a:spcAft>
                <a:spcPct val="0"/>
              </a:spcAft>
            </a:pPr>
            <a:r>
              <a:rPr lang="en-US" altLang="zh-TW" dirty="0">
                <a:solidFill>
                  <a:schemeClr val="accent1">
                    <a:lumMod val="75000"/>
                  </a:schemeClr>
                </a:solidFill>
                <a:latin typeface="Times New Roman" panose="02020603050405020304" pitchFamily="18" charset="0"/>
                <a:cs typeface="Times New Roman" panose="02020603050405020304" pitchFamily="18" charset="0"/>
              </a:rPr>
              <a:t>Neighborhoods based on average rating</a:t>
            </a:r>
            <a:endParaRPr kumimoji="0" lang="en-US" altLang="zh-TW" sz="1050" b="0" i="0" u="none" strike="noStrike" cap="none" normalizeH="0" baseline="0" dirty="0">
              <a:ln>
                <a:noFill/>
              </a:ln>
              <a:solidFill>
                <a:schemeClr val="accent1">
                  <a:lumMod val="75000"/>
                </a:schemeClr>
              </a:solidFill>
              <a:effectLst/>
            </a:endParaRPr>
          </a:p>
        </p:txBody>
      </p:sp>
      <p:sp>
        <p:nvSpPr>
          <p:cNvPr id="4" name="Rectangle 5">
            <a:extLst>
              <a:ext uri="{FF2B5EF4-FFF2-40B4-BE49-F238E27FC236}">
                <a16:creationId xmlns:a16="http://schemas.microsoft.com/office/drawing/2014/main" id="{BE12539C-1A87-4383-9BBF-7783A734F5CF}"/>
              </a:ext>
            </a:extLst>
          </p:cNvPr>
          <p:cNvSpPr>
            <a:spLocks noChangeArrowheads="1"/>
          </p:cNvSpPr>
          <p:nvPr/>
        </p:nvSpPr>
        <p:spPr bwMode="auto">
          <a:xfrm>
            <a:off x="1951892" y="6724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文本框 16">
            <a:extLst>
              <a:ext uri="{FF2B5EF4-FFF2-40B4-BE49-F238E27FC236}">
                <a16:creationId xmlns:a16="http://schemas.microsoft.com/office/drawing/2014/main" id="{660C64C3-E2F9-4244-A050-8720DE737677}"/>
              </a:ext>
            </a:extLst>
          </p:cNvPr>
          <p:cNvSpPr txBox="1"/>
          <p:nvPr/>
        </p:nvSpPr>
        <p:spPr>
          <a:xfrm>
            <a:off x="6539762" y="1685465"/>
            <a:ext cx="4742660" cy="369332"/>
          </a:xfrm>
          <a:prstGeom prst="rect">
            <a:avLst/>
          </a:prstGeom>
          <a:noFill/>
        </p:spPr>
        <p:txBody>
          <a:bodyPr wrap="square" rtlCol="0">
            <a:spAutoFit/>
          </a:bodyPr>
          <a:lstStyle/>
          <a:p>
            <a:pPr lvl="0" algn="ctr" eaLnBrk="0" fontAlgn="base" hangingPunct="0">
              <a:spcBef>
                <a:spcPct val="0"/>
              </a:spcBef>
              <a:spcAft>
                <a:spcPct val="0"/>
              </a:spcAft>
            </a:pPr>
            <a:r>
              <a:rPr lang="en-US" altLang="zh-TW" dirty="0">
                <a:solidFill>
                  <a:schemeClr val="accent1">
                    <a:lumMod val="75000"/>
                  </a:schemeClr>
                </a:solidFill>
                <a:latin typeface="Times New Roman" panose="02020603050405020304" pitchFamily="18" charset="0"/>
                <a:cs typeface="Times New Roman" panose="02020603050405020304" pitchFamily="18" charset="0"/>
              </a:rPr>
              <a:t>Borough based on average rating</a:t>
            </a:r>
            <a:endParaRPr kumimoji="0" lang="en-US" altLang="zh-TW" sz="1050" b="0" i="0" u="none" strike="noStrike" cap="none" normalizeH="0" baseline="0" dirty="0">
              <a:ln>
                <a:noFill/>
              </a:ln>
              <a:solidFill>
                <a:schemeClr val="accent1">
                  <a:lumMod val="75000"/>
                </a:schemeClr>
              </a:solidFill>
              <a:effectLst/>
            </a:endParaRPr>
          </a:p>
        </p:txBody>
      </p:sp>
      <p:pic>
        <p:nvPicPr>
          <p:cNvPr id="19" name="图片 10">
            <a:extLst>
              <a:ext uri="{FF2B5EF4-FFF2-40B4-BE49-F238E27FC236}">
                <a16:creationId xmlns:a16="http://schemas.microsoft.com/office/drawing/2014/main" id="{5B700F11-FA64-4927-9476-F7FC08EC4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88455"/>
            <a:ext cx="5630184" cy="28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5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Results &amp; Conclusion</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11</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1016195" y="1140472"/>
            <a:ext cx="10059062" cy="4890057"/>
          </a:xfrm>
          <a:prstGeom prst="rect">
            <a:avLst/>
          </a:prstGeom>
          <a:noFill/>
        </p:spPr>
        <p:txBody>
          <a:bodyPr wrap="square" rtlCol="0">
            <a:spAutoFit/>
          </a:bodyPr>
          <a:lstStyle/>
          <a:p>
            <a:pPr algn="ctr">
              <a:lnSpc>
                <a:spcPct val="150000"/>
              </a:lnSpc>
            </a:pPr>
            <a:r>
              <a:rPr lang="en-US" sz="2400" b="1" dirty="0">
                <a:solidFill>
                  <a:schemeClr val="tx2">
                    <a:lumMod val="50000"/>
                  </a:schemeClr>
                </a:solidFill>
                <a:latin typeface="Times New Roman" panose="02020603050405020304" pitchFamily="18" charset="0"/>
                <a:cs typeface="Times New Roman" panose="02020603050405020304" pitchFamily="18" charset="0"/>
              </a:rPr>
              <a:t>Results</a:t>
            </a:r>
          </a:p>
          <a:p>
            <a:pPr>
              <a:lnSpc>
                <a:spcPct val="150000"/>
              </a:lnSpc>
            </a:pPr>
            <a:r>
              <a:rPr lang="en-US" dirty="0">
                <a:latin typeface="Times New Roman" panose="02020603050405020304" pitchFamily="18" charset="0"/>
                <a:cs typeface="Times New Roman" panose="02020603050405020304" pitchFamily="18" charset="0"/>
              </a:rPr>
              <a:t>For Main Question: Astoria (Queens), </a:t>
            </a:r>
            <a:r>
              <a:rPr lang="en-US" dirty="0" err="1">
                <a:latin typeface="Times New Roman" panose="02020603050405020304" pitchFamily="18" charset="0"/>
                <a:cs typeface="Times New Roman" panose="02020603050405020304" pitchFamily="18" charset="0"/>
              </a:rPr>
              <a:t>Blissville</a:t>
            </a:r>
            <a:r>
              <a:rPr lang="en-US" dirty="0">
                <a:latin typeface="Times New Roman" panose="02020603050405020304" pitchFamily="18" charset="0"/>
                <a:cs typeface="Times New Roman" panose="02020603050405020304" pitchFamily="18" charset="0"/>
              </a:rPr>
              <a:t> (Queens), Civic Center (Manhattan) are some of the best neighborhoods for Indian cuisine. </a:t>
            </a:r>
          </a:p>
          <a:p>
            <a:pPr lvl="1">
              <a:lnSpc>
                <a:spcPct val="150000"/>
              </a:lnSpc>
            </a:pPr>
            <a:r>
              <a:rPr lang="en-US" dirty="0">
                <a:latin typeface="Times New Roman" panose="02020603050405020304" pitchFamily="18" charset="0"/>
                <a:cs typeface="Times New Roman" panose="02020603050405020304" pitchFamily="18" charset="0"/>
              </a:rPr>
              <a:t>1. Manhattan have potential Indian Restaurant Market. </a:t>
            </a:r>
          </a:p>
          <a:p>
            <a:pPr lvl="1">
              <a:lnSpc>
                <a:spcPct val="150000"/>
              </a:lnSpc>
            </a:pPr>
            <a:r>
              <a:rPr lang="en-US" dirty="0">
                <a:latin typeface="Times New Roman" panose="02020603050405020304" pitchFamily="18" charset="0"/>
                <a:cs typeface="Times New Roman" panose="02020603050405020304" pitchFamily="18" charset="0"/>
              </a:rPr>
              <a:t>2. Staten Island ranks last in average rating of Indian Restaurants where lacks Indian food service. </a:t>
            </a:r>
          </a:p>
          <a:p>
            <a:pPr lvl="1">
              <a:lnSpc>
                <a:spcPct val="150000"/>
              </a:lnSpc>
            </a:pPr>
            <a:r>
              <a:rPr lang="en-US" dirty="0">
                <a:latin typeface="Times New Roman" panose="02020603050405020304" pitchFamily="18" charset="0"/>
                <a:cs typeface="Times New Roman" panose="02020603050405020304" pitchFamily="18" charset="0"/>
              </a:rPr>
              <a:t>3. Manhattan is the best place to stay if you prefer Indian Cuisine.</a:t>
            </a:r>
          </a:p>
          <a:p>
            <a:pPr>
              <a:lnSpc>
                <a:spcPct val="150000"/>
              </a:lnSpc>
            </a:pPr>
            <a:r>
              <a:rPr lang="en-US" dirty="0">
                <a:latin typeface="Times New Roman" panose="02020603050405020304" pitchFamily="18" charset="0"/>
                <a:cs typeface="Times New Roman" panose="02020603050405020304" pitchFamily="18" charset="0"/>
              </a:rPr>
              <a:t> </a:t>
            </a:r>
          </a:p>
          <a:p>
            <a:pPr algn="ctr">
              <a:lnSpc>
                <a:spcPct val="150000"/>
              </a:lnSpc>
            </a:pPr>
            <a:r>
              <a:rPr lang="en-US" sz="2400" b="1" dirty="0">
                <a:solidFill>
                  <a:schemeClr val="tx2">
                    <a:lumMod val="50000"/>
                  </a:schemeClr>
                </a:solidFill>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In this report, I explore the Indian restaurants in New York City and successfully choose three best locations for an Indian Cuisine. The improvement lies in the preciseness of coding and more convenient logic to process. </a:t>
            </a:r>
          </a:p>
        </p:txBody>
      </p:sp>
    </p:spTree>
    <p:extLst>
      <p:ext uri="{BB962C8B-B14F-4D97-AF65-F5344CB8AC3E}">
        <p14:creationId xmlns:p14="http://schemas.microsoft.com/office/powerpoint/2010/main" val="394620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室内, 人员&#10;&#10;已生成极高可信度的说明">
            <a:extLst>
              <a:ext uri="{FF2B5EF4-FFF2-40B4-BE49-F238E27FC236}">
                <a16:creationId xmlns:a16="http://schemas.microsoft.com/office/drawing/2014/main" id="{16DA4913-244C-4CCB-A456-D716AA84DF9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4" name="矩形 13">
            <a:extLst>
              <a:ext uri="{FF2B5EF4-FFF2-40B4-BE49-F238E27FC236}">
                <a16:creationId xmlns:a16="http://schemas.microsoft.com/office/drawing/2014/main" id="{6DCB09F5-F553-42DD-98CE-0C93766E73BE}"/>
              </a:ext>
            </a:extLst>
          </p:cNvPr>
          <p:cNvSpPr/>
          <p:nvPr/>
        </p:nvSpPr>
        <p:spPr>
          <a:xfrm>
            <a:off x="0" y="-16042"/>
            <a:ext cx="12192000" cy="6858000"/>
          </a:xfrm>
          <a:prstGeom prst="rect">
            <a:avLst/>
          </a:prstGeom>
          <a:gradFill flip="none" rotWithShape="0">
            <a:gsLst>
              <a:gs pos="0">
                <a:srgbClr val="10214A">
                  <a:alpha val="0"/>
                </a:srgbClr>
              </a:gs>
              <a:gs pos="79000">
                <a:srgbClr val="10214A">
                  <a:alpha val="70000"/>
                </a:srgbClr>
              </a:gs>
              <a:gs pos="64000">
                <a:srgbClr val="10214A">
                  <a:alpha val="50000"/>
                </a:srgbClr>
              </a:gs>
              <a:gs pos="55000">
                <a:srgbClr val="10214A">
                  <a:alpha val="30000"/>
                </a:srgbClr>
              </a:gs>
              <a:gs pos="100000">
                <a:srgbClr val="10214A">
                  <a:alpha val="53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E92B12CB-EEBF-4F51-BDFF-B4493A5D1BB8}"/>
              </a:ext>
            </a:extLst>
          </p:cNvPr>
          <p:cNvSpPr txBox="1"/>
          <p:nvPr/>
        </p:nvSpPr>
        <p:spPr>
          <a:xfrm>
            <a:off x="314960" y="4433075"/>
            <a:ext cx="9757507" cy="1446550"/>
          </a:xfrm>
          <a:prstGeom prst="rect">
            <a:avLst/>
          </a:prstGeom>
          <a:noFill/>
        </p:spPr>
        <p:txBody>
          <a:bodyPr wrap="square" rtlCol="0">
            <a:spAutoFit/>
          </a:bodyPr>
          <a:lstStyle/>
          <a:p>
            <a:r>
              <a:rPr lang="en-US" sz="4800" b="1" dirty="0">
                <a:solidFill>
                  <a:schemeClr val="bg1"/>
                </a:solidFill>
                <a:latin typeface="Times New Roman" panose="02020603050405020304" pitchFamily="18" charset="0"/>
                <a:cs typeface="Times New Roman" panose="02020603050405020304" pitchFamily="18" charset="0"/>
              </a:rPr>
              <a:t>Thanks you !</a:t>
            </a:r>
          </a:p>
          <a:p>
            <a:r>
              <a:rPr lang="en-US" sz="4000" b="1" dirty="0">
                <a:solidFill>
                  <a:schemeClr val="accent4"/>
                </a:solidFill>
                <a:latin typeface="Times New Roman" panose="02020603050405020304" pitchFamily="18" charset="0"/>
                <a:cs typeface="Times New Roman" panose="02020603050405020304" pitchFamily="18" charset="0"/>
              </a:rPr>
              <a:t>IBM/Coursera</a:t>
            </a:r>
            <a:endParaRPr lang="en-US" sz="4400" b="1" dirty="0">
              <a:solidFill>
                <a:schemeClr val="accent4"/>
              </a:solidFill>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88FE27FB-CD66-43A8-9358-88E5358EE55F}"/>
              </a:ext>
            </a:extLst>
          </p:cNvPr>
          <p:cNvCxnSpPr>
            <a:cxnSpLocks/>
          </p:cNvCxnSpPr>
          <p:nvPr/>
        </p:nvCxnSpPr>
        <p:spPr>
          <a:xfrm>
            <a:off x="314960" y="5277665"/>
            <a:ext cx="38965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4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3A20AB2-088C-4C5F-8B59-8DFA9D7E9D6F}"/>
              </a:ext>
            </a:extLst>
          </p:cNvPr>
          <p:cNvSpPr txBox="1"/>
          <p:nvPr/>
        </p:nvSpPr>
        <p:spPr>
          <a:xfrm>
            <a:off x="5657791" y="2572938"/>
            <a:ext cx="3266401" cy="3691844"/>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Introduction </a:t>
            </a:r>
          </a:p>
          <a:p>
            <a:pPr marL="342900" indent="-342900">
              <a:lnSpc>
                <a:spcPct val="20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Problems</a:t>
            </a:r>
          </a:p>
          <a:p>
            <a:pPr marL="342900" indent="-342900">
              <a:lnSpc>
                <a:spcPct val="20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Data Section</a:t>
            </a:r>
          </a:p>
          <a:p>
            <a:pPr marL="342900" indent="-342900">
              <a:lnSpc>
                <a:spcPct val="20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Methodology</a:t>
            </a:r>
          </a:p>
          <a:p>
            <a:pPr marL="342900" indent="-342900">
              <a:lnSpc>
                <a:spcPct val="20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Results</a:t>
            </a:r>
          </a:p>
          <a:p>
            <a:pPr marL="342900" indent="-342900">
              <a:lnSpc>
                <a:spcPct val="20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Conclusion</a:t>
            </a:r>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17458" r="32614"/>
          <a:stretch/>
        </p:blipFill>
        <p:spPr>
          <a:xfrm>
            <a:off x="0" y="0"/>
            <a:ext cx="4383741" cy="6858000"/>
          </a:xfrm>
          <a:prstGeom prst="rect">
            <a:avLst/>
          </a:prstGeom>
        </p:spPr>
      </p:pic>
      <p:sp>
        <p:nvSpPr>
          <p:cNvPr id="13" name="矩形 12">
            <a:extLst>
              <a:ext uri="{FF2B5EF4-FFF2-40B4-BE49-F238E27FC236}">
                <a16:creationId xmlns:a16="http://schemas.microsoft.com/office/drawing/2014/main" id="{194D1527-8830-43F8-8E65-0862BDFE14CB}"/>
              </a:ext>
            </a:extLst>
          </p:cNvPr>
          <p:cNvSpPr/>
          <p:nvPr/>
        </p:nvSpPr>
        <p:spPr>
          <a:xfrm>
            <a:off x="0" y="0"/>
            <a:ext cx="4383741" cy="6858000"/>
          </a:xfrm>
          <a:prstGeom prst="rect">
            <a:avLst/>
          </a:prstGeom>
          <a:gradFill>
            <a:gsLst>
              <a:gs pos="0">
                <a:schemeClr val="accent1">
                  <a:lumMod val="5000"/>
                  <a:lumOff val="95000"/>
                  <a:alpha val="48000"/>
                </a:schemeClr>
              </a:gs>
              <a:gs pos="50000">
                <a:srgbClr val="FBFCFE">
                  <a:alpha val="12000"/>
                </a:srgbClr>
              </a:gs>
              <a:gs pos="100000">
                <a:schemeClr val="bg1">
                  <a:alpha val="4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标题 1">
            <a:extLst>
              <a:ext uri="{FF2B5EF4-FFF2-40B4-BE49-F238E27FC236}">
                <a16:creationId xmlns:a16="http://schemas.microsoft.com/office/drawing/2014/main" id="{E3E927AF-70BF-4897-BC07-D1EEC12E1BF1}"/>
              </a:ext>
            </a:extLst>
          </p:cNvPr>
          <p:cNvSpPr>
            <a:spLocks noGrp="1"/>
          </p:cNvSpPr>
          <p:nvPr>
            <p:ph type="title"/>
          </p:nvPr>
        </p:nvSpPr>
        <p:spPr>
          <a:xfrm>
            <a:off x="5559197" y="1247375"/>
            <a:ext cx="9002332" cy="1325563"/>
          </a:xfrm>
        </p:spPr>
        <p:txBody>
          <a:bodyPr>
            <a:normAutofit/>
          </a:bodyPr>
          <a:lstStyle/>
          <a:p>
            <a:r>
              <a:rPr lang="en-US" altLang="zh-CN" sz="40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Content</a:t>
            </a:r>
            <a:endParaRPr lang="zh-CN" altLang="en-US" sz="40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910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Introduction</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3</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482905" y="1310715"/>
            <a:ext cx="11125894"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many Indian residing in the US or particularly in the New York City, its hectic to find Indian cuisine restaurant. As a result, a lot of Indian students and workers look for their home cuisine in the foreign countries, and this brings to the development of a lot of Indian restaurants in the US. For retailers, the central location and the large crowd, low neighboring restaurants provides a great business. As a result, there are many Indian cuisine restaurants in the New York city, USA and many more are being built. Opening restaurants in perfect place allows restaurants managers to earn a lot. Particularly, the location of the restaurant is one of the most important factors that determines whether the mall will be success or a failure.</a:t>
            </a:r>
          </a:p>
        </p:txBody>
      </p:sp>
    </p:spTree>
    <p:extLst>
      <p:ext uri="{BB962C8B-B14F-4D97-AF65-F5344CB8AC3E}">
        <p14:creationId xmlns:p14="http://schemas.microsoft.com/office/powerpoint/2010/main" val="197110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Problems</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4</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1621904" y="1679992"/>
            <a:ext cx="8948191" cy="3366563"/>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Using data science methodology and machine learning techniques like clustering, this project aims to provide solutions to answer the main business question: </a:t>
            </a:r>
            <a:r>
              <a:rPr lang="en-US" b="1" dirty="0">
                <a:latin typeface="Times New Roman" panose="02020603050405020304" pitchFamily="18" charset="0"/>
                <a:cs typeface="Times New Roman" panose="02020603050405020304" pitchFamily="18" charset="0"/>
              </a:rPr>
              <a:t>What is best location in New York City for an Indian Cuisine?</a:t>
            </a:r>
          </a:p>
          <a:p>
            <a:pPr>
              <a:lnSpc>
                <a:spcPct val="150000"/>
              </a:lnSpc>
            </a:pPr>
            <a:r>
              <a:rPr lang="en-US" b="1"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Along with some sub-questions like: </a:t>
            </a:r>
          </a:p>
          <a:p>
            <a:pPr lvl="1">
              <a:lnSpc>
                <a:spcPct val="150000"/>
              </a:lnSpc>
            </a:pPr>
            <a:r>
              <a:rPr lang="en-US" dirty="0">
                <a:latin typeface="Times New Roman" panose="02020603050405020304" pitchFamily="18" charset="0"/>
                <a:cs typeface="Times New Roman" panose="02020603050405020304" pitchFamily="18" charset="0"/>
              </a:rPr>
              <a:t>1.Which areas have potential Indian Restaurants? </a:t>
            </a:r>
          </a:p>
          <a:p>
            <a:pPr lvl="1">
              <a:lnSpc>
                <a:spcPct val="150000"/>
              </a:lnSpc>
            </a:pPr>
            <a:r>
              <a:rPr lang="en-US" dirty="0">
                <a:latin typeface="Times New Roman" panose="02020603050405020304" pitchFamily="18" charset="0"/>
                <a:cs typeface="Times New Roman" panose="02020603050405020304" pitchFamily="18" charset="0"/>
              </a:rPr>
              <a:t>2.Which areas lacks Indian Restaurants? </a:t>
            </a:r>
          </a:p>
          <a:p>
            <a:pPr lvl="1">
              <a:lnSpc>
                <a:spcPct val="150000"/>
              </a:lnSpc>
            </a:pPr>
            <a:r>
              <a:rPr lang="en-US" dirty="0">
                <a:latin typeface="Times New Roman" panose="02020603050405020304" pitchFamily="18" charset="0"/>
                <a:cs typeface="Times New Roman" panose="02020603050405020304" pitchFamily="18" charset="0"/>
              </a:rPr>
              <a:t>3.Which is the best place to stay if you prefer Indian Cuisine?</a:t>
            </a:r>
          </a:p>
        </p:txBody>
      </p:sp>
    </p:spTree>
    <p:extLst>
      <p:ext uri="{BB962C8B-B14F-4D97-AF65-F5344CB8AC3E}">
        <p14:creationId xmlns:p14="http://schemas.microsoft.com/office/powerpoint/2010/main" val="308041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Data Section</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5</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1296588" y="1386657"/>
            <a:ext cx="9778669" cy="4708981"/>
          </a:xfrm>
          <a:prstGeom prst="rect">
            <a:avLst/>
          </a:prstGeom>
          <a:noFill/>
        </p:spPr>
        <p:txBody>
          <a:bodyPr wrap="square" rtlCol="0">
            <a:spAutoFit/>
          </a:bodyPr>
          <a:lstStyle/>
          <a:p>
            <a:pPr marL="45720" indent="0" algn="just">
              <a:buNone/>
            </a:pPr>
            <a:r>
              <a:rPr lang="en-IN" sz="2000" i="1" dirty="0">
                <a:latin typeface="Times New Roman" panose="02020603050405020304" pitchFamily="18" charset="0"/>
                <a:cs typeface="Times New Roman" panose="02020603050405020304" pitchFamily="18" charset="0"/>
              </a:rPr>
              <a:t>For this project we need the following data:</a:t>
            </a:r>
            <a:endParaRPr lang="en-IN" sz="2000" dirty="0">
              <a:latin typeface="Times New Roman" panose="02020603050405020304" pitchFamily="18" charset="0"/>
              <a:cs typeface="Times New Roman" panose="02020603050405020304" pitchFamily="18" charset="0"/>
            </a:endParaRPr>
          </a:p>
          <a:p>
            <a:pPr marL="38862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New York City data that contains list Boroughs, Neighbourhoods along with their latitude and longitude.</a:t>
            </a:r>
          </a:p>
          <a:p>
            <a:pPr lvl="2" algn="just"/>
            <a:r>
              <a:rPr lang="en-IN" sz="2000" b="1" i="1" dirty="0">
                <a:solidFill>
                  <a:schemeClr val="tx2">
                    <a:lumMod val="50000"/>
                  </a:schemeClr>
                </a:solidFill>
                <a:latin typeface="Times New Roman" panose="02020603050405020304" pitchFamily="18" charset="0"/>
                <a:cs typeface="Times New Roman" panose="02020603050405020304" pitchFamily="18" charset="0"/>
              </a:rPr>
              <a:t>Data source</a:t>
            </a:r>
            <a:r>
              <a:rPr lang="en-IN"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hlinkClick r:id="rId3"/>
              </a:rPr>
              <a:t>https://cocl.us/new_york_dataset</a:t>
            </a:r>
            <a:endParaRPr lang="en-IN" sz="2000" dirty="0">
              <a:latin typeface="Times New Roman" panose="02020603050405020304" pitchFamily="18" charset="0"/>
              <a:cs typeface="Times New Roman" panose="02020603050405020304" pitchFamily="18" charset="0"/>
            </a:endParaRPr>
          </a:p>
          <a:p>
            <a:pPr lvl="2" algn="just"/>
            <a:r>
              <a:rPr lang="en-IN" sz="2000" b="1" i="1" dirty="0">
                <a:solidFill>
                  <a:schemeClr val="tx2">
                    <a:lumMod val="50000"/>
                  </a:schemeClr>
                </a:solidFill>
                <a:latin typeface="Times New Roman" panose="02020603050405020304" pitchFamily="18" charset="0"/>
                <a:cs typeface="Times New Roman" panose="02020603050405020304" pitchFamily="18" charset="0"/>
              </a:rPr>
              <a:t>Description:</a:t>
            </a:r>
            <a:r>
              <a:rPr lang="en-IN" sz="2000" dirty="0">
                <a:latin typeface="Times New Roman" panose="02020603050405020304" pitchFamily="18" charset="0"/>
                <a:cs typeface="Times New Roman" panose="02020603050405020304" pitchFamily="18" charset="0"/>
              </a:rPr>
              <a:t> This data set contains the required information. And we will use this data set to explore various neighbourhoods of New York City.</a:t>
            </a:r>
          </a:p>
          <a:p>
            <a:pPr marL="38862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Indian restaurants in each neighbourhood of New York City.</a:t>
            </a:r>
          </a:p>
          <a:p>
            <a:pPr lvl="2" algn="just"/>
            <a:r>
              <a:rPr lang="en-IN" sz="2000" b="1" i="1" dirty="0">
                <a:solidFill>
                  <a:schemeClr val="tx2">
                    <a:lumMod val="50000"/>
                  </a:schemeClr>
                </a:solidFill>
                <a:latin typeface="Times New Roman" panose="02020603050405020304" pitchFamily="18" charset="0"/>
                <a:cs typeface="Times New Roman" panose="02020603050405020304" pitchFamily="18" charset="0"/>
              </a:rPr>
              <a:t>Data source : </a:t>
            </a:r>
            <a:r>
              <a:rPr lang="en-IN" sz="2000" dirty="0">
                <a:latin typeface="Times New Roman" panose="02020603050405020304" pitchFamily="18" charset="0"/>
                <a:cs typeface="Times New Roman" panose="02020603050405020304" pitchFamily="18" charset="0"/>
              </a:rPr>
              <a:t>Foursquare API</a:t>
            </a:r>
          </a:p>
          <a:p>
            <a:pPr lvl="2" algn="just"/>
            <a:r>
              <a:rPr lang="en-IN" sz="2000" b="1" i="1" dirty="0">
                <a:solidFill>
                  <a:schemeClr val="tx2">
                    <a:lumMod val="50000"/>
                  </a:schemeClr>
                </a:solidFill>
                <a:latin typeface="Times New Roman" panose="02020603050405020304" pitchFamily="18" charset="0"/>
                <a:cs typeface="Times New Roman" panose="02020603050405020304" pitchFamily="18" charset="0"/>
              </a:rPr>
              <a:t>Description: </a:t>
            </a:r>
            <a:r>
              <a:rPr lang="en-IN" sz="2000" dirty="0">
                <a:latin typeface="Times New Roman" panose="02020603050405020304" pitchFamily="18" charset="0"/>
                <a:cs typeface="Times New Roman" panose="02020603050405020304" pitchFamily="18" charset="0"/>
              </a:rPr>
              <a:t>By using this API we will get all the venues in each neighbourhood. We can filter these venues to get only Indian restaurants.</a:t>
            </a:r>
          </a:p>
          <a:p>
            <a:pPr marL="388620" indent="-342900" algn="just">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GeoSpace</a:t>
            </a:r>
            <a:r>
              <a:rPr lang="en-IN" sz="2000" dirty="0">
                <a:latin typeface="Times New Roman" panose="02020603050405020304" pitchFamily="18" charset="0"/>
                <a:cs typeface="Times New Roman" panose="02020603050405020304" pitchFamily="18" charset="0"/>
              </a:rPr>
              <a:t> data</a:t>
            </a:r>
          </a:p>
          <a:p>
            <a:pPr lvl="2" algn="just"/>
            <a:r>
              <a:rPr lang="en-IN" sz="2000" b="1" i="1" dirty="0">
                <a:latin typeface="Times New Roman" panose="02020603050405020304" pitchFamily="18" charset="0"/>
                <a:cs typeface="Times New Roman" panose="02020603050405020304" pitchFamily="18" charset="0"/>
              </a:rPr>
              <a:t>D</a:t>
            </a:r>
            <a:r>
              <a:rPr lang="en-IN" sz="2000" b="1" i="1" dirty="0">
                <a:solidFill>
                  <a:schemeClr val="tx2">
                    <a:lumMod val="50000"/>
                  </a:schemeClr>
                </a:solidFill>
                <a:latin typeface="Times New Roman" panose="02020603050405020304" pitchFamily="18" charset="0"/>
                <a:cs typeface="Times New Roman" panose="02020603050405020304" pitchFamily="18" charset="0"/>
              </a:rPr>
              <a:t>ata source: </a:t>
            </a:r>
          </a:p>
          <a:p>
            <a:pPr lvl="2" algn="just"/>
            <a:r>
              <a:rPr lang="en-IN" sz="2000" u="sng" dirty="0">
                <a:latin typeface="Times New Roman" panose="02020603050405020304" pitchFamily="18" charset="0"/>
                <a:cs typeface="Times New Roman" panose="02020603050405020304" pitchFamily="18" charset="0"/>
                <a:hlinkClick r:id="rId4"/>
              </a:rPr>
              <a:t>https://data.cityofnewyork.us/City-Government/Borough-Boundaries/tqmj-j8zm</a:t>
            </a:r>
            <a:endParaRPr lang="en-IN" sz="2000" dirty="0">
              <a:latin typeface="Times New Roman" panose="02020603050405020304" pitchFamily="18" charset="0"/>
              <a:cs typeface="Times New Roman" panose="02020603050405020304" pitchFamily="18" charset="0"/>
            </a:endParaRPr>
          </a:p>
          <a:p>
            <a:pPr lvl="2" algn="just"/>
            <a:r>
              <a:rPr lang="en-IN" sz="2000" b="1" i="1" dirty="0">
                <a:solidFill>
                  <a:schemeClr val="tx2">
                    <a:lumMod val="50000"/>
                  </a:schemeClr>
                </a:solidFill>
                <a:latin typeface="Times New Roman" panose="02020603050405020304" pitchFamily="18" charset="0"/>
                <a:cs typeface="Times New Roman" panose="02020603050405020304" pitchFamily="18" charset="0"/>
              </a:rPr>
              <a:t>Description: </a:t>
            </a:r>
            <a:r>
              <a:rPr lang="en-IN" sz="2000" dirty="0">
                <a:latin typeface="Times New Roman" panose="02020603050405020304" pitchFamily="18" charset="0"/>
                <a:cs typeface="Times New Roman" panose="02020603050405020304" pitchFamily="18" charset="0"/>
              </a:rPr>
              <a:t>By using this geo space data we will get the New York Borough boundaries that will help us visualize choropleth map.</a:t>
            </a:r>
          </a:p>
        </p:txBody>
      </p:sp>
    </p:spTree>
    <p:extLst>
      <p:ext uri="{BB962C8B-B14F-4D97-AF65-F5344CB8AC3E}">
        <p14:creationId xmlns:p14="http://schemas.microsoft.com/office/powerpoint/2010/main" val="251971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Methodology</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6</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1016195" y="1448203"/>
            <a:ext cx="10059062" cy="3785652"/>
          </a:xfrm>
          <a:prstGeom prst="rect">
            <a:avLst/>
          </a:prstGeom>
          <a:noFill/>
        </p:spPr>
        <p:txBody>
          <a:bodyPr wrap="square" rtlCol="0">
            <a:spAutoFit/>
          </a:bodyPr>
          <a:lstStyle/>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We begin by collecting the New York city data from the following link "</a:t>
            </a:r>
            <a:r>
              <a:rPr lang="en-IN" sz="2000" dirty="0">
                <a:latin typeface="Times New Roman" panose="02020603050405020304" pitchFamily="18" charset="0"/>
                <a:cs typeface="Times New Roman" panose="02020603050405020304" pitchFamily="18" charset="0"/>
                <a:hlinkClick r:id="rId3"/>
              </a:rPr>
              <a:t>https://cocl.us/</a:t>
            </a:r>
            <a:r>
              <a:rPr lang="en-IN" sz="2000" dirty="0" err="1">
                <a:latin typeface="Times New Roman" panose="02020603050405020304" pitchFamily="18" charset="0"/>
                <a:cs typeface="Times New Roman" panose="02020603050405020304" pitchFamily="18" charset="0"/>
                <a:hlinkClick r:id="rId3"/>
              </a:rPr>
              <a:t>new_york_dataset</a:t>
            </a:r>
            <a:r>
              <a:rPr lang="en-IN" sz="2000" dirty="0">
                <a:latin typeface="Times New Roman" panose="02020603050405020304" pitchFamily="18" charset="0"/>
                <a:cs typeface="Times New Roman" panose="02020603050405020304" pitchFamily="18" charset="0"/>
                <a:hlinkClick r:id="rId3"/>
              </a:rPr>
              <a:t>“</a:t>
            </a:r>
            <a:endParaRPr lang="en-IN" sz="2000" dirty="0">
              <a:latin typeface="Times New Roman" panose="02020603050405020304" pitchFamily="18" charset="0"/>
              <a:cs typeface="Times New Roman" panose="02020603050405020304" pitchFamily="18" charset="0"/>
            </a:endParaRP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We will find all venues for each neighbourhood using Foursquare API.</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We will then filter out all venues with Indian restaurant for further analysis.</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Next using Foursquare API, we will find the Ratings, Tips, and Number of Likes for all the Indian Restaurants.</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We will then sort Neighbourhoods and Borough the data keeping Ratings as the constraint.</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Next we will consider all the neighbourhoods with average rating greater or equal 9.0 to visualize on map.</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We will join this dataset to original New York data to get longitude and latitude.</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Finally, we will visualize the Neighbourhoods and Borough based on average            Rating using python’s Folium library.</a:t>
            </a:r>
          </a:p>
        </p:txBody>
      </p:sp>
    </p:spTree>
    <p:extLst>
      <p:ext uri="{BB962C8B-B14F-4D97-AF65-F5344CB8AC3E}">
        <p14:creationId xmlns:p14="http://schemas.microsoft.com/office/powerpoint/2010/main" val="9942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Corresponding Images </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7</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1066469" y="1852650"/>
            <a:ext cx="10059062" cy="369332"/>
          </a:xfrm>
          <a:prstGeom prst="rect">
            <a:avLst/>
          </a:prstGeom>
          <a:noFill/>
        </p:spPr>
        <p:txBody>
          <a:bodyPr wrap="square" rtlCol="0">
            <a:spAutoFit/>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Find all venues for each neighborhood using Foursquare API</a:t>
            </a:r>
          </a:p>
        </p:txBody>
      </p:sp>
      <p:pic>
        <p:nvPicPr>
          <p:cNvPr id="9" name="图片 8">
            <a:extLst>
              <a:ext uri="{FF2B5EF4-FFF2-40B4-BE49-F238E27FC236}">
                <a16:creationId xmlns:a16="http://schemas.microsoft.com/office/drawing/2014/main" id="{B7C82F76-A56A-4798-B0FC-1D515648AE21}"/>
              </a:ext>
            </a:extLst>
          </p:cNvPr>
          <p:cNvPicPr/>
          <p:nvPr/>
        </p:nvPicPr>
        <p:blipFill>
          <a:blip r:embed="rId3"/>
          <a:stretch>
            <a:fillRect/>
          </a:stretch>
        </p:blipFill>
        <p:spPr>
          <a:xfrm>
            <a:off x="346367" y="2606847"/>
            <a:ext cx="5432573" cy="3099362"/>
          </a:xfrm>
          <a:prstGeom prst="rect">
            <a:avLst/>
          </a:prstGeom>
        </p:spPr>
      </p:pic>
      <p:pic>
        <p:nvPicPr>
          <p:cNvPr id="10" name="图片 9">
            <a:extLst>
              <a:ext uri="{FF2B5EF4-FFF2-40B4-BE49-F238E27FC236}">
                <a16:creationId xmlns:a16="http://schemas.microsoft.com/office/drawing/2014/main" id="{B2EBE527-9004-450F-9AD5-E5775CA16B08}"/>
              </a:ext>
            </a:extLst>
          </p:cNvPr>
          <p:cNvPicPr/>
          <p:nvPr/>
        </p:nvPicPr>
        <p:blipFill>
          <a:blip r:embed="rId4"/>
          <a:stretch>
            <a:fillRect/>
          </a:stretch>
        </p:blipFill>
        <p:spPr>
          <a:xfrm>
            <a:off x="6096000" y="2606847"/>
            <a:ext cx="5591370" cy="3099362"/>
          </a:xfrm>
          <a:prstGeom prst="rect">
            <a:avLst/>
          </a:prstGeom>
        </p:spPr>
      </p:pic>
    </p:spTree>
    <p:extLst>
      <p:ext uri="{BB962C8B-B14F-4D97-AF65-F5344CB8AC3E}">
        <p14:creationId xmlns:p14="http://schemas.microsoft.com/office/powerpoint/2010/main" val="373161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Corresponding Images </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8</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1066469" y="1034965"/>
            <a:ext cx="10059062" cy="369332"/>
          </a:xfrm>
          <a:prstGeom prst="rect">
            <a:avLst/>
          </a:prstGeom>
          <a:noFill/>
        </p:spPr>
        <p:txBody>
          <a:bodyPr wrap="square" rtlCol="0">
            <a:spAutoFit/>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Filter out all venues with Indian restaurant for further analysis</a:t>
            </a:r>
          </a:p>
        </p:txBody>
      </p:sp>
      <p:pic>
        <p:nvPicPr>
          <p:cNvPr id="12" name="图片 11">
            <a:extLst>
              <a:ext uri="{FF2B5EF4-FFF2-40B4-BE49-F238E27FC236}">
                <a16:creationId xmlns:a16="http://schemas.microsoft.com/office/drawing/2014/main" id="{062F15A4-1F81-443D-A9D9-D9815C46D04A}"/>
              </a:ext>
            </a:extLst>
          </p:cNvPr>
          <p:cNvPicPr/>
          <p:nvPr/>
        </p:nvPicPr>
        <p:blipFill rotWithShape="1">
          <a:blip r:embed="rId3"/>
          <a:srcRect l="9824" t="5644" r="29207" b="8901"/>
          <a:stretch/>
        </p:blipFill>
        <p:spPr bwMode="auto">
          <a:xfrm>
            <a:off x="3899437" y="1512977"/>
            <a:ext cx="4182110" cy="1950720"/>
          </a:xfrm>
          <a:prstGeom prst="rect">
            <a:avLst/>
          </a:prstGeom>
          <a:ln>
            <a:noFill/>
          </a:ln>
          <a:extLst>
            <a:ext uri="{53640926-AAD7-44D8-BBD7-CCE9431645EC}">
              <a14:shadowObscured xmlns:a14="http://schemas.microsoft.com/office/drawing/2010/main"/>
            </a:ext>
          </a:extLst>
        </p:spPr>
      </p:pic>
      <p:sp>
        <p:nvSpPr>
          <p:cNvPr id="13" name="文本框 12">
            <a:extLst>
              <a:ext uri="{FF2B5EF4-FFF2-40B4-BE49-F238E27FC236}">
                <a16:creationId xmlns:a16="http://schemas.microsoft.com/office/drawing/2014/main" id="{1FDF837B-439D-42F1-8F95-52138533ABE9}"/>
              </a:ext>
            </a:extLst>
          </p:cNvPr>
          <p:cNvSpPr txBox="1"/>
          <p:nvPr/>
        </p:nvSpPr>
        <p:spPr>
          <a:xfrm>
            <a:off x="855392" y="3658645"/>
            <a:ext cx="10059062" cy="369332"/>
          </a:xfrm>
          <a:prstGeom prst="rect">
            <a:avLst/>
          </a:prstGeom>
          <a:noFill/>
        </p:spPr>
        <p:txBody>
          <a:bodyPr wrap="square" rtlCol="0">
            <a:spAutoFit/>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Find the Ratings, Tips, and Number of Likes for all the Indian Restaurants. </a:t>
            </a:r>
          </a:p>
        </p:txBody>
      </p:sp>
      <p:pic>
        <p:nvPicPr>
          <p:cNvPr id="14" name="图片 13">
            <a:extLst>
              <a:ext uri="{FF2B5EF4-FFF2-40B4-BE49-F238E27FC236}">
                <a16:creationId xmlns:a16="http://schemas.microsoft.com/office/drawing/2014/main" id="{1C180940-A1CA-4B25-B070-152EA98D7F0C}"/>
              </a:ext>
            </a:extLst>
          </p:cNvPr>
          <p:cNvPicPr/>
          <p:nvPr/>
        </p:nvPicPr>
        <p:blipFill rotWithShape="1">
          <a:blip r:embed="rId4"/>
          <a:srcRect l="128" r="3588"/>
          <a:stretch/>
        </p:blipFill>
        <p:spPr>
          <a:xfrm>
            <a:off x="2910388" y="4232303"/>
            <a:ext cx="6371224" cy="2419354"/>
          </a:xfrm>
          <a:prstGeom prst="rect">
            <a:avLst/>
          </a:prstGeom>
        </p:spPr>
      </p:pic>
    </p:spTree>
    <p:extLst>
      <p:ext uri="{BB962C8B-B14F-4D97-AF65-F5344CB8AC3E}">
        <p14:creationId xmlns:p14="http://schemas.microsoft.com/office/powerpoint/2010/main" val="225700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6B651737-DF52-494B-B743-66F314F789FA}"/>
              </a:ext>
            </a:extLst>
          </p:cNvPr>
          <p:cNvSpPr txBox="1"/>
          <p:nvPr/>
        </p:nvSpPr>
        <p:spPr>
          <a:xfrm>
            <a:off x="1016195" y="245864"/>
            <a:ext cx="8829040" cy="584775"/>
          </a:xfrm>
          <a:prstGeom prst="rect">
            <a:avLst/>
          </a:prstGeom>
          <a:noFill/>
        </p:spPr>
        <p:txBody>
          <a:bodyPr wrap="square" rtlCol="0">
            <a:spAutoFit/>
          </a:bodyPr>
          <a:lstStyle/>
          <a:p>
            <a:r>
              <a:rPr lang="en-US" sz="3200" dirty="0">
                <a:latin typeface="Times New Roman" panose="02020603050405020304" pitchFamily="18" charset="0"/>
                <a:ea typeface="楷体" panose="02010609060101010101" pitchFamily="49" charset="-122"/>
                <a:cs typeface="Times New Roman" panose="02020603050405020304" pitchFamily="18" charset="0"/>
              </a:rPr>
              <a:t>Corresponding Images </a:t>
            </a:r>
            <a:endParaRPr lang="en-US"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灯片编号占位符 3">
            <a:extLst>
              <a:ext uri="{FF2B5EF4-FFF2-40B4-BE49-F238E27FC236}">
                <a16:creationId xmlns:a16="http://schemas.microsoft.com/office/drawing/2014/main" id="{A5DAC231-89E5-40D3-AF26-2F7BFAF93E22}"/>
              </a:ext>
            </a:extLst>
          </p:cNvPr>
          <p:cNvSpPr txBox="1">
            <a:spLocks/>
          </p:cNvSpPr>
          <p:nvPr/>
        </p:nvSpPr>
        <p:spPr>
          <a:xfrm>
            <a:off x="9431096" y="6651657"/>
            <a:ext cx="2743200" cy="2149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413B58-7CA6-42D5-A8F5-E9F66AD1CD23}" type="slidenum">
              <a:rPr lang="en-US" sz="1100" smtClean="0">
                <a:solidFill>
                  <a:schemeClr val="tx1"/>
                </a:solidFill>
                <a:latin typeface="Times New Roman" panose="02020603050405020304" pitchFamily="18" charset="0"/>
                <a:cs typeface="Times New Roman" panose="02020603050405020304" pitchFamily="18" charset="0"/>
              </a:rPr>
              <a:pPr/>
              <a:t>9</a:t>
            </a:fld>
            <a:endParaRPr lang="en-US" sz="1100" dirty="0">
              <a:solidFill>
                <a:schemeClr val="tx1"/>
              </a:solidFill>
              <a:latin typeface="Times New Roman" panose="02020603050405020304" pitchFamily="18" charset="0"/>
              <a:cs typeface="Times New Roman" panose="02020603050405020304" pitchFamily="18" charset="0"/>
            </a:endParaRPr>
          </a:p>
        </p:txBody>
      </p:sp>
      <p:grpSp>
        <p:nvGrpSpPr>
          <p:cNvPr id="22" name="组合 21">
            <a:extLst>
              <a:ext uri="{FF2B5EF4-FFF2-40B4-BE49-F238E27FC236}">
                <a16:creationId xmlns:a16="http://schemas.microsoft.com/office/drawing/2014/main" id="{01F6E9DC-8129-4DA9-B78F-73C7EB224BA2}"/>
              </a:ext>
            </a:extLst>
          </p:cNvPr>
          <p:cNvGrpSpPr/>
          <p:nvPr/>
        </p:nvGrpSpPr>
        <p:grpSpPr>
          <a:xfrm>
            <a:off x="0" y="302761"/>
            <a:ext cx="855392" cy="409415"/>
            <a:chOff x="0" y="302761"/>
            <a:chExt cx="855392" cy="672599"/>
          </a:xfrm>
          <a:solidFill>
            <a:srgbClr val="002060"/>
          </a:solidFill>
        </p:grpSpPr>
        <p:sp>
          <p:nvSpPr>
            <p:cNvPr id="23" name="矩形 22">
              <a:extLst>
                <a:ext uri="{FF2B5EF4-FFF2-40B4-BE49-F238E27FC236}">
                  <a16:creationId xmlns:a16="http://schemas.microsoft.com/office/drawing/2014/main" id="{89CA9E1E-C881-42D4-B030-3C0DA37F7526}"/>
                </a:ext>
              </a:extLst>
            </p:cNvPr>
            <p:cNvSpPr/>
            <p:nvPr/>
          </p:nvSpPr>
          <p:spPr>
            <a:xfrm>
              <a:off x="0" y="302761"/>
              <a:ext cx="482905"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4D4AC074-DDE1-421D-9145-74A30C9C2C30}"/>
                </a:ext>
              </a:extLst>
            </p:cNvPr>
            <p:cNvSpPr/>
            <p:nvPr/>
          </p:nvSpPr>
          <p:spPr>
            <a:xfrm>
              <a:off x="749018"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0C075468-89CE-4A3B-AC68-53C6197A3E9B}"/>
                </a:ext>
              </a:extLst>
            </p:cNvPr>
            <p:cNvSpPr/>
            <p:nvPr/>
          </p:nvSpPr>
          <p:spPr>
            <a:xfrm>
              <a:off x="548361" y="302761"/>
              <a:ext cx="106374" cy="672599"/>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文本框 23">
            <a:extLst>
              <a:ext uri="{FF2B5EF4-FFF2-40B4-BE49-F238E27FC236}">
                <a16:creationId xmlns:a16="http://schemas.microsoft.com/office/drawing/2014/main" id="{B70229D8-D32A-4141-97D9-5CDFA6BA7EBE}"/>
              </a:ext>
            </a:extLst>
          </p:cNvPr>
          <p:cNvSpPr txBox="1"/>
          <p:nvPr/>
        </p:nvSpPr>
        <p:spPr>
          <a:xfrm>
            <a:off x="654735" y="1536127"/>
            <a:ext cx="5130603" cy="646331"/>
          </a:xfrm>
          <a:prstGeom prst="rect">
            <a:avLst/>
          </a:prstGeom>
          <a:noFill/>
        </p:spPr>
        <p:txBody>
          <a:bodyPr wrap="square" rtlCol="0">
            <a:spAutoFit/>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Sort Neighborhoods and Borough the data keeping Ratings as the constraint. </a:t>
            </a:r>
          </a:p>
        </p:txBody>
      </p:sp>
      <p:pic>
        <p:nvPicPr>
          <p:cNvPr id="15" name="图片 14">
            <a:extLst>
              <a:ext uri="{FF2B5EF4-FFF2-40B4-BE49-F238E27FC236}">
                <a16:creationId xmlns:a16="http://schemas.microsoft.com/office/drawing/2014/main" id="{F94DB63A-83DF-450B-ACA3-D6017559012C}"/>
              </a:ext>
            </a:extLst>
          </p:cNvPr>
          <p:cNvPicPr/>
          <p:nvPr/>
        </p:nvPicPr>
        <p:blipFill rotWithShape="1">
          <a:blip r:embed="rId3"/>
          <a:srcRect b="11165"/>
          <a:stretch/>
        </p:blipFill>
        <p:spPr bwMode="auto">
          <a:xfrm>
            <a:off x="548361" y="2440507"/>
            <a:ext cx="2831123" cy="2881366"/>
          </a:xfrm>
          <a:prstGeom prst="rect">
            <a:avLst/>
          </a:prstGeom>
          <a:ln>
            <a:noFill/>
          </a:ln>
          <a:extLst>
            <a:ext uri="{53640926-AAD7-44D8-BBD7-CCE9431645EC}">
              <a14:shadowObscured xmlns:a14="http://schemas.microsoft.com/office/drawing/2010/main"/>
            </a:ext>
          </a:extLst>
        </p:spPr>
      </p:pic>
      <p:pic>
        <p:nvPicPr>
          <p:cNvPr id="16" name="图片 15">
            <a:extLst>
              <a:ext uri="{FF2B5EF4-FFF2-40B4-BE49-F238E27FC236}">
                <a16:creationId xmlns:a16="http://schemas.microsoft.com/office/drawing/2014/main" id="{C090462E-28BE-4929-95A4-C64CD2985529}"/>
              </a:ext>
            </a:extLst>
          </p:cNvPr>
          <p:cNvPicPr/>
          <p:nvPr/>
        </p:nvPicPr>
        <p:blipFill>
          <a:blip r:embed="rId4"/>
          <a:stretch>
            <a:fillRect/>
          </a:stretch>
        </p:blipFill>
        <p:spPr>
          <a:xfrm>
            <a:off x="3176954" y="2440507"/>
            <a:ext cx="2919046" cy="3004458"/>
          </a:xfrm>
          <a:prstGeom prst="rect">
            <a:avLst/>
          </a:prstGeom>
        </p:spPr>
      </p:pic>
      <p:pic>
        <p:nvPicPr>
          <p:cNvPr id="12" name="图片 11">
            <a:extLst>
              <a:ext uri="{FF2B5EF4-FFF2-40B4-BE49-F238E27FC236}">
                <a16:creationId xmlns:a16="http://schemas.microsoft.com/office/drawing/2014/main" id="{EBCB42B1-148A-4097-A883-82BA41596635}"/>
              </a:ext>
            </a:extLst>
          </p:cNvPr>
          <p:cNvPicPr/>
          <p:nvPr/>
        </p:nvPicPr>
        <p:blipFill>
          <a:blip r:embed="rId5"/>
          <a:stretch>
            <a:fillRect/>
          </a:stretch>
        </p:blipFill>
        <p:spPr>
          <a:xfrm>
            <a:off x="6990164" y="1404504"/>
            <a:ext cx="4305300" cy="2072005"/>
          </a:xfrm>
          <a:prstGeom prst="rect">
            <a:avLst/>
          </a:prstGeom>
        </p:spPr>
      </p:pic>
      <p:sp>
        <p:nvSpPr>
          <p:cNvPr id="13" name="文本框 12">
            <a:extLst>
              <a:ext uri="{FF2B5EF4-FFF2-40B4-BE49-F238E27FC236}">
                <a16:creationId xmlns:a16="http://schemas.microsoft.com/office/drawing/2014/main" id="{7BE2F712-FE94-4BE1-9204-24C542C5B6EF}"/>
              </a:ext>
            </a:extLst>
          </p:cNvPr>
          <p:cNvSpPr txBox="1"/>
          <p:nvPr/>
        </p:nvSpPr>
        <p:spPr>
          <a:xfrm>
            <a:off x="6577513" y="651948"/>
            <a:ext cx="5130603" cy="646331"/>
          </a:xfrm>
          <a:prstGeom prst="rect">
            <a:avLst/>
          </a:prstGeom>
          <a:noFill/>
        </p:spPr>
        <p:txBody>
          <a:bodyPr wrap="square" rtlCol="0">
            <a:spAutoFit/>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Consider all the neighborhoods with average rating greater or equal 9.0 to visualize on map</a:t>
            </a:r>
          </a:p>
        </p:txBody>
      </p:sp>
      <p:sp>
        <p:nvSpPr>
          <p:cNvPr id="14" name="文本框 13">
            <a:extLst>
              <a:ext uri="{FF2B5EF4-FFF2-40B4-BE49-F238E27FC236}">
                <a16:creationId xmlns:a16="http://schemas.microsoft.com/office/drawing/2014/main" id="{DC71F218-ACA3-44F0-B232-89D65CAFC3A7}"/>
              </a:ext>
            </a:extLst>
          </p:cNvPr>
          <p:cNvSpPr txBox="1"/>
          <p:nvPr/>
        </p:nvSpPr>
        <p:spPr>
          <a:xfrm>
            <a:off x="6577513" y="4005787"/>
            <a:ext cx="5130603" cy="646331"/>
          </a:xfrm>
          <a:prstGeom prst="rect">
            <a:avLst/>
          </a:prstGeom>
          <a:noFill/>
        </p:spPr>
        <p:txBody>
          <a:bodyPr wrap="square" rtlCol="0">
            <a:spAutoFit/>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Join this dataset to original New York data to get longitude and latitude</a:t>
            </a:r>
          </a:p>
        </p:txBody>
      </p:sp>
      <p:pic>
        <p:nvPicPr>
          <p:cNvPr id="17" name="图片 16">
            <a:extLst>
              <a:ext uri="{FF2B5EF4-FFF2-40B4-BE49-F238E27FC236}">
                <a16:creationId xmlns:a16="http://schemas.microsoft.com/office/drawing/2014/main" id="{A7E38C06-7178-42D7-9F65-F12ABC8F3313}"/>
              </a:ext>
            </a:extLst>
          </p:cNvPr>
          <p:cNvPicPr/>
          <p:nvPr/>
        </p:nvPicPr>
        <p:blipFill rotWithShape="1">
          <a:blip r:embed="rId6"/>
          <a:srcRect l="4712" r="8634"/>
          <a:stretch/>
        </p:blipFill>
        <p:spPr>
          <a:xfrm>
            <a:off x="6650195" y="4652118"/>
            <a:ext cx="4985239" cy="1705610"/>
          </a:xfrm>
          <a:prstGeom prst="rect">
            <a:avLst/>
          </a:prstGeom>
        </p:spPr>
      </p:pic>
    </p:spTree>
    <p:extLst>
      <p:ext uri="{BB962C8B-B14F-4D97-AF65-F5344CB8AC3E}">
        <p14:creationId xmlns:p14="http://schemas.microsoft.com/office/powerpoint/2010/main" val="16003086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796</Words>
  <Application>Microsoft Office PowerPoint</Application>
  <PresentationFormat>宽屏</PresentationFormat>
  <Paragraphs>85</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Calibri</vt:lpstr>
      <vt:lpstr>Calibri Light</vt:lpstr>
      <vt:lpstr>Times New Roman</vt:lpstr>
      <vt:lpstr>Wingdings</vt:lpstr>
      <vt:lpstr>Office 主题​​</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 Fallow</dc:creator>
  <cp:lastModifiedBy>Dream Fallow</cp:lastModifiedBy>
  <cp:revision>3</cp:revision>
  <dcterms:created xsi:type="dcterms:W3CDTF">2020-03-23T14:53:27Z</dcterms:created>
  <dcterms:modified xsi:type="dcterms:W3CDTF">2020-03-23T15:16:47Z</dcterms:modified>
</cp:coreProperties>
</file>