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56" r:id="rId2"/>
    <p:sldId id="265" r:id="rId3"/>
    <p:sldId id="266" r:id="rId4"/>
    <p:sldId id="267" r:id="rId5"/>
    <p:sldId id="274" r:id="rId6"/>
    <p:sldId id="275" r:id="rId7"/>
    <p:sldId id="277" r:id="rId8"/>
    <p:sldId id="276" r:id="rId9"/>
    <p:sldId id="268" r:id="rId10"/>
    <p:sldId id="269" r:id="rId11"/>
    <p:sldId id="270" r:id="rId12"/>
    <p:sldId id="271" r:id="rId13"/>
    <p:sldId id="272" r:id="rId14"/>
    <p:sldId id="273" r:id="rId15"/>
    <p:sldId id="278" r:id="rId16"/>
    <p:sldId id="279" r:id="rId17"/>
    <p:sldId id="280" r:id="rId18"/>
    <p:sldId id="258" r:id="rId19"/>
    <p:sldId id="262" r:id="rId20"/>
    <p:sldId id="264" r:id="rId21"/>
    <p:sldId id="281" r:id="rId22"/>
    <p:sldId id="263" r:id="rId23"/>
    <p:sldId id="282" r:id="rId24"/>
    <p:sldId id="283" r:id="rId25"/>
    <p:sldId id="285" r:id="rId26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83" d="100"/>
          <a:sy n="83" d="100"/>
        </p:scale>
        <p:origin x="64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6584565-B417-448C-9D07-6754F139A346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21B56C46-AE6E-4830-8E1C-E369778D3319}">
      <dgm:prSet phldrT="[Text]" custT="1"/>
      <dgm:spPr>
        <a:solidFill>
          <a:schemeClr val="tx1"/>
        </a:solidFill>
      </dgm:spPr>
      <dgm:t>
        <a:bodyPr/>
        <a:lstStyle/>
        <a:p>
          <a:endParaRPr lang="es-ES" sz="18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2629BC4-3D3A-489F-9324-7E2670B8F0D6}" type="parTrans" cxnId="{9AE243F0-AB77-47FF-8FD3-DCCF8ECE77B6}">
      <dgm:prSet/>
      <dgm:spPr/>
      <dgm:t>
        <a:bodyPr/>
        <a:lstStyle/>
        <a:p>
          <a:endParaRPr lang="es-ES"/>
        </a:p>
      </dgm:t>
    </dgm:pt>
    <dgm:pt modelId="{5CE45E91-F300-4A00-A363-348B21C3C4FA}" type="sibTrans" cxnId="{9AE243F0-AB77-47FF-8FD3-DCCF8ECE77B6}">
      <dgm:prSet/>
      <dgm:spPr/>
      <dgm:t>
        <a:bodyPr/>
        <a:lstStyle/>
        <a:p>
          <a:endParaRPr lang="es-ES"/>
        </a:p>
      </dgm:t>
    </dgm:pt>
    <dgm:pt modelId="{2674E79F-2087-483C-9EAD-C22B04A3E76C}" type="pres">
      <dgm:prSet presAssocID="{F6584565-B417-448C-9D07-6754F139A346}" presName="Name0" presStyleCnt="0">
        <dgm:presLayoutVars>
          <dgm:dir/>
          <dgm:animLvl val="lvl"/>
          <dgm:resizeHandles val="exact"/>
        </dgm:presLayoutVars>
      </dgm:prSet>
      <dgm:spPr/>
    </dgm:pt>
    <dgm:pt modelId="{FAD0FF23-A289-46E0-85D7-190FEF2F33B7}" type="pres">
      <dgm:prSet presAssocID="{21B56C46-AE6E-4830-8E1C-E369778D3319}" presName="parTxOnly" presStyleLbl="node1" presStyleIdx="0" presStyleCnt="1" custAng="0" custScaleX="86072" custScaleY="59728" custLinFactNeighborX="-297" custLinFactNeighborY="3446">
        <dgm:presLayoutVars>
          <dgm:chMax val="0"/>
          <dgm:chPref val="0"/>
          <dgm:bulletEnabled val="1"/>
        </dgm:presLayoutVars>
      </dgm:prSet>
      <dgm:spPr/>
    </dgm:pt>
  </dgm:ptLst>
  <dgm:cxnLst>
    <dgm:cxn modelId="{F4CBB9B4-1C9B-49F4-B153-ED993CC3C16B}" type="presOf" srcId="{F6584565-B417-448C-9D07-6754F139A346}" destId="{2674E79F-2087-483C-9EAD-C22B04A3E76C}" srcOrd="0" destOrd="0" presId="urn:microsoft.com/office/officeart/2005/8/layout/chevron1"/>
    <dgm:cxn modelId="{AD8800BB-CF8E-4DE7-AD32-2013727752BA}" type="presOf" srcId="{21B56C46-AE6E-4830-8E1C-E369778D3319}" destId="{FAD0FF23-A289-46E0-85D7-190FEF2F33B7}" srcOrd="0" destOrd="0" presId="urn:microsoft.com/office/officeart/2005/8/layout/chevron1"/>
    <dgm:cxn modelId="{9AE243F0-AB77-47FF-8FD3-DCCF8ECE77B6}" srcId="{F6584565-B417-448C-9D07-6754F139A346}" destId="{21B56C46-AE6E-4830-8E1C-E369778D3319}" srcOrd="0" destOrd="0" parTransId="{02629BC4-3D3A-489F-9324-7E2670B8F0D6}" sibTransId="{5CE45E91-F300-4A00-A363-348B21C3C4FA}"/>
    <dgm:cxn modelId="{207215A3-B63C-4383-AEDA-87C2ECD71466}" type="presParOf" srcId="{2674E79F-2087-483C-9EAD-C22B04A3E76C}" destId="{FAD0FF23-A289-46E0-85D7-190FEF2F33B7}" srcOrd="0" destOrd="0" presId="urn:microsoft.com/office/officeart/2005/8/layout/chevron1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6584565-B417-448C-9D07-6754F139A346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21B56C46-AE6E-4830-8E1C-E369778D3319}">
      <dgm:prSet phldrT="[Text]" custT="1"/>
      <dgm:spPr>
        <a:solidFill>
          <a:schemeClr val="tx1"/>
        </a:solidFill>
      </dgm:spPr>
      <dgm:t>
        <a:bodyPr/>
        <a:lstStyle/>
        <a:p>
          <a:endParaRPr lang="es-ES" sz="18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2629BC4-3D3A-489F-9324-7E2670B8F0D6}" type="parTrans" cxnId="{9AE243F0-AB77-47FF-8FD3-DCCF8ECE77B6}">
      <dgm:prSet/>
      <dgm:spPr/>
      <dgm:t>
        <a:bodyPr/>
        <a:lstStyle/>
        <a:p>
          <a:endParaRPr lang="es-ES"/>
        </a:p>
      </dgm:t>
    </dgm:pt>
    <dgm:pt modelId="{5CE45E91-F300-4A00-A363-348B21C3C4FA}" type="sibTrans" cxnId="{9AE243F0-AB77-47FF-8FD3-DCCF8ECE77B6}">
      <dgm:prSet/>
      <dgm:spPr/>
      <dgm:t>
        <a:bodyPr/>
        <a:lstStyle/>
        <a:p>
          <a:endParaRPr lang="es-ES"/>
        </a:p>
      </dgm:t>
    </dgm:pt>
    <dgm:pt modelId="{2674E79F-2087-483C-9EAD-C22B04A3E76C}" type="pres">
      <dgm:prSet presAssocID="{F6584565-B417-448C-9D07-6754F139A346}" presName="Name0" presStyleCnt="0">
        <dgm:presLayoutVars>
          <dgm:dir/>
          <dgm:animLvl val="lvl"/>
          <dgm:resizeHandles val="exact"/>
        </dgm:presLayoutVars>
      </dgm:prSet>
      <dgm:spPr/>
    </dgm:pt>
    <dgm:pt modelId="{FAD0FF23-A289-46E0-85D7-190FEF2F33B7}" type="pres">
      <dgm:prSet presAssocID="{21B56C46-AE6E-4830-8E1C-E369778D3319}" presName="parTxOnly" presStyleLbl="node1" presStyleIdx="0" presStyleCnt="1" custAng="0" custScaleX="86072" custScaleY="59728" custLinFactNeighborX="-297" custLinFactNeighborY="3446">
        <dgm:presLayoutVars>
          <dgm:chMax val="0"/>
          <dgm:chPref val="0"/>
          <dgm:bulletEnabled val="1"/>
        </dgm:presLayoutVars>
      </dgm:prSet>
      <dgm:spPr/>
    </dgm:pt>
  </dgm:ptLst>
  <dgm:cxnLst>
    <dgm:cxn modelId="{F4CBB9B4-1C9B-49F4-B153-ED993CC3C16B}" type="presOf" srcId="{F6584565-B417-448C-9D07-6754F139A346}" destId="{2674E79F-2087-483C-9EAD-C22B04A3E76C}" srcOrd="0" destOrd="0" presId="urn:microsoft.com/office/officeart/2005/8/layout/chevron1"/>
    <dgm:cxn modelId="{AD8800BB-CF8E-4DE7-AD32-2013727752BA}" type="presOf" srcId="{21B56C46-AE6E-4830-8E1C-E369778D3319}" destId="{FAD0FF23-A289-46E0-85D7-190FEF2F33B7}" srcOrd="0" destOrd="0" presId="urn:microsoft.com/office/officeart/2005/8/layout/chevron1"/>
    <dgm:cxn modelId="{9AE243F0-AB77-47FF-8FD3-DCCF8ECE77B6}" srcId="{F6584565-B417-448C-9D07-6754F139A346}" destId="{21B56C46-AE6E-4830-8E1C-E369778D3319}" srcOrd="0" destOrd="0" parTransId="{02629BC4-3D3A-489F-9324-7E2670B8F0D6}" sibTransId="{5CE45E91-F300-4A00-A363-348B21C3C4FA}"/>
    <dgm:cxn modelId="{207215A3-B63C-4383-AEDA-87C2ECD71466}" type="presParOf" srcId="{2674E79F-2087-483C-9EAD-C22B04A3E76C}" destId="{FAD0FF23-A289-46E0-85D7-190FEF2F33B7}" srcOrd="0" destOrd="0" presId="urn:microsoft.com/office/officeart/2005/8/layout/chevron1"/>
  </dgm:cxnLst>
  <dgm:bg>
    <a:noFill/>
  </dgm:bg>
  <dgm:whole>
    <a:ln>
      <a:noFill/>
    </a:ln>
  </dgm:whole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D0FF23-A289-46E0-85D7-190FEF2F33B7}">
      <dsp:nvSpPr>
        <dsp:cNvPr id="0" name=""/>
        <dsp:cNvSpPr/>
      </dsp:nvSpPr>
      <dsp:spPr>
        <a:xfrm>
          <a:off x="81361" y="329059"/>
          <a:ext cx="1050383" cy="291557"/>
        </a:xfrm>
        <a:prstGeom prst="chevron">
          <a:avLst/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800" kern="12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27140" y="329059"/>
        <a:ext cx="758826" cy="29155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D0FF23-A289-46E0-85D7-190FEF2F33B7}">
      <dsp:nvSpPr>
        <dsp:cNvPr id="0" name=""/>
        <dsp:cNvSpPr/>
      </dsp:nvSpPr>
      <dsp:spPr>
        <a:xfrm>
          <a:off x="81361" y="329059"/>
          <a:ext cx="1050383" cy="291557"/>
        </a:xfrm>
        <a:prstGeom prst="chevron">
          <a:avLst/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800" kern="12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27140" y="329059"/>
        <a:ext cx="758826" cy="2915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2BAC19B-93A1-1BD9-26FA-842169D7E81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9859B0-3783-AF81-4FA4-5ECD3A707C3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42F1C2-2215-431E-84BB-E5B2682F47A4}" type="datetimeFigureOut">
              <a:rPr lang="es-ES" smtClean="0"/>
              <a:t>19/06/2024</a:t>
            </a:fld>
            <a:endParaRPr lang="es-E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EE5313-DC7D-A891-C2E4-59F19968AEC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E99F4A-7B8A-A6CF-631B-95141C3E786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E24AEC-0940-40CA-9231-519BB2E6A9CF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852073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0FAACF-A47F-4079-A84F-A7A799240580}" type="datetimeFigureOut">
              <a:rPr lang="es-ES" smtClean="0"/>
              <a:t>19/06/2024</a:t>
            </a:fld>
            <a:endParaRPr lang="es-E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FCC02F-64F7-45B1-8BD4-5E40DBA634E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011424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06B63-E7E9-CA02-8DE5-128A4C1AD7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BF4719-90A6-89E9-80BE-D266D5B8DF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87590-B2CF-49E8-7916-9EE24775E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FEF04-BCAD-49FF-91B4-F7CCC2B59E92}" type="datetime1">
              <a:rPr lang="es-ES" smtClean="0"/>
              <a:t>19/06/2024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89E56A-96D9-0DAE-2B0E-C27D648E5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13830A-6938-5E00-4294-161478BCB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3412A-8D72-49AB-82E9-920EFEA1FDF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57327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DF8EA-E546-FD82-64C0-C9A066517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E85A53-4E91-7510-A5DC-BEF01648DD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8D50FC-E523-1AF4-DC2C-A2B03572B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8CBDE-D659-4C81-81D3-A7347509D331}" type="datetime1">
              <a:rPr lang="es-ES" smtClean="0"/>
              <a:t>19/06/2024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C99915-563F-E180-EAD4-1E11C54F2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FC521B-C1AB-A856-B708-351B7BC43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3412A-8D72-49AB-82E9-920EFEA1FDF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14640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3F7FAC-E65A-E740-D24A-2E8CC11F0F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E8F118-2A1B-499F-F816-B5BC5BDA01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5D4F14-47B5-D2BF-4420-86CDFB52F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9B45B-598C-42DF-BE64-E9686705EE78}" type="datetime1">
              <a:rPr lang="es-ES" smtClean="0"/>
              <a:t>19/06/2024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B39810-E31C-BF03-491D-E47F1FAE1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B5E7D-8DD4-9554-2693-2F9BC5E2E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3412A-8D72-49AB-82E9-920EFEA1FDF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9787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AEC46-0A18-3F7E-8723-017C663D3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58D556-DC7F-55E2-B33D-9380E93BE9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647F3D-241D-67B9-7695-D08474D1E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9678B-3B1F-4C61-9B4D-A5A8E92F757D}" type="datetime1">
              <a:rPr lang="es-ES" smtClean="0"/>
              <a:t>19/06/2024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782756-9B09-6EF0-E75A-F4C13BF1F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EEA73C-4C66-0949-8DC1-0C84DF422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3412A-8D72-49AB-82E9-920EFEA1FDF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47672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58FAF-E836-6B66-A18C-5995A6469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C17C95-EF5E-8A85-756B-8660DC36EB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DCF38B-D6A4-9733-C1BC-216811685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7D811-CE03-4DCC-A1CA-9AFE08FDF902}" type="datetime1">
              <a:rPr lang="es-ES" smtClean="0"/>
              <a:t>19/06/2024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38C35D-F4F6-5672-3FCE-6E35FF748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6FA0A1-6675-B3FE-6576-124D3BC32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3412A-8D72-49AB-82E9-920EFEA1FDF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46113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4021E-FCC6-49FA-B9D9-02A000B60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08B9AA-F170-3326-2017-ED64C46FEF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2BE2BD-5F16-86E9-1DF5-B17891EA21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B62FE1-3E62-2F26-D5C5-72191FFF8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A8D41-8482-42FD-9085-AEEA58A57744}" type="datetime1">
              <a:rPr lang="es-ES" smtClean="0"/>
              <a:t>19/06/2024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52CE7D-FF84-26D4-09D9-B1A1160D7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F7FF1-DDB0-DEDB-3251-951543321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3412A-8D72-49AB-82E9-920EFEA1FDF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88646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651D3-4F0F-1356-C6C0-55A7E6437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BE2E42-953A-D425-BD6E-6B87C20773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F416AB-DE00-CF77-2D3B-958DF63C68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C42628-95D4-8BB2-1D4E-7A55BCA7EC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9DDD44-C426-6059-0718-C681EDF2B0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D9CDFB-F4A3-5C51-BF11-D58964B76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B769B-7ACE-42EF-AD97-4961EEEC3152}" type="datetime1">
              <a:rPr lang="es-ES" smtClean="0"/>
              <a:t>19/06/2024</a:t>
            </a:fld>
            <a:endParaRPr lang="es-E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D52F2C-2508-F537-87EA-8B07E53E9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EBE25E-5BB7-5718-D808-B384775EB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3412A-8D72-49AB-82E9-920EFEA1FDF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12256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9A59C-7F6E-8C1C-32E3-5FDC91926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8DFFEF-E62F-69AF-6B02-450B4D89E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8E5B9-71F4-419D-A798-0E13CA329D53}" type="datetime1">
              <a:rPr lang="es-ES" smtClean="0"/>
              <a:t>19/06/2024</a:t>
            </a:fld>
            <a:endParaRPr lang="es-E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E32C08-DE6C-5BB2-FF82-6BB854452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FD4B38-9752-CECC-1704-F07AE5072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3412A-8D72-49AB-82E9-920EFEA1FDF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42190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2C6B79-DF80-66DA-9B4B-50B949D87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D4EE3-822A-45FC-AEB3-839E65A5CDCE}" type="datetime1">
              <a:rPr lang="es-ES" smtClean="0"/>
              <a:t>19/06/2024</a:t>
            </a:fld>
            <a:endParaRPr lang="es-E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8E3911-2840-F3C4-CD55-447AC3D47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4575F3-978C-A587-B60A-162C87500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3412A-8D72-49AB-82E9-920EFEA1FDF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4961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1E704-5776-4BF8-B8E6-9B3961F83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E36B4F-BA17-D620-8D0A-C6EF02F88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AC1FC3-A614-8DB1-2B66-835FF9D013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36178E-160F-8AE9-F77C-7C5F584C3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AA910-3BCC-48BF-AD22-284A0D4830AE}" type="datetime1">
              <a:rPr lang="es-ES" smtClean="0"/>
              <a:t>19/06/2024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B44106-8474-F709-39B2-7FF53FA55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976EF2-068A-31E5-0B18-E23BCECB9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3412A-8D72-49AB-82E9-920EFEA1FDF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7570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8BA96-F41C-13A9-4806-A71073789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5D85CD-4548-6258-6AD7-6AB4CB99FF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C62785-D610-3E56-C935-2D9B72C3D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A37534-33FA-598C-A8FF-24093A8E5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C3714-F750-4EAC-9AEA-FAE872C8E420}" type="datetime1">
              <a:rPr lang="es-ES" smtClean="0"/>
              <a:t>19/06/2024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8A2C7F-8F46-1B94-52AD-FEF57EEBD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A06014-4B9D-ED0A-E60F-A340A9774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3412A-8D72-49AB-82E9-920EFEA1FDF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06949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227935-2A23-EDDE-5AC1-88FB581ED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AF9152-D57A-5117-B22E-280C8D3216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963FB7-021F-A8CD-56FA-4E48D6D211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928CF-1A39-4B02-9C9D-CAF6EFD12E39}" type="datetime1">
              <a:rPr lang="es-ES" smtClean="0"/>
              <a:t>19/06/2024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4646C6-56D3-5E32-8005-EC65C9684F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07C9C1-B02C-D998-CEC5-E56CC19367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3412A-8D72-49AB-82E9-920EFEA1FDF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82063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hyperlink" Target="http://appcauldron/testphp.php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3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.xml"/><Relationship Id="rId13" Type="http://schemas.openxmlformats.org/officeDocument/2006/relationships/diagramLayout" Target="../diagrams/layout2.xml"/><Relationship Id="rId3" Type="http://schemas.openxmlformats.org/officeDocument/2006/relationships/image" Target="../media/image2.png"/><Relationship Id="rId7" Type="http://schemas.openxmlformats.org/officeDocument/2006/relationships/diagramData" Target="../diagrams/data1.xml"/><Relationship Id="rId12" Type="http://schemas.openxmlformats.org/officeDocument/2006/relationships/diagramData" Target="../diagrams/data2.xml"/><Relationship Id="rId2" Type="http://schemas.openxmlformats.org/officeDocument/2006/relationships/image" Target="../media/image1.png"/><Relationship Id="rId1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11" Type="http://schemas.microsoft.com/office/2007/relationships/diagramDrawing" Target="../diagrams/drawing1.xml"/><Relationship Id="rId5" Type="http://schemas.openxmlformats.org/officeDocument/2006/relationships/image" Target="../media/image38.png"/><Relationship Id="rId15" Type="http://schemas.openxmlformats.org/officeDocument/2006/relationships/diagramColors" Target="../diagrams/colors2.xml"/><Relationship Id="rId10" Type="http://schemas.openxmlformats.org/officeDocument/2006/relationships/diagramColors" Target="../diagrams/colors1.xml"/><Relationship Id="rId4" Type="http://schemas.openxmlformats.org/officeDocument/2006/relationships/image" Target="../media/image37.png"/><Relationship Id="rId9" Type="http://schemas.openxmlformats.org/officeDocument/2006/relationships/diagramQuickStyle" Target="../diagrams/quickStyle1.xml"/><Relationship Id="rId1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3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henounproject.com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63761-F515-7C93-3191-E188515196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1302" y="1426823"/>
            <a:ext cx="9144000" cy="1895172"/>
          </a:xfrm>
        </p:spPr>
        <p:txBody>
          <a:bodyPr>
            <a:normAutofit/>
          </a:bodyPr>
          <a:lstStyle/>
          <a:p>
            <a:r>
              <a:rPr lang="es-ES" sz="3600" b="1" dirty="0">
                <a:latin typeface="Arial" panose="020B0604020202020204" pitchFamily="34" charset="0"/>
                <a:cs typeface="Arial" panose="020B0604020202020204" pitchFamily="34" charset="0"/>
              </a:rPr>
              <a:t>AppCauldron. Elabora tu aplicación web.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EEF6F5-AE72-6537-D47B-E4F2D65B8E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976665"/>
            <a:ext cx="9144000" cy="3403037"/>
          </a:xfrm>
        </p:spPr>
        <p:txBody>
          <a:bodyPr>
            <a:noAutofit/>
          </a:bodyPr>
          <a:lstStyle/>
          <a:p>
            <a:pPr algn="r"/>
            <a:endParaRPr lang="es-E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Autor: Francisco Javier Loscos Gil</a:t>
            </a:r>
          </a:p>
          <a:p>
            <a:pPr algn="r">
              <a:lnSpc>
                <a:spcPct val="150000"/>
              </a:lnSpc>
            </a:pP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Tutor: Roberto Simal Martínez</a:t>
            </a:r>
          </a:p>
          <a:p>
            <a:pPr algn="r">
              <a:lnSpc>
                <a:spcPct val="150000"/>
              </a:lnSpc>
            </a:pP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Departamento: Informática y Comunicaciones</a:t>
            </a:r>
          </a:p>
          <a:p>
            <a:pPr algn="r">
              <a:lnSpc>
                <a:spcPct val="150000"/>
              </a:lnSpc>
            </a:pPr>
            <a:endParaRPr lang="es-E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>
              <a:lnSpc>
                <a:spcPct val="150000"/>
              </a:lnSpc>
            </a:pP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Ciclo de Grado Superior Administración de Sistemas Informáticos en Red</a:t>
            </a:r>
          </a:p>
          <a:p>
            <a:pPr algn="r">
              <a:lnSpc>
                <a:spcPct val="150000"/>
              </a:lnSpc>
            </a:pP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Centro: IES Pablo Serrano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F3E4F2-B279-F691-3F48-D8E004234D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215" y="643669"/>
            <a:ext cx="2133785" cy="1348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54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912"/>
    </mc:Choice>
    <mc:Fallback xmlns="">
      <p:transition spd="slow" advTm="4912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1B922-AA05-6717-569D-408366D53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4766"/>
          </a:xfrm>
          <a:ln w="28575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ctr"/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INSTALACIÓN DE LA MÁQUINA VIRTUAL (II)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34DB10C1-EE37-3897-22C2-8882EFC092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3751" y="441719"/>
            <a:ext cx="946922" cy="598590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60DA02C-AAAA-79A8-16FD-2555BBE624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41719"/>
            <a:ext cx="2229161" cy="571580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36B4862-D04F-1D14-EC5F-37E874C20F89}"/>
              </a:ext>
            </a:extLst>
          </p:cNvPr>
          <p:cNvCxnSpPr>
            <a:cxnSpLocks/>
          </p:cNvCxnSpPr>
          <p:nvPr/>
        </p:nvCxnSpPr>
        <p:spPr>
          <a:xfrm>
            <a:off x="838200" y="6185097"/>
            <a:ext cx="10515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B1F2B63-F4C6-7EEC-6FF4-61F2812F5CD2}"/>
              </a:ext>
            </a:extLst>
          </p:cNvPr>
          <p:cNvSpPr txBox="1"/>
          <p:nvPr/>
        </p:nvSpPr>
        <p:spPr>
          <a:xfrm>
            <a:off x="9081654" y="6185096"/>
            <a:ext cx="23552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Francisco Javier Loscos Gil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AF7FE7D-78EA-0F35-DCB0-DC7F8A37D264}"/>
              </a:ext>
            </a:extLst>
          </p:cNvPr>
          <p:cNvSpPr txBox="1"/>
          <p:nvPr/>
        </p:nvSpPr>
        <p:spPr>
          <a:xfrm>
            <a:off x="755073" y="6185096"/>
            <a:ext cx="59505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Ciclo de Grado Superior Administración de Sistemas Informáticos en Red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86CCAA4-1FB4-F047-382B-FFA9F989EA28}"/>
              </a:ext>
            </a:extLst>
          </p:cNvPr>
          <p:cNvSpPr txBox="1">
            <a:spLocks/>
          </p:cNvSpPr>
          <p:nvPr/>
        </p:nvSpPr>
        <p:spPr>
          <a:xfrm>
            <a:off x="838200" y="1166485"/>
            <a:ext cx="10515600" cy="4942017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s-ES" sz="2000" b="1" dirty="0">
                <a:latin typeface="Arial" panose="020B0604020202020204" pitchFamily="34" charset="0"/>
                <a:cs typeface="Arial" panose="020B0604020202020204" pitchFamily="34" charset="0"/>
              </a:rPr>
              <a:t>Apache y configuración del Host Virtual</a:t>
            </a:r>
            <a:endParaRPr lang="es-E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Utilizaremos Apache para alojar nuestro sitio web.</a:t>
            </a:r>
          </a:p>
          <a:p>
            <a:pPr>
              <a:lnSpc>
                <a:spcPct val="150000"/>
              </a:lnSpc>
            </a:pP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- Instalamos el servicio Apache:</a:t>
            </a:r>
            <a:b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s-E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s-E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s-E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- Activamos el firewall ufw y abrimos los puertos 80 y 443 habilitando el perfil Apache Full: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A5A0B59-E468-9DF7-D83F-CBC4758D69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2104" y="2584146"/>
            <a:ext cx="6820852" cy="100026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5FE8261-5CA1-9251-3B4D-955AE0861A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12105" y="4189731"/>
            <a:ext cx="6119828" cy="1687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341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810"/>
    </mc:Choice>
    <mc:Fallback xmlns="">
      <p:transition spd="slow" advTm="281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1B922-AA05-6717-569D-408366D53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4766"/>
          </a:xfrm>
          <a:ln w="28575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ctr"/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INSTALACIÓN DE LA MÁQUINA VIRTUAL (III)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34DB10C1-EE37-3897-22C2-8882EFC092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3751" y="441719"/>
            <a:ext cx="946922" cy="598590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60DA02C-AAAA-79A8-16FD-2555BBE624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41719"/>
            <a:ext cx="2229161" cy="571580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36B4862-D04F-1D14-EC5F-37E874C20F89}"/>
              </a:ext>
            </a:extLst>
          </p:cNvPr>
          <p:cNvCxnSpPr>
            <a:cxnSpLocks/>
          </p:cNvCxnSpPr>
          <p:nvPr/>
        </p:nvCxnSpPr>
        <p:spPr>
          <a:xfrm>
            <a:off x="838200" y="6185097"/>
            <a:ext cx="10515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B1F2B63-F4C6-7EEC-6FF4-61F2812F5CD2}"/>
              </a:ext>
            </a:extLst>
          </p:cNvPr>
          <p:cNvSpPr txBox="1"/>
          <p:nvPr/>
        </p:nvSpPr>
        <p:spPr>
          <a:xfrm>
            <a:off x="9081654" y="6185096"/>
            <a:ext cx="23552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Francisco Javier Loscos Gil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AF7FE7D-78EA-0F35-DCB0-DC7F8A37D264}"/>
              </a:ext>
            </a:extLst>
          </p:cNvPr>
          <p:cNvSpPr txBox="1"/>
          <p:nvPr/>
        </p:nvSpPr>
        <p:spPr>
          <a:xfrm>
            <a:off x="755073" y="6185097"/>
            <a:ext cx="6958961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Ciclo de Grado Superior Administración de Sistemas Informáticos en Red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86CCAA4-1FB4-F047-382B-FFA9F989EA28}"/>
              </a:ext>
            </a:extLst>
          </p:cNvPr>
          <p:cNvSpPr txBox="1">
            <a:spLocks/>
          </p:cNvSpPr>
          <p:nvPr/>
        </p:nvSpPr>
        <p:spPr>
          <a:xfrm>
            <a:off x="838200" y="1166485"/>
            <a:ext cx="10515600" cy="4942017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s-ES" sz="2000" b="1" dirty="0">
                <a:latin typeface="Arial" panose="020B0604020202020204" pitchFamily="34" charset="0"/>
                <a:cs typeface="Arial" panose="020B0604020202020204" pitchFamily="34" charset="0"/>
              </a:rPr>
              <a:t>Apache y configuración del Host Virtual</a:t>
            </a:r>
            <a:endParaRPr lang="es-E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- Creamos el Host Virtual y lo activamos: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2A90991-064D-9511-B819-999DCB2EF6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0448" y="2095368"/>
            <a:ext cx="9366287" cy="3596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60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24"/>
    </mc:Choice>
    <mc:Fallback xmlns="">
      <p:transition spd="slow" advTm="2524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1B922-AA05-6717-569D-408366D53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4766"/>
          </a:xfrm>
          <a:ln w="28575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ctr"/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INSTALACIÓN DE LA MÁQUINA VIRTUAL (IV)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34DB10C1-EE37-3897-22C2-8882EFC092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3751" y="441719"/>
            <a:ext cx="946922" cy="598590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60DA02C-AAAA-79A8-16FD-2555BBE624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41719"/>
            <a:ext cx="2229161" cy="571580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36B4862-D04F-1D14-EC5F-37E874C20F89}"/>
              </a:ext>
            </a:extLst>
          </p:cNvPr>
          <p:cNvCxnSpPr>
            <a:cxnSpLocks/>
          </p:cNvCxnSpPr>
          <p:nvPr/>
        </p:nvCxnSpPr>
        <p:spPr>
          <a:xfrm>
            <a:off x="838200" y="6185097"/>
            <a:ext cx="10515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B1F2B63-F4C6-7EEC-6FF4-61F2812F5CD2}"/>
              </a:ext>
            </a:extLst>
          </p:cNvPr>
          <p:cNvSpPr txBox="1"/>
          <p:nvPr/>
        </p:nvSpPr>
        <p:spPr>
          <a:xfrm>
            <a:off x="9081654" y="6185096"/>
            <a:ext cx="23552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Francisco Javier Loscos Gil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AF7FE7D-78EA-0F35-DCB0-DC7F8A37D264}"/>
              </a:ext>
            </a:extLst>
          </p:cNvPr>
          <p:cNvSpPr txBox="1"/>
          <p:nvPr/>
        </p:nvSpPr>
        <p:spPr>
          <a:xfrm>
            <a:off x="755073" y="6185096"/>
            <a:ext cx="59505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Ciclo de Grado Superior Administración de Sistemas Informáticos en Red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86CCAA4-1FB4-F047-382B-FFA9F989EA28}"/>
              </a:ext>
            </a:extLst>
          </p:cNvPr>
          <p:cNvSpPr txBox="1">
            <a:spLocks/>
          </p:cNvSpPr>
          <p:nvPr/>
        </p:nvSpPr>
        <p:spPr>
          <a:xfrm>
            <a:off x="838200" y="1166485"/>
            <a:ext cx="10515600" cy="4942017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s-ES" sz="2000" b="1" dirty="0">
                <a:latin typeface="Arial" panose="020B0604020202020204" pitchFamily="34" charset="0"/>
                <a:cs typeface="Arial" panose="020B0604020202020204" pitchFamily="34" charset="0"/>
              </a:rPr>
              <a:t>Apache y configuración del Host Virtual</a:t>
            </a:r>
            <a:endParaRPr lang="es-E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- Comprobamos el correcto funcionamiento con una página de prueba:</a:t>
            </a:r>
          </a:p>
          <a:p>
            <a:pPr>
              <a:lnSpc>
                <a:spcPct val="150000"/>
              </a:lnSpc>
            </a:pPr>
            <a:endParaRPr lang="es-E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s-E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s-E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- Modificamos /etc/</a:t>
            </a:r>
            <a:r>
              <a:rPr lang="es-ES" sz="1800" dirty="0" err="1">
                <a:latin typeface="Arial" panose="020B0604020202020204" pitchFamily="34" charset="0"/>
                <a:cs typeface="Arial" panose="020B0604020202020204" pitchFamily="34" charset="0"/>
              </a:rPr>
              <a:t>sudoers</a:t>
            </a: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 para permitir que el usuario apache ejecute scripts de la carpeta /var/www/html/appcauldron.com/scripts como usuario appcauldron: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7AF54D5-19AD-D4A2-200A-584CCDA82A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0517" y="2089723"/>
            <a:ext cx="6323912" cy="117712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7BFCCF1-C31A-88FD-2DE4-84ED6DB262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50517" y="4317105"/>
            <a:ext cx="9750537" cy="1374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065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83"/>
    </mc:Choice>
    <mc:Fallback xmlns="">
      <p:transition spd="slow" advTm="2683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1B922-AA05-6717-569D-408366D53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4766"/>
          </a:xfrm>
          <a:ln w="28575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ctr"/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INSTALACIÓN DE LA MÁQUINA VIRTUAL (V)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34DB10C1-EE37-3897-22C2-8882EFC092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3751" y="441719"/>
            <a:ext cx="946922" cy="598590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60DA02C-AAAA-79A8-16FD-2555BBE624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41719"/>
            <a:ext cx="2229161" cy="571580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36B4862-D04F-1D14-EC5F-37E874C20F89}"/>
              </a:ext>
            </a:extLst>
          </p:cNvPr>
          <p:cNvCxnSpPr>
            <a:cxnSpLocks/>
          </p:cNvCxnSpPr>
          <p:nvPr/>
        </p:nvCxnSpPr>
        <p:spPr>
          <a:xfrm>
            <a:off x="838200" y="6185097"/>
            <a:ext cx="10515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B1F2B63-F4C6-7EEC-6FF4-61F2812F5CD2}"/>
              </a:ext>
            </a:extLst>
          </p:cNvPr>
          <p:cNvSpPr txBox="1"/>
          <p:nvPr/>
        </p:nvSpPr>
        <p:spPr>
          <a:xfrm>
            <a:off x="9081654" y="6185096"/>
            <a:ext cx="23552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Francisco Javier Loscos Gil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AF7FE7D-78EA-0F35-DCB0-DC7F8A37D264}"/>
              </a:ext>
            </a:extLst>
          </p:cNvPr>
          <p:cNvSpPr txBox="1"/>
          <p:nvPr/>
        </p:nvSpPr>
        <p:spPr>
          <a:xfrm>
            <a:off x="755073" y="6185096"/>
            <a:ext cx="59505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Ciclo de Grado Superior Administración de Sistemas Informáticos en Red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86CCAA4-1FB4-F047-382B-FFA9F989EA28}"/>
              </a:ext>
            </a:extLst>
          </p:cNvPr>
          <p:cNvSpPr txBox="1">
            <a:spLocks/>
          </p:cNvSpPr>
          <p:nvPr/>
        </p:nvSpPr>
        <p:spPr>
          <a:xfrm>
            <a:off x="838200" y="1166485"/>
            <a:ext cx="10515600" cy="4942017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s-ES" sz="2000" b="1" dirty="0">
                <a:latin typeface="Arial" panose="020B0604020202020204" pitchFamily="34" charset="0"/>
                <a:cs typeface="Arial" panose="020B0604020202020204" pitchFamily="34" charset="0"/>
              </a:rPr>
              <a:t>Docker y docker-compose</a:t>
            </a:r>
            <a:endParaRPr lang="es-E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Los utilizaremos para iniciar los servicios seleccionados a través del formulario web.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Instalamos el repositorio, la clave gpg de Docker e instalamos Docker:</a:t>
            </a:r>
          </a:p>
          <a:p>
            <a:pPr>
              <a:lnSpc>
                <a:spcPct val="150000"/>
              </a:lnSpc>
            </a:pPr>
            <a:endParaRPr lang="es-E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s-E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s-E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Añadimos el usuario appcauldron al grupo docker para evitar utilizar sudo.</a:t>
            </a:r>
          </a:p>
          <a:p>
            <a:pPr>
              <a:lnSpc>
                <a:spcPct val="150000"/>
              </a:lnSpc>
            </a:pPr>
            <a:endParaRPr lang="es-E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s-E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Instalamos docker-compose y comprobamos que se ha instalado correctamente.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1CA7313-36DB-0352-E0AE-335C5C91F2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5037" y="2586917"/>
            <a:ext cx="4367690" cy="115461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D817774-8173-8445-A41C-0F252FF8BB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05038" y="4218860"/>
            <a:ext cx="5457580" cy="69716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D8FA559-3666-5A5F-09EF-6829E6E7A17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05037" y="5439067"/>
            <a:ext cx="7434163" cy="471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816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58"/>
    </mc:Choice>
    <mc:Fallback xmlns="">
      <p:transition spd="slow" advTm="2358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1B922-AA05-6717-569D-408366D53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4766"/>
          </a:xfrm>
          <a:ln w="28575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ctr"/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INSTALACIÓN DE LA MÁQUINA VIRTUAL (VI)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34DB10C1-EE37-3897-22C2-8882EFC092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3751" y="441719"/>
            <a:ext cx="946922" cy="598590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60DA02C-AAAA-79A8-16FD-2555BBE624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41719"/>
            <a:ext cx="2229161" cy="571580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36B4862-D04F-1D14-EC5F-37E874C20F89}"/>
              </a:ext>
            </a:extLst>
          </p:cNvPr>
          <p:cNvCxnSpPr>
            <a:cxnSpLocks/>
          </p:cNvCxnSpPr>
          <p:nvPr/>
        </p:nvCxnSpPr>
        <p:spPr>
          <a:xfrm>
            <a:off x="838200" y="6185097"/>
            <a:ext cx="10515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B1F2B63-F4C6-7EEC-6FF4-61F2812F5CD2}"/>
              </a:ext>
            </a:extLst>
          </p:cNvPr>
          <p:cNvSpPr txBox="1"/>
          <p:nvPr/>
        </p:nvSpPr>
        <p:spPr>
          <a:xfrm>
            <a:off x="9081654" y="6185096"/>
            <a:ext cx="23552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Francisco Javier Loscos Gil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AF7FE7D-78EA-0F35-DCB0-DC7F8A37D264}"/>
              </a:ext>
            </a:extLst>
          </p:cNvPr>
          <p:cNvSpPr txBox="1"/>
          <p:nvPr/>
        </p:nvSpPr>
        <p:spPr>
          <a:xfrm>
            <a:off x="755073" y="6185096"/>
            <a:ext cx="59505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Ciclo de Grado Superior Administración de Sistemas Informáticos en Red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86CCAA4-1FB4-F047-382B-FFA9F989EA28}"/>
              </a:ext>
            </a:extLst>
          </p:cNvPr>
          <p:cNvSpPr txBox="1">
            <a:spLocks/>
          </p:cNvSpPr>
          <p:nvPr/>
        </p:nvSpPr>
        <p:spPr>
          <a:xfrm>
            <a:off x="838200" y="1166485"/>
            <a:ext cx="10515600" cy="4942017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s-E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MariaDB</a:t>
            </a:r>
            <a:r>
              <a:rPr lang="es-ES" sz="2000" b="1" dirty="0">
                <a:latin typeface="Arial" panose="020B0604020202020204" pitchFamily="34" charset="0"/>
                <a:cs typeface="Arial" panose="020B0604020202020204" pitchFamily="34" charset="0"/>
              </a:rPr>
              <a:t> y PHP</a:t>
            </a:r>
            <a:endParaRPr lang="es-E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s-ES" sz="1800" dirty="0" err="1">
                <a:latin typeface="Arial" panose="020B0604020202020204" pitchFamily="34" charset="0"/>
                <a:cs typeface="Arial" panose="020B0604020202020204" pitchFamily="34" charset="0"/>
              </a:rPr>
              <a:t>MariaDB</a:t>
            </a: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 es necesario para probar conexiones a las bases de datos que vamos a crear con Docker.</a:t>
            </a:r>
          </a:p>
          <a:p>
            <a:pPr>
              <a:lnSpc>
                <a:spcPct val="150000"/>
              </a:lnSpc>
            </a:pP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PHP para crear el formulario y nuestra web.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Instalamos mariadb-server y ejecutamos el script de seguridad: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s-E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Instalamos php, el módulo apache y los paquetes opcionales de scripts, MySQL y PostgreSQL. Para comprobarlo creamos un código de prueba y accedemos a </a:t>
            </a: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http://appcauldron/testphp.php</a:t>
            </a:r>
            <a:endParaRPr lang="es-E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s-E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2060C7-5E66-5839-EAB8-BCA69C03A6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14447" y="2892253"/>
            <a:ext cx="8306959" cy="37152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085ECE8-3A78-D04A-6CC3-70E1F6A272B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14448" y="4229366"/>
            <a:ext cx="6998280" cy="1555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770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58"/>
    </mc:Choice>
    <mc:Fallback xmlns="">
      <p:transition spd="slow" advTm="2358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1B922-AA05-6717-569D-408366D53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4766"/>
          </a:xfrm>
          <a:ln w="28575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ctr"/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SERVICIOS SELECCIONADOS (I)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34DB10C1-EE37-3897-22C2-8882EFC092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3751" y="441719"/>
            <a:ext cx="946922" cy="598590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60DA02C-AAAA-79A8-16FD-2555BBE624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41719"/>
            <a:ext cx="2229161" cy="571580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36B4862-D04F-1D14-EC5F-37E874C20F89}"/>
              </a:ext>
            </a:extLst>
          </p:cNvPr>
          <p:cNvCxnSpPr>
            <a:cxnSpLocks/>
          </p:cNvCxnSpPr>
          <p:nvPr/>
        </p:nvCxnSpPr>
        <p:spPr>
          <a:xfrm>
            <a:off x="838200" y="6185097"/>
            <a:ext cx="10515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B1F2B63-F4C6-7EEC-6FF4-61F2812F5CD2}"/>
              </a:ext>
            </a:extLst>
          </p:cNvPr>
          <p:cNvSpPr txBox="1"/>
          <p:nvPr/>
        </p:nvSpPr>
        <p:spPr>
          <a:xfrm>
            <a:off x="9081654" y="6185096"/>
            <a:ext cx="23552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Francisco Javier Loscos Gil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AF7FE7D-78EA-0F35-DCB0-DC7F8A37D264}"/>
              </a:ext>
            </a:extLst>
          </p:cNvPr>
          <p:cNvSpPr txBox="1"/>
          <p:nvPr/>
        </p:nvSpPr>
        <p:spPr>
          <a:xfrm>
            <a:off x="755073" y="6185096"/>
            <a:ext cx="59505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Ciclo de Grado Superior Administración de Sistemas Informáticos en Red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86CCAA4-1FB4-F047-382B-FFA9F989EA28}"/>
              </a:ext>
            </a:extLst>
          </p:cNvPr>
          <p:cNvSpPr txBox="1">
            <a:spLocks/>
          </p:cNvSpPr>
          <p:nvPr/>
        </p:nvSpPr>
        <p:spPr>
          <a:xfrm>
            <a:off x="838200" y="1166485"/>
            <a:ext cx="10515600" cy="4942017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endParaRPr lang="es-E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539C9F-4706-D076-868E-75F342AA8C1C}"/>
              </a:ext>
            </a:extLst>
          </p:cNvPr>
          <p:cNvSpPr txBox="1"/>
          <p:nvPr/>
        </p:nvSpPr>
        <p:spPr>
          <a:xfrm>
            <a:off x="838200" y="1166484"/>
            <a:ext cx="550718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Base de datos (MySQL - Imagen Oficial)</a:t>
            </a:r>
          </a:p>
          <a:p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Servidor FTP (Pure-FTPd - Imagen Andrew Stilliard)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5857A7-F658-CBB7-C5B3-08EB96F1F399}"/>
              </a:ext>
            </a:extLst>
          </p:cNvPr>
          <p:cNvSpPr txBox="1"/>
          <p:nvPr/>
        </p:nvSpPr>
        <p:spPr>
          <a:xfrm>
            <a:off x="6280726" y="1166484"/>
            <a:ext cx="507307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Servidor Web (Nginx - Imagen Oficial)</a:t>
            </a:r>
          </a:p>
          <a:p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Monitorización (Netdata - Imagen Oficial)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DA583C2-39CD-B895-F8DD-59B633596798}"/>
              </a:ext>
            </a:extLst>
          </p:cNvPr>
          <p:cNvCxnSpPr/>
          <p:nvPr/>
        </p:nvCxnSpPr>
        <p:spPr>
          <a:xfrm>
            <a:off x="6280726" y="1256145"/>
            <a:ext cx="0" cy="474749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584F22BE-B0EF-10D5-C591-0877B090CF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5972" y="1594527"/>
            <a:ext cx="2742778" cy="165667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9C84ADF-0524-BD26-DF6F-AC6200C58FA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9315" y="1474290"/>
            <a:ext cx="1700099" cy="177691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0459563-D799-A16D-6102-BA92111D395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51030" y="3984924"/>
            <a:ext cx="3822686" cy="1617289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62962BB-CDD6-C1B4-E23A-92A9712E022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2266" y="3451545"/>
            <a:ext cx="3569992" cy="2679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548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58"/>
    </mc:Choice>
    <mc:Fallback xmlns="">
      <p:transition spd="slow" advTm="2358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1B922-AA05-6717-569D-408366D53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4766"/>
          </a:xfrm>
          <a:ln w="28575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ctr"/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SERVICIOS SELECCIONADOS (II)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34DB10C1-EE37-3897-22C2-8882EFC092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3751" y="441719"/>
            <a:ext cx="946922" cy="598590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60DA02C-AAAA-79A8-16FD-2555BBE624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41719"/>
            <a:ext cx="2229161" cy="571580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36B4862-D04F-1D14-EC5F-37E874C20F89}"/>
              </a:ext>
            </a:extLst>
          </p:cNvPr>
          <p:cNvCxnSpPr>
            <a:cxnSpLocks/>
          </p:cNvCxnSpPr>
          <p:nvPr/>
        </p:nvCxnSpPr>
        <p:spPr>
          <a:xfrm>
            <a:off x="838200" y="6185097"/>
            <a:ext cx="10515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B1F2B63-F4C6-7EEC-6FF4-61F2812F5CD2}"/>
              </a:ext>
            </a:extLst>
          </p:cNvPr>
          <p:cNvSpPr txBox="1"/>
          <p:nvPr/>
        </p:nvSpPr>
        <p:spPr>
          <a:xfrm>
            <a:off x="9081654" y="6185096"/>
            <a:ext cx="23552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Francisco Javier Loscos Gil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AF7FE7D-78EA-0F35-DCB0-DC7F8A37D264}"/>
              </a:ext>
            </a:extLst>
          </p:cNvPr>
          <p:cNvSpPr txBox="1"/>
          <p:nvPr/>
        </p:nvSpPr>
        <p:spPr>
          <a:xfrm>
            <a:off x="755073" y="6185096"/>
            <a:ext cx="59505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Ciclo de Grado Superior Administración de Sistemas Informáticos en Red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86CCAA4-1FB4-F047-382B-FFA9F989EA28}"/>
              </a:ext>
            </a:extLst>
          </p:cNvPr>
          <p:cNvSpPr txBox="1">
            <a:spLocks/>
          </p:cNvSpPr>
          <p:nvPr/>
        </p:nvSpPr>
        <p:spPr>
          <a:xfrm>
            <a:off x="838200" y="1166485"/>
            <a:ext cx="10515600" cy="4942017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endParaRPr lang="es-E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539C9F-4706-D076-868E-75F342AA8C1C}"/>
              </a:ext>
            </a:extLst>
          </p:cNvPr>
          <p:cNvSpPr txBox="1"/>
          <p:nvPr/>
        </p:nvSpPr>
        <p:spPr>
          <a:xfrm>
            <a:off x="838200" y="1166484"/>
            <a:ext cx="550718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Gestión de aprendizaje (Moodle - Imagen Bitnami)</a:t>
            </a:r>
          </a:p>
          <a:p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dirty="0"/>
              <a:t>Wordpress (Wordpress - Imagen Oficial)</a:t>
            </a: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5857A7-F658-CBB7-C5B3-08EB96F1F399}"/>
              </a:ext>
            </a:extLst>
          </p:cNvPr>
          <p:cNvSpPr txBox="1"/>
          <p:nvPr/>
        </p:nvSpPr>
        <p:spPr>
          <a:xfrm>
            <a:off x="6280726" y="1166484"/>
            <a:ext cx="507307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Videoconferencia (Jitsi Meet - Imagen Oficial)</a:t>
            </a: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dirty="0"/>
              <a:t>Office (WPS Office - Imagen linuxserver.io)</a:t>
            </a: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62319E9-B57A-1B43-2F77-803915D3978D}"/>
              </a:ext>
            </a:extLst>
          </p:cNvPr>
          <p:cNvCxnSpPr/>
          <p:nvPr/>
        </p:nvCxnSpPr>
        <p:spPr>
          <a:xfrm>
            <a:off x="6280726" y="1256145"/>
            <a:ext cx="0" cy="474749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DA04867A-3133-CB2A-A005-C0070C186F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811" y="1600200"/>
            <a:ext cx="1943100" cy="18288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D7FA665-E633-F051-268C-18BA45EFD0E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6194" y="1600200"/>
            <a:ext cx="1180874" cy="157249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3B1AF4D-9105-6639-34CE-217CBB44559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8221" y="3980872"/>
            <a:ext cx="1618279" cy="161827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17001D3-76CB-718D-49A3-B13889BD83B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8262" y="4102395"/>
            <a:ext cx="1884389" cy="137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557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58"/>
    </mc:Choice>
    <mc:Fallback xmlns="">
      <p:transition spd="slow" advTm="2358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1B922-AA05-6717-569D-408366D53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4766"/>
          </a:xfrm>
          <a:ln w="28575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ctr"/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SERVICIOS SELECCIONADOS (III)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34DB10C1-EE37-3897-22C2-8882EFC092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3751" y="441719"/>
            <a:ext cx="946922" cy="598590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60DA02C-AAAA-79A8-16FD-2555BBE624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41719"/>
            <a:ext cx="2229161" cy="571580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36B4862-D04F-1D14-EC5F-37E874C20F89}"/>
              </a:ext>
            </a:extLst>
          </p:cNvPr>
          <p:cNvCxnSpPr>
            <a:cxnSpLocks/>
          </p:cNvCxnSpPr>
          <p:nvPr/>
        </p:nvCxnSpPr>
        <p:spPr>
          <a:xfrm>
            <a:off x="838200" y="6185097"/>
            <a:ext cx="10515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B1F2B63-F4C6-7EEC-6FF4-61F2812F5CD2}"/>
              </a:ext>
            </a:extLst>
          </p:cNvPr>
          <p:cNvSpPr txBox="1"/>
          <p:nvPr/>
        </p:nvSpPr>
        <p:spPr>
          <a:xfrm>
            <a:off x="9081654" y="6185096"/>
            <a:ext cx="23552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Francisco Javier Loscos Gil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AF7FE7D-78EA-0F35-DCB0-DC7F8A37D264}"/>
              </a:ext>
            </a:extLst>
          </p:cNvPr>
          <p:cNvSpPr txBox="1"/>
          <p:nvPr/>
        </p:nvSpPr>
        <p:spPr>
          <a:xfrm>
            <a:off x="755073" y="6185096"/>
            <a:ext cx="59505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Ciclo de Grado Superior Administración de Sistemas Informáticos en Red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86CCAA4-1FB4-F047-382B-FFA9F989EA28}"/>
              </a:ext>
            </a:extLst>
          </p:cNvPr>
          <p:cNvSpPr txBox="1">
            <a:spLocks/>
          </p:cNvSpPr>
          <p:nvPr/>
        </p:nvSpPr>
        <p:spPr>
          <a:xfrm>
            <a:off x="838200" y="1166485"/>
            <a:ext cx="10515600" cy="4942017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- De la configuración personalizada de cada servicio se ha extraído una </a:t>
            </a:r>
            <a:r>
              <a:rPr lang="es-ES" sz="18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plantilla_servicio</a:t>
            </a: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- Si utiliza volúmenes se extrae una </a:t>
            </a:r>
            <a:r>
              <a:rPr lang="es-ES" sz="18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plantilla_servicio.volumes</a:t>
            </a: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- Se ha generado una documentación </a:t>
            </a:r>
            <a:r>
              <a:rPr lang="es-ES" sz="1800" b="1" i="1" dirty="0">
                <a:latin typeface="Arial" panose="020B0604020202020204" pitchFamily="34" charset="0"/>
                <a:cs typeface="Arial" panose="020B0604020202020204" pitchFamily="34" charset="0"/>
              </a:rPr>
              <a:t>plantilla_servicio.info</a:t>
            </a: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 con un resumen de los puertos que utiliza, usuarios, contraseñas y enlaces.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6120F2C-B5D6-5B2C-5475-D6B6E8F2F7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61060" y="2887058"/>
            <a:ext cx="4938551" cy="304049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EE98DDF-BFB2-0026-28DB-A9700CFE8A9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5867" y="2444187"/>
            <a:ext cx="4565073" cy="3483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31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58"/>
    </mc:Choice>
    <mc:Fallback xmlns="">
      <p:transition spd="slow" advTm="2358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7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>
            <a:extLst>
              <a:ext uri="{FF2B5EF4-FFF2-40B4-BE49-F238E27FC236}">
                <a16:creationId xmlns:a16="http://schemas.microsoft.com/office/drawing/2014/main" id="{5FB70499-E991-D4E8-8360-1DCE13D387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604" y="1899857"/>
            <a:ext cx="5387464" cy="397746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6F1B922-AA05-6717-569D-408366D53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4766"/>
          </a:xfrm>
          <a:ln w="28575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ctr"/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ELABORA TU APLICACIÓN WEB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34DB10C1-EE37-3897-22C2-8882EFC092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3751" y="441719"/>
            <a:ext cx="946922" cy="598590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60DA02C-AAAA-79A8-16FD-2555BBE624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41719"/>
            <a:ext cx="2229161" cy="571580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36B4862-D04F-1D14-EC5F-37E874C20F89}"/>
              </a:ext>
            </a:extLst>
          </p:cNvPr>
          <p:cNvCxnSpPr>
            <a:cxnSpLocks/>
          </p:cNvCxnSpPr>
          <p:nvPr/>
        </p:nvCxnSpPr>
        <p:spPr>
          <a:xfrm>
            <a:off x="838200" y="6185097"/>
            <a:ext cx="10515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B1F2B63-F4C6-7EEC-6FF4-61F2812F5CD2}"/>
              </a:ext>
            </a:extLst>
          </p:cNvPr>
          <p:cNvSpPr txBox="1"/>
          <p:nvPr/>
        </p:nvSpPr>
        <p:spPr>
          <a:xfrm>
            <a:off x="9081654" y="6185096"/>
            <a:ext cx="23552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Francisco Javier Loscos Gil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AF7FE7D-78EA-0F35-DCB0-DC7F8A37D264}"/>
              </a:ext>
            </a:extLst>
          </p:cNvPr>
          <p:cNvSpPr txBox="1"/>
          <p:nvPr/>
        </p:nvSpPr>
        <p:spPr>
          <a:xfrm>
            <a:off x="755073" y="6185096"/>
            <a:ext cx="59505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Ciclo de Grado Superior Administración de Sistemas Informáticos en Red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86CCAA4-1FB4-F047-382B-FFA9F989EA28}"/>
              </a:ext>
            </a:extLst>
          </p:cNvPr>
          <p:cNvSpPr txBox="1">
            <a:spLocks/>
          </p:cNvSpPr>
          <p:nvPr/>
        </p:nvSpPr>
        <p:spPr>
          <a:xfrm>
            <a:off x="838200" y="1166485"/>
            <a:ext cx="10515600" cy="4942017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Solución web basada en Apache que nos permite seleccionar una serie de servicios a través de un formulario web que hemos denominado el caldero, “The Cauldron”.</a:t>
            </a:r>
          </a:p>
          <a:p>
            <a:pPr>
              <a:lnSpc>
                <a:spcPct val="150000"/>
              </a:lnSpc>
            </a:pP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Generará un archivo de configuración, el hechizo, que nos permitirá iniciar los servicios a través de la herramienta docker-compose.</a:t>
            </a:r>
          </a:p>
          <a:p>
            <a:endParaRPr lang="es-E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D829B8-18FE-AC2F-E86C-880A744CE81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4132" y="2670622"/>
            <a:ext cx="2914802" cy="3206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288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12"/>
    </mc:Choice>
    <mc:Fallback xmlns="">
      <p:transition spd="slow" advTm="5012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1B922-AA05-6717-569D-408366D53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4766"/>
          </a:xfrm>
          <a:ln w="28575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ctr"/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FUNCIONAMIENTO - MENÚ “THE CAULDRON” (I)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34DB10C1-EE37-3897-22C2-8882EFC092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3751" y="441719"/>
            <a:ext cx="946922" cy="598590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60DA02C-AAAA-79A8-16FD-2555BBE624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41719"/>
            <a:ext cx="2229161" cy="571580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36B4862-D04F-1D14-EC5F-37E874C20F89}"/>
              </a:ext>
            </a:extLst>
          </p:cNvPr>
          <p:cNvCxnSpPr>
            <a:cxnSpLocks/>
          </p:cNvCxnSpPr>
          <p:nvPr/>
        </p:nvCxnSpPr>
        <p:spPr>
          <a:xfrm>
            <a:off x="838200" y="6185097"/>
            <a:ext cx="10515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B1F2B63-F4C6-7EEC-6FF4-61F2812F5CD2}"/>
              </a:ext>
            </a:extLst>
          </p:cNvPr>
          <p:cNvSpPr txBox="1"/>
          <p:nvPr/>
        </p:nvSpPr>
        <p:spPr>
          <a:xfrm>
            <a:off x="9081654" y="6185096"/>
            <a:ext cx="23552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Francisco Javier Loscos Gil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AF7FE7D-78EA-0F35-DCB0-DC7F8A37D264}"/>
              </a:ext>
            </a:extLst>
          </p:cNvPr>
          <p:cNvSpPr txBox="1"/>
          <p:nvPr/>
        </p:nvSpPr>
        <p:spPr>
          <a:xfrm>
            <a:off x="755073" y="6185096"/>
            <a:ext cx="59505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Ciclo de Grado Superior Administración de Sistemas Informáticos en Red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86CCAA4-1FB4-F047-382B-FFA9F989EA28}"/>
              </a:ext>
            </a:extLst>
          </p:cNvPr>
          <p:cNvSpPr txBox="1">
            <a:spLocks/>
          </p:cNvSpPr>
          <p:nvPr/>
        </p:nvSpPr>
        <p:spPr>
          <a:xfrm>
            <a:off x="838200" y="1166485"/>
            <a:ext cx="10515600" cy="4942017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Una vez seleccionados los servicios que nos interesan arrojamos los ingredientes al caldero.</a:t>
            </a:r>
          </a:p>
          <a:p>
            <a:pPr>
              <a:lnSpc>
                <a:spcPct val="150000"/>
              </a:lnSpc>
            </a:pP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A través del script magic_cauldron.sh, se genera: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Un hechizo, “spell.yaml”, con las plantillas de configuración para iniciar los servicios.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Una entrada de grimorio, “grimoire.txt”, con las instrucciones para utilizar el poder del hechizo.</a:t>
            </a:r>
          </a:p>
          <a:p>
            <a:pPr>
              <a:lnSpc>
                <a:spcPct val="150000"/>
              </a:lnSpc>
            </a:pPr>
            <a:endParaRPr lang="es-E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A8FDFC92-813A-A25B-1AFB-04A8473732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231" y="2791149"/>
            <a:ext cx="4376661" cy="323120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3CD09C7-C13F-FBE4-BE5D-6B27ECB1BDA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7993" y="2873655"/>
            <a:ext cx="1533098" cy="153309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E50EA3F-9B9C-A097-8AB9-FD26610A1D35}"/>
              </a:ext>
            </a:extLst>
          </p:cNvPr>
          <p:cNvSpPr txBox="1"/>
          <p:nvPr/>
        </p:nvSpPr>
        <p:spPr>
          <a:xfrm>
            <a:off x="5252042" y="2984140"/>
            <a:ext cx="2121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magic_cauldron.sh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C300439-CC41-F7C9-0B3E-A07D461EAF4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5831" y="4476558"/>
            <a:ext cx="1017422" cy="132312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C200EA2-0262-043A-BE0C-387EFD86576E}"/>
              </a:ext>
            </a:extLst>
          </p:cNvPr>
          <p:cNvSpPr txBox="1"/>
          <p:nvPr/>
        </p:nvSpPr>
        <p:spPr>
          <a:xfrm>
            <a:off x="9144815" y="3569362"/>
            <a:ext cx="1210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spell.yaml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7B45F87-69B6-21DF-420B-8085EF1768CD}"/>
              </a:ext>
            </a:extLst>
          </p:cNvPr>
          <p:cNvSpPr txBox="1"/>
          <p:nvPr/>
        </p:nvSpPr>
        <p:spPr>
          <a:xfrm>
            <a:off x="9144815" y="4953455"/>
            <a:ext cx="1326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grimoire.txt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75301E01-0299-9876-B6B5-B27E38EA178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55548257"/>
              </p:ext>
            </p:extLst>
          </p:nvPr>
        </p:nvGraphicFramePr>
        <p:xfrm>
          <a:off x="5757877" y="3296011"/>
          <a:ext cx="1220355" cy="9160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E1964688-EF9F-E941-5872-2BD34F0A0C9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16849080"/>
              </p:ext>
            </p:extLst>
          </p:nvPr>
        </p:nvGraphicFramePr>
        <p:xfrm>
          <a:off x="5757876" y="4680104"/>
          <a:ext cx="1220355" cy="9160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  <p:extLst>
      <p:ext uri="{BB962C8B-B14F-4D97-AF65-F5344CB8AC3E}">
        <p14:creationId xmlns:p14="http://schemas.microsoft.com/office/powerpoint/2010/main" val="1450034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97"/>
    </mc:Choice>
    <mc:Fallback xmlns="">
      <p:transition spd="slow" advTm="1197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1B922-AA05-6717-569D-408366D53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4766"/>
          </a:xfrm>
          <a:ln w="28575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ctr"/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INTRODUCCIÓN (I)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34DB10C1-EE37-3897-22C2-8882EFC092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3751" y="441719"/>
            <a:ext cx="946922" cy="598590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60DA02C-AAAA-79A8-16FD-2555BBE624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41719"/>
            <a:ext cx="2229161" cy="571580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36B4862-D04F-1D14-EC5F-37E874C20F89}"/>
              </a:ext>
            </a:extLst>
          </p:cNvPr>
          <p:cNvCxnSpPr>
            <a:cxnSpLocks/>
          </p:cNvCxnSpPr>
          <p:nvPr/>
        </p:nvCxnSpPr>
        <p:spPr>
          <a:xfrm>
            <a:off x="838200" y="6185097"/>
            <a:ext cx="10515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B1F2B63-F4C6-7EEC-6FF4-61F2812F5CD2}"/>
              </a:ext>
            </a:extLst>
          </p:cNvPr>
          <p:cNvSpPr txBox="1"/>
          <p:nvPr/>
        </p:nvSpPr>
        <p:spPr>
          <a:xfrm>
            <a:off x="9081654" y="6185096"/>
            <a:ext cx="23552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Francisco Javier Loscos Gil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AF7FE7D-78EA-0F35-DCB0-DC7F8A37D264}"/>
              </a:ext>
            </a:extLst>
          </p:cNvPr>
          <p:cNvSpPr txBox="1"/>
          <p:nvPr/>
        </p:nvSpPr>
        <p:spPr>
          <a:xfrm>
            <a:off x="755073" y="6185096"/>
            <a:ext cx="59505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Ciclo de Grado Superior Administración de Sistemas Informáticos en Red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86CCAA4-1FB4-F047-382B-FFA9F989EA28}"/>
              </a:ext>
            </a:extLst>
          </p:cNvPr>
          <p:cNvSpPr txBox="1">
            <a:spLocks/>
          </p:cNvSpPr>
          <p:nvPr/>
        </p:nvSpPr>
        <p:spPr>
          <a:xfrm>
            <a:off x="838200" y="1166485"/>
            <a:ext cx="10515600" cy="4942017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s-ES" sz="2000" b="1" dirty="0">
                <a:latin typeface="Arial" panose="020B0604020202020204" pitchFamily="34" charset="0"/>
                <a:cs typeface="Arial" panose="020B0604020202020204" pitchFamily="34" charset="0"/>
              </a:rPr>
              <a:t>Objetivos del proyecto</a:t>
            </a:r>
          </a:p>
          <a:p>
            <a:pPr>
              <a:lnSpc>
                <a:spcPct val="150000"/>
              </a:lnSpc>
            </a:pPr>
            <a:r>
              <a:rPr lang="es-ES" sz="1800" b="1" dirty="0">
                <a:latin typeface="Arial" panose="020B0604020202020204" pitchFamily="34" charset="0"/>
                <a:cs typeface="Arial" panose="020B0604020202020204" pitchFamily="34" charset="0"/>
              </a:rPr>
              <a:t>Iniciales:</a:t>
            </a:r>
          </a:p>
          <a:p>
            <a:pPr>
              <a:lnSpc>
                <a:spcPct val="150000"/>
              </a:lnSpc>
            </a:pP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Desarrollar una aplicación web: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Desde la perspectiva de un equipo profesional.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Que permita seleccionar una serie de servicios a través de un formulario.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Utilice Docker para iniciar los servicios escogidos.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s-E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s-ES" sz="1800" b="1" dirty="0">
                <a:latin typeface="Arial" panose="020B0604020202020204" pitchFamily="34" charset="0"/>
                <a:cs typeface="Arial" panose="020B0604020202020204" pitchFamily="34" charset="0"/>
              </a:rPr>
              <a:t>Durante el desarrollo: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Gestionar los servicios escogidos (iniciar, parar, reanudar, eliminar) desde la web.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Generar instrucciones y enlaces relacionados con dichos servicios y a su documentación oficial.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Revisar y gestionar procesos, contenedores, volúmenes y redes Docker desde la web.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60E972A-648E-2163-4FFB-5F226D4DEE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3749" y="1499171"/>
            <a:ext cx="2438611" cy="2400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834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40"/>
    </mc:Choice>
    <mc:Fallback xmlns="">
      <p:transition spd="slow" advTm="294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1B922-AA05-6717-569D-408366D53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4766"/>
          </a:xfrm>
          <a:ln w="28575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ctr"/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FUNCIONAMIENTO - MENÚ “THE CAULDRON” (II)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34DB10C1-EE37-3897-22C2-8882EFC092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3751" y="441719"/>
            <a:ext cx="946922" cy="598590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60DA02C-AAAA-79A8-16FD-2555BBE624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41719"/>
            <a:ext cx="2229161" cy="571580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36B4862-D04F-1D14-EC5F-37E874C20F89}"/>
              </a:ext>
            </a:extLst>
          </p:cNvPr>
          <p:cNvCxnSpPr>
            <a:cxnSpLocks/>
          </p:cNvCxnSpPr>
          <p:nvPr/>
        </p:nvCxnSpPr>
        <p:spPr>
          <a:xfrm>
            <a:off x="838200" y="6185097"/>
            <a:ext cx="10515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B1F2B63-F4C6-7EEC-6FF4-61F2812F5CD2}"/>
              </a:ext>
            </a:extLst>
          </p:cNvPr>
          <p:cNvSpPr txBox="1"/>
          <p:nvPr/>
        </p:nvSpPr>
        <p:spPr>
          <a:xfrm>
            <a:off x="9081654" y="6185096"/>
            <a:ext cx="23552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Francisco Javier Loscos Gil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AF7FE7D-78EA-0F35-DCB0-DC7F8A37D264}"/>
              </a:ext>
            </a:extLst>
          </p:cNvPr>
          <p:cNvSpPr txBox="1"/>
          <p:nvPr/>
        </p:nvSpPr>
        <p:spPr>
          <a:xfrm>
            <a:off x="755073" y="6185096"/>
            <a:ext cx="59505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Ciclo de Grado Superior Administración de Sistemas Informáticos en Red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86CCAA4-1FB4-F047-382B-FFA9F989EA28}"/>
              </a:ext>
            </a:extLst>
          </p:cNvPr>
          <p:cNvSpPr txBox="1">
            <a:spLocks/>
          </p:cNvSpPr>
          <p:nvPr/>
        </p:nvSpPr>
        <p:spPr>
          <a:xfrm>
            <a:off x="838200" y="1166485"/>
            <a:ext cx="10515600" cy="4942017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Formulario web:</a:t>
            </a:r>
          </a:p>
          <a:p>
            <a:pPr>
              <a:lnSpc>
                <a:spcPct val="150000"/>
              </a:lnSpc>
            </a:pPr>
            <a:endParaRPr lang="es-E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65178EA9-0FA0-E3E7-EE38-855E598F43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7262" y="1695062"/>
            <a:ext cx="9937475" cy="346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453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81"/>
    </mc:Choice>
    <mc:Fallback xmlns="">
      <p:transition spd="slow" advTm="1081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1B922-AA05-6717-569D-408366D53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4766"/>
          </a:xfrm>
          <a:ln w="28575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ctr"/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FUNCIONAMIENTO - MENÚ “THE CAULDRON” (III)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34DB10C1-EE37-3897-22C2-8882EFC092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3751" y="441719"/>
            <a:ext cx="946922" cy="598590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60DA02C-AAAA-79A8-16FD-2555BBE624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41719"/>
            <a:ext cx="2229161" cy="571580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36B4862-D04F-1D14-EC5F-37E874C20F89}"/>
              </a:ext>
            </a:extLst>
          </p:cNvPr>
          <p:cNvCxnSpPr>
            <a:cxnSpLocks/>
          </p:cNvCxnSpPr>
          <p:nvPr/>
        </p:nvCxnSpPr>
        <p:spPr>
          <a:xfrm>
            <a:off x="838200" y="6185097"/>
            <a:ext cx="10515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B1F2B63-F4C6-7EEC-6FF4-61F2812F5CD2}"/>
              </a:ext>
            </a:extLst>
          </p:cNvPr>
          <p:cNvSpPr txBox="1"/>
          <p:nvPr/>
        </p:nvSpPr>
        <p:spPr>
          <a:xfrm>
            <a:off x="9081654" y="6185096"/>
            <a:ext cx="23552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Francisco Javier Loscos Gil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AF7FE7D-78EA-0F35-DCB0-DC7F8A37D264}"/>
              </a:ext>
            </a:extLst>
          </p:cNvPr>
          <p:cNvSpPr txBox="1"/>
          <p:nvPr/>
        </p:nvSpPr>
        <p:spPr>
          <a:xfrm>
            <a:off x="755073" y="6185096"/>
            <a:ext cx="59505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Ciclo de Grado Superior Administración de Sistemas Informáticos en Red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86CCAA4-1FB4-F047-382B-FFA9F989EA28}"/>
              </a:ext>
            </a:extLst>
          </p:cNvPr>
          <p:cNvSpPr txBox="1">
            <a:spLocks/>
          </p:cNvSpPr>
          <p:nvPr/>
        </p:nvSpPr>
        <p:spPr>
          <a:xfrm>
            <a:off x="838200" y="1166485"/>
            <a:ext cx="10515600" cy="4942017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Hechizo generado: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264FDA-3C89-4912-D8D9-68C98E7B88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3785" y="1672376"/>
            <a:ext cx="8624430" cy="4204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89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81"/>
    </mc:Choice>
    <mc:Fallback xmlns="">
      <p:transition spd="slow" advTm="1081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1B922-AA05-6717-569D-408366D53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4766"/>
          </a:xfrm>
          <a:ln w="28575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ctr"/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FUNCIONAMIENTO - MENÚ “HECHIZOS”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34DB10C1-EE37-3897-22C2-8882EFC092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3751" y="441719"/>
            <a:ext cx="946922" cy="598590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60DA02C-AAAA-79A8-16FD-2555BBE624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41719"/>
            <a:ext cx="2229161" cy="571580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36B4862-D04F-1D14-EC5F-37E874C20F89}"/>
              </a:ext>
            </a:extLst>
          </p:cNvPr>
          <p:cNvCxnSpPr>
            <a:cxnSpLocks/>
          </p:cNvCxnSpPr>
          <p:nvPr/>
        </p:nvCxnSpPr>
        <p:spPr>
          <a:xfrm>
            <a:off x="838200" y="6185097"/>
            <a:ext cx="10515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B1F2B63-F4C6-7EEC-6FF4-61F2812F5CD2}"/>
              </a:ext>
            </a:extLst>
          </p:cNvPr>
          <p:cNvSpPr txBox="1"/>
          <p:nvPr/>
        </p:nvSpPr>
        <p:spPr>
          <a:xfrm>
            <a:off x="9081654" y="6185096"/>
            <a:ext cx="23552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Francisco Javier Loscos Gil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AF7FE7D-78EA-0F35-DCB0-DC7F8A37D264}"/>
              </a:ext>
            </a:extLst>
          </p:cNvPr>
          <p:cNvSpPr txBox="1"/>
          <p:nvPr/>
        </p:nvSpPr>
        <p:spPr>
          <a:xfrm>
            <a:off x="755073" y="6185096"/>
            <a:ext cx="59505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Ciclo de Grado Superior Administración de Sistemas Informáticos en Red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86CCAA4-1FB4-F047-382B-FFA9F989EA28}"/>
              </a:ext>
            </a:extLst>
          </p:cNvPr>
          <p:cNvSpPr txBox="1">
            <a:spLocks/>
          </p:cNvSpPr>
          <p:nvPr/>
        </p:nvSpPr>
        <p:spPr>
          <a:xfrm>
            <a:off x="838200" y="1166485"/>
            <a:ext cx="10515600" cy="4942017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El hechizo del caldero y los servicios que contiene los podemos gestionar en el menú “Hechizos”.</a:t>
            </a:r>
          </a:p>
          <a:p>
            <a:pPr>
              <a:lnSpc>
                <a:spcPct val="150000"/>
              </a:lnSpc>
            </a:pP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Cada botón se relaciona con un comando de docker-compose para iniciar los servicios en contenedores, pararlos, reanudarlos, o parar y eliminar los contenedores en ejecución.</a:t>
            </a:r>
          </a:p>
          <a:p>
            <a:pPr>
              <a:lnSpc>
                <a:spcPct val="150000"/>
              </a:lnSpc>
            </a:pP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También podremos eliminar el fichero spell.yaml.</a:t>
            </a:r>
          </a:p>
          <a:p>
            <a:pPr>
              <a:lnSpc>
                <a:spcPct val="150000"/>
              </a:lnSpc>
            </a:pPr>
            <a:endParaRPr lang="es-E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3CD09C7-C13F-FBE4-BE5D-6B27ECB1BD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363" y="3155759"/>
            <a:ext cx="2571973" cy="257197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D2E53B2-7D26-6821-DB99-EC9D378EF5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57157" y="2959934"/>
            <a:ext cx="6289867" cy="2963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971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11"/>
    </mc:Choice>
    <mc:Fallback xmlns="">
      <p:transition spd="slow" advTm="1011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1B922-AA05-6717-569D-408366D53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4766"/>
          </a:xfrm>
          <a:ln w="28575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ctr"/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FUNCIONAMIENTO - MENÚ “GRIMORIO”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34DB10C1-EE37-3897-22C2-8882EFC092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3751" y="441719"/>
            <a:ext cx="946922" cy="598590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60DA02C-AAAA-79A8-16FD-2555BBE624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41719"/>
            <a:ext cx="2229161" cy="571580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36B4862-D04F-1D14-EC5F-37E874C20F89}"/>
              </a:ext>
            </a:extLst>
          </p:cNvPr>
          <p:cNvCxnSpPr>
            <a:cxnSpLocks/>
          </p:cNvCxnSpPr>
          <p:nvPr/>
        </p:nvCxnSpPr>
        <p:spPr>
          <a:xfrm>
            <a:off x="838200" y="6185097"/>
            <a:ext cx="10515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B1F2B63-F4C6-7EEC-6FF4-61F2812F5CD2}"/>
              </a:ext>
            </a:extLst>
          </p:cNvPr>
          <p:cNvSpPr txBox="1"/>
          <p:nvPr/>
        </p:nvSpPr>
        <p:spPr>
          <a:xfrm>
            <a:off x="9081654" y="6185096"/>
            <a:ext cx="23552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Francisco Javier Loscos Gil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AF7FE7D-78EA-0F35-DCB0-DC7F8A37D264}"/>
              </a:ext>
            </a:extLst>
          </p:cNvPr>
          <p:cNvSpPr txBox="1"/>
          <p:nvPr/>
        </p:nvSpPr>
        <p:spPr>
          <a:xfrm>
            <a:off x="755073" y="6185096"/>
            <a:ext cx="59505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Ciclo de Grado Superior Administración de Sistemas Informáticos en Red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86CCAA4-1FB4-F047-382B-FFA9F989EA28}"/>
              </a:ext>
            </a:extLst>
          </p:cNvPr>
          <p:cNvSpPr txBox="1">
            <a:spLocks/>
          </p:cNvSpPr>
          <p:nvPr/>
        </p:nvSpPr>
        <p:spPr>
          <a:xfrm>
            <a:off x="838200" y="1166485"/>
            <a:ext cx="10515600" cy="4942017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Desde el menú “Grimorio” podemos consultar la entrada relativa al hechizo generado y todos los servicios que contiene.</a:t>
            </a:r>
          </a:p>
          <a:p>
            <a:pPr>
              <a:lnSpc>
                <a:spcPct val="150000"/>
              </a:lnSpc>
            </a:pP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Encontraremos una breve explicación, usuarios, contraseñas, enlaces de comprobación y documentación oficial.</a:t>
            </a:r>
            <a:endParaRPr lang="es-E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3642ECA-2A85-F7BE-C62F-47DD0A9A32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2227" y="2891508"/>
            <a:ext cx="6107545" cy="2985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48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11"/>
    </mc:Choice>
    <mc:Fallback xmlns="">
      <p:transition spd="slow" advTm="1011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1B922-AA05-6717-569D-408366D53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4766"/>
          </a:xfrm>
          <a:ln w="28575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ctr"/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FUNCIONAMIENTO - MENÚ “CONTEMPLAR EL UNIVERSO”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34DB10C1-EE37-3897-22C2-8882EFC092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3751" y="441719"/>
            <a:ext cx="946922" cy="598590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60DA02C-AAAA-79A8-16FD-2555BBE624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41719"/>
            <a:ext cx="2229161" cy="571580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36B4862-D04F-1D14-EC5F-37E874C20F89}"/>
              </a:ext>
            </a:extLst>
          </p:cNvPr>
          <p:cNvCxnSpPr>
            <a:cxnSpLocks/>
          </p:cNvCxnSpPr>
          <p:nvPr/>
        </p:nvCxnSpPr>
        <p:spPr>
          <a:xfrm>
            <a:off x="838200" y="6185097"/>
            <a:ext cx="10515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B1F2B63-F4C6-7EEC-6FF4-61F2812F5CD2}"/>
              </a:ext>
            </a:extLst>
          </p:cNvPr>
          <p:cNvSpPr txBox="1"/>
          <p:nvPr/>
        </p:nvSpPr>
        <p:spPr>
          <a:xfrm>
            <a:off x="9081654" y="6185096"/>
            <a:ext cx="23552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Francisco Javier Loscos Gil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AF7FE7D-78EA-0F35-DCB0-DC7F8A37D264}"/>
              </a:ext>
            </a:extLst>
          </p:cNvPr>
          <p:cNvSpPr txBox="1"/>
          <p:nvPr/>
        </p:nvSpPr>
        <p:spPr>
          <a:xfrm>
            <a:off x="755073" y="6185096"/>
            <a:ext cx="59505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Ciclo de Grado Superior Administración de Sistemas Informáticos en Red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86CCAA4-1FB4-F047-382B-FFA9F989EA28}"/>
              </a:ext>
            </a:extLst>
          </p:cNvPr>
          <p:cNvSpPr txBox="1">
            <a:spLocks/>
          </p:cNvSpPr>
          <p:nvPr/>
        </p:nvSpPr>
        <p:spPr>
          <a:xfrm>
            <a:off x="838200" y="1166485"/>
            <a:ext cx="10515600" cy="4942017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Podemos revisar la salida de distintos comandos útiles de Docker que se ejecutan al entrar en la página a través de scripts.</a:t>
            </a:r>
          </a:p>
          <a:p>
            <a:pPr>
              <a:lnSpc>
                <a:spcPct val="150000"/>
              </a:lnSpc>
            </a:pP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Accederemos a información sobre los procesos, contenedores, redes, volúmenes e imágenes.</a:t>
            </a:r>
          </a:p>
          <a:p>
            <a:pPr>
              <a:lnSpc>
                <a:spcPct val="150000"/>
              </a:lnSpc>
            </a:pP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Se han incluido botones para eliminar contenedores, volúmenes y redes.</a:t>
            </a:r>
            <a:endParaRPr lang="es-E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237A26-4B7B-1AFD-F41C-F7FE13B5DA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1271" y="2857087"/>
            <a:ext cx="6409458" cy="3020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69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11"/>
    </mc:Choice>
    <mc:Fallback xmlns="">
      <p:transition spd="slow" advTm="1011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1B922-AA05-6717-569D-408366D53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4766"/>
          </a:xfrm>
          <a:ln w="28575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ctr"/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PARA CONCLUIR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34DB10C1-EE37-3897-22C2-8882EFC092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3751" y="441719"/>
            <a:ext cx="946922" cy="598590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60DA02C-AAAA-79A8-16FD-2555BBE624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41719"/>
            <a:ext cx="2229161" cy="571580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36B4862-D04F-1D14-EC5F-37E874C20F89}"/>
              </a:ext>
            </a:extLst>
          </p:cNvPr>
          <p:cNvCxnSpPr>
            <a:cxnSpLocks/>
          </p:cNvCxnSpPr>
          <p:nvPr/>
        </p:nvCxnSpPr>
        <p:spPr>
          <a:xfrm>
            <a:off x="838200" y="6185097"/>
            <a:ext cx="10515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B1F2B63-F4C6-7EEC-6FF4-61F2812F5CD2}"/>
              </a:ext>
            </a:extLst>
          </p:cNvPr>
          <p:cNvSpPr txBox="1"/>
          <p:nvPr/>
        </p:nvSpPr>
        <p:spPr>
          <a:xfrm>
            <a:off x="9081654" y="6185096"/>
            <a:ext cx="23552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Francisco Javier Loscos Gil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AF7FE7D-78EA-0F35-DCB0-DC7F8A37D264}"/>
              </a:ext>
            </a:extLst>
          </p:cNvPr>
          <p:cNvSpPr txBox="1"/>
          <p:nvPr/>
        </p:nvSpPr>
        <p:spPr>
          <a:xfrm>
            <a:off x="755073" y="6185096"/>
            <a:ext cx="59505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Ciclo de Grado Superior Administración de Sistemas Informáticos en Red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86CCAA4-1FB4-F047-382B-FFA9F989EA28}"/>
              </a:ext>
            </a:extLst>
          </p:cNvPr>
          <p:cNvSpPr txBox="1">
            <a:spLocks/>
          </p:cNvSpPr>
          <p:nvPr/>
        </p:nvSpPr>
        <p:spPr>
          <a:xfrm>
            <a:off x="838200" y="1166485"/>
            <a:ext cx="10515600" cy="4942017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El proyecto nos ha permitido aprender e introducirnos en el mundo de Docker y los contenedores.</a:t>
            </a:r>
          </a:p>
          <a:p>
            <a:pPr>
              <a:lnSpc>
                <a:spcPct val="150000"/>
              </a:lnSpc>
            </a:pP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Esperamos seguir explorándolo mucho tiempo y dedicar algo más de tiempo al proyecto para dejarlo disponible online en Docker Hub o GitHub.</a:t>
            </a:r>
          </a:p>
          <a:p>
            <a:pPr>
              <a:lnSpc>
                <a:spcPct val="150000"/>
              </a:lnSpc>
            </a:pPr>
            <a:endParaRPr lang="es-E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Agradecer al tutor Roberto Simal Martínez y al tribunal el tiempo dedicado, así como a los compañeros del grado.</a:t>
            </a:r>
          </a:p>
          <a:p>
            <a:pPr>
              <a:lnSpc>
                <a:spcPct val="150000"/>
              </a:lnSpc>
            </a:pPr>
            <a:endParaRPr lang="es-E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Procedemos a mostrar en funcionamiento App Cauldron.</a:t>
            </a:r>
          </a:p>
          <a:p>
            <a:pPr>
              <a:lnSpc>
                <a:spcPct val="150000"/>
              </a:lnSpc>
            </a:pP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Esperamos haber realizado una presentación amena e informativa.</a:t>
            </a:r>
          </a:p>
          <a:p>
            <a:pPr>
              <a:lnSpc>
                <a:spcPct val="150000"/>
              </a:lnSpc>
            </a:pP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Muchísimas gracias.</a:t>
            </a:r>
          </a:p>
          <a:p>
            <a:pPr>
              <a:lnSpc>
                <a:spcPct val="150000"/>
              </a:lnSpc>
            </a:pPr>
            <a:endParaRPr lang="es-E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Iconos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utilizados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- The Noun Project (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https://thenounproject.com/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38326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11"/>
    </mc:Choice>
    <mc:Fallback xmlns="">
      <p:transition spd="slow" advTm="101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1B922-AA05-6717-569D-408366D53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4766"/>
          </a:xfrm>
          <a:ln w="28575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ctr"/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INTRODUCCIÓN (II)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34DB10C1-EE37-3897-22C2-8882EFC092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3751" y="441719"/>
            <a:ext cx="946922" cy="598590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60DA02C-AAAA-79A8-16FD-2555BBE624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41719"/>
            <a:ext cx="2229161" cy="571580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36B4862-D04F-1D14-EC5F-37E874C20F89}"/>
              </a:ext>
            </a:extLst>
          </p:cNvPr>
          <p:cNvCxnSpPr>
            <a:cxnSpLocks/>
          </p:cNvCxnSpPr>
          <p:nvPr/>
        </p:nvCxnSpPr>
        <p:spPr>
          <a:xfrm>
            <a:off x="838200" y="6185097"/>
            <a:ext cx="10515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B1F2B63-F4C6-7EEC-6FF4-61F2812F5CD2}"/>
              </a:ext>
            </a:extLst>
          </p:cNvPr>
          <p:cNvSpPr txBox="1"/>
          <p:nvPr/>
        </p:nvSpPr>
        <p:spPr>
          <a:xfrm>
            <a:off x="9081654" y="6185096"/>
            <a:ext cx="23552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Francisco Javier Loscos Gil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AF7FE7D-78EA-0F35-DCB0-DC7F8A37D264}"/>
              </a:ext>
            </a:extLst>
          </p:cNvPr>
          <p:cNvSpPr txBox="1"/>
          <p:nvPr/>
        </p:nvSpPr>
        <p:spPr>
          <a:xfrm>
            <a:off x="755073" y="6185096"/>
            <a:ext cx="59505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Ciclo de Grado Superior Administración de Sistemas Informáticos en Red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86CCAA4-1FB4-F047-382B-FFA9F989EA28}"/>
              </a:ext>
            </a:extLst>
          </p:cNvPr>
          <p:cNvSpPr txBox="1">
            <a:spLocks/>
          </p:cNvSpPr>
          <p:nvPr/>
        </p:nvSpPr>
        <p:spPr>
          <a:xfrm>
            <a:off x="838200" y="1166485"/>
            <a:ext cx="10515600" cy="4942017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s-ES" sz="2000" b="1" dirty="0">
                <a:latin typeface="Arial" panose="020B0604020202020204" pitchFamily="34" charset="0"/>
                <a:cs typeface="Arial" panose="020B0604020202020204" pitchFamily="34" charset="0"/>
              </a:rPr>
              <a:t>Alcance del proyecto</a:t>
            </a:r>
          </a:p>
          <a:p>
            <a:pPr>
              <a:lnSpc>
                <a:spcPct val="150000"/>
              </a:lnSpc>
            </a:pPr>
            <a:r>
              <a:rPr lang="es-ES" sz="1800" b="1" dirty="0">
                <a:latin typeface="Arial" panose="020B0604020202020204" pitchFamily="34" charset="0"/>
                <a:cs typeface="Arial" panose="020B0604020202020204" pitchFamily="34" charset="0"/>
              </a:rPr>
              <a:t>Inicial: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No está pensado con el fin de publicarse.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Aprendizaje personal.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Demostración de software o de herramienta funcional real.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s-E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s-ES" sz="1800" b="1" dirty="0">
                <a:latin typeface="Arial" panose="020B0604020202020204" pitchFamily="34" charset="0"/>
                <a:cs typeface="Arial" panose="020B0604020202020204" pitchFamily="34" charset="0"/>
              </a:rPr>
              <a:t>Durante el desarrollo: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Abierto a publicarse como imagen en Docker Hub o GitHub.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Sirva como plataforma de aprendizaje.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F8DED3-84F6-4CE8-60D6-57EA401455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6394" y="1529663"/>
            <a:ext cx="2458760" cy="2546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771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99"/>
    </mc:Choice>
    <mc:Fallback xmlns="">
      <p:transition spd="slow" advTm="2799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1B922-AA05-6717-569D-408366D53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4766"/>
          </a:xfrm>
          <a:ln w="28575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ctr"/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DISEÑO PREVIO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34DB10C1-EE37-3897-22C2-8882EFC092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3751" y="441719"/>
            <a:ext cx="946922" cy="598590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60DA02C-AAAA-79A8-16FD-2555BBE624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41719"/>
            <a:ext cx="2229161" cy="571580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36B4862-D04F-1D14-EC5F-37E874C20F89}"/>
              </a:ext>
            </a:extLst>
          </p:cNvPr>
          <p:cNvCxnSpPr>
            <a:cxnSpLocks/>
          </p:cNvCxnSpPr>
          <p:nvPr/>
        </p:nvCxnSpPr>
        <p:spPr>
          <a:xfrm>
            <a:off x="838200" y="6185097"/>
            <a:ext cx="10515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B1F2B63-F4C6-7EEC-6FF4-61F2812F5CD2}"/>
              </a:ext>
            </a:extLst>
          </p:cNvPr>
          <p:cNvSpPr txBox="1"/>
          <p:nvPr/>
        </p:nvSpPr>
        <p:spPr>
          <a:xfrm>
            <a:off x="9081654" y="6185096"/>
            <a:ext cx="23552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Francisco Javier Loscos Gil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AF7FE7D-78EA-0F35-DCB0-DC7F8A37D264}"/>
              </a:ext>
            </a:extLst>
          </p:cNvPr>
          <p:cNvSpPr txBox="1"/>
          <p:nvPr/>
        </p:nvSpPr>
        <p:spPr>
          <a:xfrm>
            <a:off x="755073" y="6185096"/>
            <a:ext cx="59505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Ciclo de Grado Superior Administración de Sistemas Informáticos en Red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86CCAA4-1FB4-F047-382B-FFA9F989EA28}"/>
              </a:ext>
            </a:extLst>
          </p:cNvPr>
          <p:cNvSpPr txBox="1">
            <a:spLocks/>
          </p:cNvSpPr>
          <p:nvPr/>
        </p:nvSpPr>
        <p:spPr>
          <a:xfrm>
            <a:off x="838200" y="1166485"/>
            <a:ext cx="10515600" cy="4942017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s-ES" sz="2000" b="1" dirty="0">
                <a:latin typeface="Arial" panose="020B0604020202020204" pitchFamily="34" charset="0"/>
                <a:cs typeface="Arial" panose="020B0604020202020204" pitchFamily="34" charset="0"/>
              </a:rPr>
              <a:t>Pasos a realizar</a:t>
            </a:r>
            <a:endParaRPr lang="es-E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Crear máquina virtual Ubuntu 22.04.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Instalar Apache, Docker y docker-compose.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Instalar </a:t>
            </a:r>
            <a:r>
              <a:rPr lang="es-ES" sz="1800" dirty="0" err="1">
                <a:latin typeface="Arial" panose="020B0604020202020204" pitchFamily="34" charset="0"/>
                <a:cs typeface="Arial" panose="020B0604020202020204" pitchFamily="34" charset="0"/>
              </a:rPr>
              <a:t>MariaDB</a:t>
            </a: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 y PHP.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Generar archivo de configuración para docker-compose formato YAML.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Comprobar el correcto funcionamiento de los servicios seleccionados.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CA14DB5-4B46-E46F-DABE-2D9A2AF4F5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3675" y="1730687"/>
            <a:ext cx="2560542" cy="2263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060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51"/>
    </mc:Choice>
    <mc:Fallback xmlns="">
      <p:transition spd="slow" advTm="245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1B922-AA05-6717-569D-408366D53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4766"/>
          </a:xfrm>
          <a:ln w="28575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ctr"/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CONSIDERACIONES SOBRE DOCKER (I)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34DB10C1-EE37-3897-22C2-8882EFC092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3751" y="441719"/>
            <a:ext cx="946922" cy="598590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60DA02C-AAAA-79A8-16FD-2555BBE624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41719"/>
            <a:ext cx="2229161" cy="571580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36B4862-D04F-1D14-EC5F-37E874C20F89}"/>
              </a:ext>
            </a:extLst>
          </p:cNvPr>
          <p:cNvCxnSpPr>
            <a:cxnSpLocks/>
          </p:cNvCxnSpPr>
          <p:nvPr/>
        </p:nvCxnSpPr>
        <p:spPr>
          <a:xfrm>
            <a:off x="838200" y="6185097"/>
            <a:ext cx="10515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B1F2B63-F4C6-7EEC-6FF4-61F2812F5CD2}"/>
              </a:ext>
            </a:extLst>
          </p:cNvPr>
          <p:cNvSpPr txBox="1"/>
          <p:nvPr/>
        </p:nvSpPr>
        <p:spPr>
          <a:xfrm>
            <a:off x="9081654" y="6185096"/>
            <a:ext cx="23552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Francisco Javier Loscos Gil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AF7FE7D-78EA-0F35-DCB0-DC7F8A37D264}"/>
              </a:ext>
            </a:extLst>
          </p:cNvPr>
          <p:cNvSpPr txBox="1"/>
          <p:nvPr/>
        </p:nvSpPr>
        <p:spPr>
          <a:xfrm>
            <a:off x="755073" y="6185096"/>
            <a:ext cx="59505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Ciclo de Grado Superior Administración de Sistemas Informáticos en Red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86CCAA4-1FB4-F047-382B-FFA9F989EA28}"/>
              </a:ext>
            </a:extLst>
          </p:cNvPr>
          <p:cNvSpPr txBox="1">
            <a:spLocks/>
          </p:cNvSpPr>
          <p:nvPr/>
        </p:nvSpPr>
        <p:spPr>
          <a:xfrm>
            <a:off x="838200" y="1166485"/>
            <a:ext cx="10515600" cy="4942017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s-ES" sz="2000" b="1" dirty="0">
                <a:latin typeface="Arial" panose="020B0604020202020204" pitchFamily="34" charset="0"/>
                <a:cs typeface="Arial" panose="020B0604020202020204" pitchFamily="34" charset="0"/>
              </a:rPr>
              <a:t>Docker</a:t>
            </a:r>
            <a:endParaRPr lang="es-E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Permite empaquetar el código y las dependencias de una aplicación o servicio en un formato estándar denominado contenedor.</a:t>
            </a:r>
          </a:p>
          <a:p>
            <a:pPr>
              <a:lnSpc>
                <a:spcPct val="150000"/>
              </a:lnSpc>
            </a:pP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La configuración y todo lo necesario para ejecutar el software se almacena en imágenes Docker.</a:t>
            </a:r>
          </a:p>
          <a:p>
            <a:pPr>
              <a:lnSpc>
                <a:spcPct val="150000"/>
              </a:lnSpc>
            </a:pP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Un contenedor sería una instancia en ejecución de una imagen.</a:t>
            </a:r>
          </a:p>
          <a:p>
            <a:pPr>
              <a:lnSpc>
                <a:spcPct val="150000"/>
              </a:lnSpc>
            </a:pP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Diferencias principales de un contenedor Docker respecto a una máquina virtual: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No contiene un sistema operativo independiente.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Se ejecuta como un proceso aislado en el sistema operativo del host.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No está atado a la infraestructura.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48B5D8-5BFC-6135-139A-2EFCDDB444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7703" y="3859318"/>
            <a:ext cx="2179509" cy="1889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635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58"/>
    </mc:Choice>
    <mc:Fallback xmlns="">
      <p:transition spd="slow" advTm="2358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1B922-AA05-6717-569D-408366D53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4766"/>
          </a:xfrm>
          <a:ln w="28575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ctr"/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CONSIDERACIONES SOBRE DOCKER (II)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34DB10C1-EE37-3897-22C2-8882EFC092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3751" y="441719"/>
            <a:ext cx="946922" cy="598590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60DA02C-AAAA-79A8-16FD-2555BBE624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41719"/>
            <a:ext cx="2229161" cy="571580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36B4862-D04F-1D14-EC5F-37E874C20F89}"/>
              </a:ext>
            </a:extLst>
          </p:cNvPr>
          <p:cNvCxnSpPr>
            <a:cxnSpLocks/>
          </p:cNvCxnSpPr>
          <p:nvPr/>
        </p:nvCxnSpPr>
        <p:spPr>
          <a:xfrm>
            <a:off x="838200" y="6185097"/>
            <a:ext cx="10515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B1F2B63-F4C6-7EEC-6FF4-61F2812F5CD2}"/>
              </a:ext>
            </a:extLst>
          </p:cNvPr>
          <p:cNvSpPr txBox="1"/>
          <p:nvPr/>
        </p:nvSpPr>
        <p:spPr>
          <a:xfrm>
            <a:off x="9081654" y="6185096"/>
            <a:ext cx="23552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Francisco Javier Loscos Gil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AF7FE7D-78EA-0F35-DCB0-DC7F8A37D264}"/>
              </a:ext>
            </a:extLst>
          </p:cNvPr>
          <p:cNvSpPr txBox="1"/>
          <p:nvPr/>
        </p:nvSpPr>
        <p:spPr>
          <a:xfrm>
            <a:off x="755073" y="6185096"/>
            <a:ext cx="59505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Ciclo de Grado Superior Administración de Sistemas Informáticos en Red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86CCAA4-1FB4-F047-382B-FFA9F989EA28}"/>
              </a:ext>
            </a:extLst>
          </p:cNvPr>
          <p:cNvSpPr txBox="1">
            <a:spLocks/>
          </p:cNvSpPr>
          <p:nvPr/>
        </p:nvSpPr>
        <p:spPr>
          <a:xfrm>
            <a:off x="838200" y="1166485"/>
            <a:ext cx="10515600" cy="4942017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s-ES" sz="2000" b="1" dirty="0">
                <a:latin typeface="Arial" panose="020B0604020202020204" pitchFamily="34" charset="0"/>
                <a:cs typeface="Arial" panose="020B0604020202020204" pitchFamily="34" charset="0"/>
              </a:rPr>
              <a:t>Docker compose</a:t>
            </a:r>
            <a:endParaRPr lang="es-E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Permite definir y ejecutar aplicaciones Docker de varios contenedores.</a:t>
            </a:r>
          </a:p>
          <a:p>
            <a:pPr>
              <a:lnSpc>
                <a:spcPct val="150000"/>
              </a:lnSpc>
            </a:pP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Se utiliza un único archivo en formato YAML para configurar los servicios, dependencias, redes y volúmenes.</a:t>
            </a:r>
          </a:p>
          <a:p>
            <a:pPr>
              <a:lnSpc>
                <a:spcPct val="150000"/>
              </a:lnSpc>
            </a:pP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Con un solo comando se crean e inician todos los servicios de la aplicación.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C981041-8C92-1952-6D24-4068078E35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4265" y="3780054"/>
            <a:ext cx="3319535" cy="191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396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58"/>
    </mc:Choice>
    <mc:Fallback xmlns="">
      <p:transition spd="slow" advTm="2358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1B922-AA05-6717-569D-408366D53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4766"/>
          </a:xfrm>
          <a:ln w="28575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ctr"/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CONSIDERACIONES SOBRE DOCKER (III)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34DB10C1-EE37-3897-22C2-8882EFC092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3751" y="441719"/>
            <a:ext cx="946922" cy="598590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60DA02C-AAAA-79A8-16FD-2555BBE624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41719"/>
            <a:ext cx="2229161" cy="571580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36B4862-D04F-1D14-EC5F-37E874C20F89}"/>
              </a:ext>
            </a:extLst>
          </p:cNvPr>
          <p:cNvCxnSpPr>
            <a:cxnSpLocks/>
          </p:cNvCxnSpPr>
          <p:nvPr/>
        </p:nvCxnSpPr>
        <p:spPr>
          <a:xfrm>
            <a:off x="838200" y="6185097"/>
            <a:ext cx="10515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B1F2B63-F4C6-7EEC-6FF4-61F2812F5CD2}"/>
              </a:ext>
            </a:extLst>
          </p:cNvPr>
          <p:cNvSpPr txBox="1"/>
          <p:nvPr/>
        </p:nvSpPr>
        <p:spPr>
          <a:xfrm>
            <a:off x="9081654" y="6185096"/>
            <a:ext cx="23552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Francisco Javier Loscos Gil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AF7FE7D-78EA-0F35-DCB0-DC7F8A37D264}"/>
              </a:ext>
            </a:extLst>
          </p:cNvPr>
          <p:cNvSpPr txBox="1"/>
          <p:nvPr/>
        </p:nvSpPr>
        <p:spPr>
          <a:xfrm>
            <a:off x="755073" y="6185096"/>
            <a:ext cx="59505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Ciclo de Grado Superior Administración de Sistemas Informáticos en Red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86CCAA4-1FB4-F047-382B-FFA9F989EA28}"/>
              </a:ext>
            </a:extLst>
          </p:cNvPr>
          <p:cNvSpPr txBox="1">
            <a:spLocks/>
          </p:cNvSpPr>
          <p:nvPr/>
        </p:nvSpPr>
        <p:spPr>
          <a:xfrm>
            <a:off x="838200" y="1166485"/>
            <a:ext cx="10515600" cy="4942017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s-ES" sz="2000" b="1" dirty="0">
                <a:latin typeface="Arial" panose="020B0604020202020204" pitchFamily="34" charset="0"/>
                <a:cs typeface="Arial" panose="020B0604020202020204" pitchFamily="34" charset="0"/>
              </a:rPr>
              <a:t>El fichero YAML - Formato básico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E19E4F7-346E-6EC1-F446-D68DD1DCE3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4155" y="1331603"/>
            <a:ext cx="2229161" cy="453518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3409177-EDE3-08DF-381A-B7932B72E748}"/>
              </a:ext>
            </a:extLst>
          </p:cNvPr>
          <p:cNvSpPr txBox="1"/>
          <p:nvPr/>
        </p:nvSpPr>
        <p:spPr>
          <a:xfrm>
            <a:off x="3419270" y="1773999"/>
            <a:ext cx="765512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Apartado services:</a:t>
            </a:r>
          </a:p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Se enumeran los servicios a incluir con su configuración.</a:t>
            </a:r>
          </a:p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Imagen a utilizar, puertos y rutas asociadas entre host y contenedor, variables de entorno o volúmenes asociados a rutas del contenedor para garantizar la persistencia de datos.</a:t>
            </a:r>
          </a:p>
          <a:p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Apartado volumes:</a:t>
            </a:r>
          </a:p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Permite configurar volúmenes con nombre que se pueden reutilizar entre múltiples servicios.</a:t>
            </a:r>
          </a:p>
          <a:p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Apartado network:</a:t>
            </a:r>
          </a:p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Permite configurar redes con nombre que se pueden reutilizar entre múltiples servicios.</a:t>
            </a:r>
          </a:p>
        </p:txBody>
      </p:sp>
    </p:spTree>
    <p:extLst>
      <p:ext uri="{BB962C8B-B14F-4D97-AF65-F5344CB8AC3E}">
        <p14:creationId xmlns:p14="http://schemas.microsoft.com/office/powerpoint/2010/main" val="4161519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58"/>
    </mc:Choice>
    <mc:Fallback xmlns="">
      <p:transition spd="slow" advTm="2358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1B922-AA05-6717-569D-408366D53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4766"/>
          </a:xfrm>
          <a:ln w="28575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ctr"/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CONSIDERACIONES SOBRE DOCKER (IV)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34DB10C1-EE37-3897-22C2-8882EFC092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3751" y="441719"/>
            <a:ext cx="946922" cy="598590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60DA02C-AAAA-79A8-16FD-2555BBE624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41719"/>
            <a:ext cx="2229161" cy="571580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36B4862-D04F-1D14-EC5F-37E874C20F89}"/>
              </a:ext>
            </a:extLst>
          </p:cNvPr>
          <p:cNvCxnSpPr>
            <a:cxnSpLocks/>
          </p:cNvCxnSpPr>
          <p:nvPr/>
        </p:nvCxnSpPr>
        <p:spPr>
          <a:xfrm>
            <a:off x="838200" y="6185097"/>
            <a:ext cx="10515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B1F2B63-F4C6-7EEC-6FF4-61F2812F5CD2}"/>
              </a:ext>
            </a:extLst>
          </p:cNvPr>
          <p:cNvSpPr txBox="1"/>
          <p:nvPr/>
        </p:nvSpPr>
        <p:spPr>
          <a:xfrm>
            <a:off x="9081654" y="6185096"/>
            <a:ext cx="23552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Francisco Javier Loscos Gil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AF7FE7D-78EA-0F35-DCB0-DC7F8A37D264}"/>
              </a:ext>
            </a:extLst>
          </p:cNvPr>
          <p:cNvSpPr txBox="1"/>
          <p:nvPr/>
        </p:nvSpPr>
        <p:spPr>
          <a:xfrm>
            <a:off x="755073" y="6185096"/>
            <a:ext cx="59505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Ciclo de Grado Superior Administración de Sistemas Informáticos en Red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86CCAA4-1FB4-F047-382B-FFA9F989EA28}"/>
              </a:ext>
            </a:extLst>
          </p:cNvPr>
          <p:cNvSpPr txBox="1">
            <a:spLocks/>
          </p:cNvSpPr>
          <p:nvPr/>
        </p:nvSpPr>
        <p:spPr>
          <a:xfrm>
            <a:off x="838200" y="1166485"/>
            <a:ext cx="10515600" cy="4942017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s-ES" sz="2000" b="1" dirty="0">
                <a:latin typeface="Arial" panose="020B0604020202020204" pitchFamily="34" charset="0"/>
                <a:cs typeface="Arial" panose="020B0604020202020204" pitchFamily="34" charset="0"/>
              </a:rPr>
              <a:t>Implementación en el proyecto</a:t>
            </a:r>
            <a:endParaRPr lang="es-E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Escogeremos una serie de servicios disponibles en imágenes Docker online y prepararemos una configuración adecuada.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Crearemos plantillas con la configuración de cada servicio.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Según lo seleccionado a través del formulario, mediante un script, generaremos el archivo de configuración añadiendo las plantillas de cada servicio.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Utilizaremos comandos docker-compose para iniciar los servicios seleccionados.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B0E0A89-816D-A82E-1705-770A368302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897" y="4389448"/>
            <a:ext cx="1590858" cy="137948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73664DB-7F8E-9C71-F032-ED912F91C8E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2250" y="4318176"/>
            <a:ext cx="2405216" cy="138578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8BF66B9-6E48-E6AC-11E3-A103DFC22B6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7711" y="3971166"/>
            <a:ext cx="2482962" cy="224094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6A174999-C2F2-9A40-DB61-AA24B47A9E4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3498" y="4781879"/>
            <a:ext cx="705296" cy="61951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8DBFF1B9-E331-1104-C83F-D5191E88CDC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7043" y="4781878"/>
            <a:ext cx="705296" cy="619517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72E750C9-A57E-33EE-A89B-968B1D078F7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524" y="4429328"/>
            <a:ext cx="2607642" cy="1303821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F36DDB81-A878-57E2-E72F-8D0EA327167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7466" y="4678371"/>
            <a:ext cx="720731" cy="805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949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58"/>
    </mc:Choice>
    <mc:Fallback xmlns="">
      <p:transition spd="slow" advTm="2358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1B922-AA05-6717-569D-408366D53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4766"/>
          </a:xfrm>
          <a:ln w="28575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ctr"/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INSTALACIÓN DE LA MÁQUINA VIRTUAL (I)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34DB10C1-EE37-3897-22C2-8882EFC092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3751" y="441719"/>
            <a:ext cx="946922" cy="598590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60DA02C-AAAA-79A8-16FD-2555BBE624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41719"/>
            <a:ext cx="2229161" cy="571580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36B4862-D04F-1D14-EC5F-37E874C20F89}"/>
              </a:ext>
            </a:extLst>
          </p:cNvPr>
          <p:cNvCxnSpPr>
            <a:cxnSpLocks/>
          </p:cNvCxnSpPr>
          <p:nvPr/>
        </p:nvCxnSpPr>
        <p:spPr>
          <a:xfrm>
            <a:off x="838200" y="6185097"/>
            <a:ext cx="10515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B1F2B63-F4C6-7EEC-6FF4-61F2812F5CD2}"/>
              </a:ext>
            </a:extLst>
          </p:cNvPr>
          <p:cNvSpPr txBox="1"/>
          <p:nvPr/>
        </p:nvSpPr>
        <p:spPr>
          <a:xfrm>
            <a:off x="9081654" y="6185096"/>
            <a:ext cx="23552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Francisco Javier Loscos Gil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AF7FE7D-78EA-0F35-DCB0-DC7F8A37D264}"/>
              </a:ext>
            </a:extLst>
          </p:cNvPr>
          <p:cNvSpPr txBox="1"/>
          <p:nvPr/>
        </p:nvSpPr>
        <p:spPr>
          <a:xfrm>
            <a:off x="755073" y="6185096"/>
            <a:ext cx="59505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Ciclo de Grado Superior Administración de Sistemas Informáticos en Red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86CCAA4-1FB4-F047-382B-FFA9F989EA28}"/>
              </a:ext>
            </a:extLst>
          </p:cNvPr>
          <p:cNvSpPr txBox="1">
            <a:spLocks/>
          </p:cNvSpPr>
          <p:nvPr/>
        </p:nvSpPr>
        <p:spPr>
          <a:xfrm>
            <a:off x="838200" y="1166485"/>
            <a:ext cx="10515600" cy="4942017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s-ES" sz="2000" b="1" dirty="0">
                <a:latin typeface="Arial" panose="020B0604020202020204" pitchFamily="34" charset="0"/>
                <a:cs typeface="Arial" panose="020B0604020202020204" pitchFamily="34" charset="0"/>
              </a:rPr>
              <a:t>Sistema Operativo</a:t>
            </a:r>
            <a:endParaRPr lang="es-E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Instalamos Ubuntu 22.04 por diversos motivos: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Se ha trabajado durante el grado con esta instalación.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Instalación fácil de Apache, Docker, </a:t>
            </a:r>
            <a:r>
              <a:rPr lang="es-ES" sz="1800" dirty="0" err="1">
                <a:latin typeface="Arial" panose="020B0604020202020204" pitchFamily="34" charset="0"/>
                <a:cs typeface="Arial" panose="020B0604020202020204" pitchFamily="34" charset="0"/>
              </a:rPr>
              <a:t>MariaDB</a:t>
            </a: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 y PHP.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Permite trabajar con scripts de bash.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F7CD0F-F3E6-132F-1285-77B600633B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7957" y="1584822"/>
            <a:ext cx="2229255" cy="222925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720DD88-2267-2855-7D65-ABE61D7DA7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39592" y="3317630"/>
            <a:ext cx="3712815" cy="2692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488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39"/>
    </mc:Choice>
    <mc:Fallback xmlns="">
      <p:transition spd="slow" advTm="2139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1986</TotalTime>
  <Words>1734</Words>
  <Application>Microsoft Office PowerPoint</Application>
  <PresentationFormat>Widescreen</PresentationFormat>
  <Paragraphs>236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Office Theme</vt:lpstr>
      <vt:lpstr>AppCauldron. Elabora tu aplicación web.</vt:lpstr>
      <vt:lpstr>INTRODUCCIÓN (I)</vt:lpstr>
      <vt:lpstr>INTRODUCCIÓN (II)</vt:lpstr>
      <vt:lpstr>DISEÑO PREVIO</vt:lpstr>
      <vt:lpstr>CONSIDERACIONES SOBRE DOCKER (I)</vt:lpstr>
      <vt:lpstr>CONSIDERACIONES SOBRE DOCKER (II)</vt:lpstr>
      <vt:lpstr>CONSIDERACIONES SOBRE DOCKER (III)</vt:lpstr>
      <vt:lpstr>CONSIDERACIONES SOBRE DOCKER (IV)</vt:lpstr>
      <vt:lpstr>INSTALACIÓN DE LA MÁQUINA VIRTUAL (I)</vt:lpstr>
      <vt:lpstr>INSTALACIÓN DE LA MÁQUINA VIRTUAL (II)</vt:lpstr>
      <vt:lpstr>INSTALACIÓN DE LA MÁQUINA VIRTUAL (III)</vt:lpstr>
      <vt:lpstr>INSTALACIÓN DE LA MÁQUINA VIRTUAL (IV)</vt:lpstr>
      <vt:lpstr>INSTALACIÓN DE LA MÁQUINA VIRTUAL (V)</vt:lpstr>
      <vt:lpstr>INSTALACIÓN DE LA MÁQUINA VIRTUAL (VI)</vt:lpstr>
      <vt:lpstr>SERVICIOS SELECCIONADOS (I)</vt:lpstr>
      <vt:lpstr>SERVICIOS SELECCIONADOS (II)</vt:lpstr>
      <vt:lpstr>SERVICIOS SELECCIONADOS (III)</vt:lpstr>
      <vt:lpstr>ELABORA TU APLICACIÓN WEB</vt:lpstr>
      <vt:lpstr>FUNCIONAMIENTO - MENÚ “THE CAULDRON” (I)</vt:lpstr>
      <vt:lpstr>FUNCIONAMIENTO - MENÚ “THE CAULDRON” (II)</vt:lpstr>
      <vt:lpstr>FUNCIONAMIENTO - MENÚ “THE CAULDRON” (III)</vt:lpstr>
      <vt:lpstr>FUNCIONAMIENTO - MENÚ “HECHIZOS”</vt:lpstr>
      <vt:lpstr>FUNCIONAMIENTO - MENÚ “GRIMORIO”</vt:lpstr>
      <vt:lpstr>FUNCIONAMIENTO - MENÚ “CONTEMPLAR EL UNIVERSO”</vt:lpstr>
      <vt:lpstr>PARA CONCLUIR</vt:lpstr>
    </vt:vector>
  </TitlesOfParts>
  <Company>PerkedleApps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Francisco Javier Loscos Gil</dc:creator>
  <cp:lastModifiedBy>Francisco Javier Loscos Gil</cp:lastModifiedBy>
  <cp:revision>32</cp:revision>
  <dcterms:created xsi:type="dcterms:W3CDTF">2024-06-17T20:15:33Z</dcterms:created>
  <dcterms:modified xsi:type="dcterms:W3CDTF">2024-06-19T09:25:04Z</dcterms:modified>
</cp:coreProperties>
</file>