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8" r:id="rId17"/>
    <p:sldId id="276" r:id="rId18"/>
    <p:sldId id="275" r:id="rId19"/>
    <p:sldId id="279" r:id="rId20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706" autoAdjust="0"/>
  </p:normalViewPr>
  <p:slideViewPr>
    <p:cSldViewPr snapToGrid="0">
      <p:cViewPr varScale="1">
        <p:scale>
          <a:sx n="160" d="100"/>
          <a:sy n="160" d="100"/>
        </p:scale>
        <p:origin x="108" y="13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1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005708-FB3A-40DB-8DFF-AAF7C27DC961}" type="datetime1">
              <a:rPr lang="cs-CZ" smtClean="0"/>
              <a:t>01.03.2022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52B4D9-8D2A-4183-8CC2-4D15CBCC0C07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3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57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33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Přímá spojnice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římá spojnice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Přímá spojnice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Přímá spojnice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Přímá spojnice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Přímá spojnice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Přímá spojnice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Přímá spojnice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cs-CZ" dirty="0"/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římá spojnice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římá spojnice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římá spojnice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Přímá spojnice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Přímá spojnice 162"/>
            <p:cNvCxnSpPr/>
            <p:nvPr userDrawn="1"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římá spojnice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římá spojnice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Přímá spojnice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římá spojnice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římá spojnice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římá spojnice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Přímá spojnice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Přímá spojnice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Přímá spojnice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Přímá spojnice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Přímá spojnice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Přímá spojnice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římá spojnice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Přímá spojnice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Přímá spojnice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Přímá spojnice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Přímá spojnice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Přímá spojnice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Přímá spojnice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Přímá spojnice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Přímá spojnice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Přímá spojnice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Přímá spojnice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Přímá spojnice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Přímá spojnice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římá spojnice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Přímá spojnice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římá spojnice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Přímá spojnice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římá spojnice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Přímá spojnice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Přímá spojnice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Přímá spojnice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Přímá spojnice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Přímá spojnice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Přímá spojnice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Přímá spojnice 193"/>
                <p:cNvCxnSpPr/>
                <p:nvPr userDrawn="1"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Přímá spojnice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Přímá spojnice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Přímá spojnice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Přímá spojnice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Přímá spojnice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Přímá spojnice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Zástupný symbol pro zápatí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212" name="Zástupný symbol pro datum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214" name="Zástupný symbol pro číslo snímk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Přímá spojnice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Přímá spojnice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Přímá spojnice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římá spojnice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Přímá spojnice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římá spojnice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římá spojnice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élní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cxnSp>
        <p:nvCxnSpPr>
          <p:cNvPr id="60" name="Přímá spojnice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římá spojnice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římá spojnice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římá spojnice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élní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cxnSp>
        <p:nvCxnSpPr>
          <p:cNvPr id="59" name="Přímá spojnice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0" y="-162991"/>
            <a:ext cx="12192002" cy="6858000"/>
            <a:chOff x="-1" y="0"/>
            <a:chExt cx="12192002" cy="6858000"/>
          </a:xfrm>
        </p:grpSpPr>
        <p:cxnSp>
          <p:nvCxnSpPr>
            <p:cNvPr id="97" name="Přímá spojnice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římá spojnice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římá spojnice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Přímá spojnice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Přímá spojnice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nice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římá spojnice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římá spojnice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římá spojnice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římá spojnice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římá spojnice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nice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Přímá spojnice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Přímá spojnice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římá spojnice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římá spojnice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římá spojnice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Přímá spojnice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Přímá spojnice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Přímá spojnice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Přímá spojnice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Přímá spojnice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Přímá spojnice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římá spojnice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Přímá spojnice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římá spojnice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Přímá spojnice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Přímá spojnice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Přímá spojnice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Přímá spojnice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Přímá spojnice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římá spojnice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Přímá spojnice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Přímá spojnice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Přímá spojnice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Přímá spojnice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Přímá spojnice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Přímá spojnice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Přímá spojnice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římá spojnice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Přímá spojnice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Přímá spojnice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cxnSp>
        <p:nvCxnSpPr>
          <p:cNvPr id="148" name="Přímá spojnice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C872C3B-3D3B-413B-BF3A-F0993E9609F4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Segoe UI Semibold" panose="020B0702040204020203" pitchFamily="34" charset="0"/>
          <a:ea typeface="+mj-ea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dirty="0" err="1"/>
              <a:t>MatKap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/>
              <a:t>Jan Jindrák &amp; Jiří </a:t>
            </a:r>
            <a:r>
              <a:rPr lang="cs-CZ" dirty="0" err="1"/>
              <a:t>Fryjauf</a:t>
            </a:r>
            <a:r>
              <a:rPr lang="cs-CZ" dirty="0"/>
              <a:t> &amp; Adam </a:t>
            </a:r>
            <a:r>
              <a:rPr lang="cs-CZ" dirty="0" err="1"/>
              <a:t>Lisner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Informace o databázi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SQLite</a:t>
            </a:r>
            <a:r>
              <a:rPr lang="cs-CZ" dirty="0"/>
              <a:t> databáze</a:t>
            </a:r>
          </a:p>
          <a:p>
            <a:r>
              <a:rPr lang="cs-CZ" dirty="0"/>
              <a:t>5 tabulek</a:t>
            </a:r>
          </a:p>
          <a:p>
            <a:pPr lvl="1"/>
            <a:r>
              <a:rPr lang="cs-CZ" sz="1600" dirty="0"/>
              <a:t>Tabulka autorů, knih, uměleckých směrů, druhů a žánrů</a:t>
            </a:r>
          </a:p>
          <a:p>
            <a:r>
              <a:rPr lang="cs-CZ" dirty="0"/>
              <a:t>Využití relace 1:N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0A7755C-DBF2-445E-ABA0-2471D7A1D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10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0826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Využití databáze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Uložení dat pro aplikaci</a:t>
            </a:r>
          </a:p>
          <a:p>
            <a:r>
              <a:rPr lang="cs-CZ" dirty="0"/>
              <a:t>Tvorba kvízu</a:t>
            </a:r>
          </a:p>
          <a:p>
            <a:r>
              <a:rPr lang="cs-CZ" dirty="0"/>
              <a:t>Informace pro </a:t>
            </a:r>
            <a:r>
              <a:rPr lang="cs-CZ" dirty="0" err="1"/>
              <a:t>cheatsheet</a:t>
            </a:r>
            <a:endParaRPr lang="cs-CZ" dirty="0"/>
          </a:p>
          <a:p>
            <a:r>
              <a:rPr lang="cs-CZ" dirty="0"/>
              <a:t>Práce s databází pomocí třídy </a:t>
            </a:r>
            <a:r>
              <a:rPr lang="cs-CZ" dirty="0" err="1"/>
              <a:t>Sql</a:t>
            </a:r>
            <a:r>
              <a:rPr lang="cs-CZ" dirty="0"/>
              <a:t>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069C1C-A70D-455D-A00C-5950BF41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11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469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Backend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84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Příprava kvízu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Cursor</a:t>
            </a:r>
            <a:endParaRPr lang="cs-CZ" dirty="0"/>
          </a:p>
          <a:p>
            <a:r>
              <a:rPr lang="cs-CZ" dirty="0" err="1"/>
              <a:t>QuestionType</a:t>
            </a:r>
            <a:endParaRPr lang="cs-CZ" dirty="0"/>
          </a:p>
          <a:p>
            <a:r>
              <a:rPr lang="cs-CZ" dirty="0" err="1"/>
              <a:t>Question</a:t>
            </a:r>
            <a:endParaRPr lang="cs-CZ" dirty="0"/>
          </a:p>
          <a:p>
            <a:r>
              <a:rPr lang="cs-CZ" dirty="0"/>
              <a:t>Metoda </a:t>
            </a:r>
            <a:r>
              <a:rPr lang="cs-CZ" dirty="0" err="1"/>
              <a:t>createQuestion</a:t>
            </a:r>
            <a:r>
              <a:rPr lang="cs-CZ" dirty="0"/>
              <a:t>()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14DB8FFD-D042-4CC9-881C-EE8C88F30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13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255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Firestore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QuestType</a:t>
            </a:r>
            <a:endParaRPr lang="cs-CZ" dirty="0"/>
          </a:p>
          <a:p>
            <a:r>
              <a:rPr lang="cs-CZ" dirty="0" err="1"/>
              <a:t>Quest</a:t>
            </a:r>
            <a:endParaRPr lang="cs-CZ" dirty="0"/>
          </a:p>
          <a:p>
            <a:r>
              <a:rPr lang="cs-CZ" dirty="0"/>
              <a:t>User</a:t>
            </a:r>
          </a:p>
          <a:p>
            <a:r>
              <a:rPr lang="cs-CZ" dirty="0"/>
              <a:t>Práce s nástrojem </a:t>
            </a:r>
            <a:r>
              <a:rPr lang="cs-CZ" dirty="0" err="1"/>
              <a:t>Firestore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E00867C-6D81-4A50-8A2D-3343715D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14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672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Storage</a:t>
            </a:r>
            <a:r>
              <a:rPr lang="cs-CZ" dirty="0"/>
              <a:t> a </a:t>
            </a:r>
            <a:r>
              <a:rPr lang="cs-CZ" dirty="0" err="1"/>
              <a:t>Utils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Stahování profilových obrázků</a:t>
            </a:r>
          </a:p>
          <a:p>
            <a:r>
              <a:rPr lang="cs-CZ" dirty="0"/>
              <a:t>Získání denních úkolů</a:t>
            </a:r>
          </a:p>
          <a:p>
            <a:r>
              <a:rPr lang="cs-CZ" dirty="0"/>
              <a:t>Řazení podle české abecedy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648064E-8BA3-419C-AD54-88F82F3E2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15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5426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Firebase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Login</a:t>
            </a:r>
            <a:r>
              <a:rPr lang="en-US" dirty="0"/>
              <a:t> </a:t>
            </a:r>
            <a:r>
              <a:rPr lang="cs-CZ" dirty="0"/>
              <a:t>pomocí Google</a:t>
            </a:r>
          </a:p>
          <a:p>
            <a:r>
              <a:rPr lang="cs-CZ" dirty="0"/>
              <a:t>Správa účtů</a:t>
            </a:r>
          </a:p>
          <a:p>
            <a:r>
              <a:rPr lang="cs-CZ" dirty="0" err="1"/>
              <a:t>Firestore</a:t>
            </a:r>
            <a:r>
              <a:rPr lang="cs-CZ" dirty="0"/>
              <a:t> databáze</a:t>
            </a:r>
          </a:p>
          <a:p>
            <a:pPr lvl="1"/>
            <a:r>
              <a:rPr lang="cs-CZ" sz="1600" dirty="0"/>
              <a:t>statistiky</a:t>
            </a:r>
            <a:r>
              <a:rPr lang="cs-CZ" dirty="0"/>
              <a:t> uživatelů (XP, </a:t>
            </a:r>
            <a:r>
              <a:rPr lang="cs-CZ" dirty="0" err="1"/>
              <a:t>level</a:t>
            </a:r>
            <a:r>
              <a:rPr lang="cs-CZ" dirty="0"/>
              <a:t>, denní úkoly, …)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8606D8F-5A94-45A0-B92D-65D4CC07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16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1809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7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Naplnění cíle projektu?</a:t>
            </a:r>
          </a:p>
          <a:p>
            <a:r>
              <a:rPr lang="cs-CZ" dirty="0"/>
              <a:t>Co nám projekt dal?</a:t>
            </a:r>
          </a:p>
          <a:p>
            <a:r>
              <a:rPr lang="cs-CZ" dirty="0"/>
              <a:t>Výhled do budoucna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B88EAE2-415F-4DBB-9078-82284770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18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8854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6171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cs-CZ" dirty="0"/>
              <a:t>Úvod, seznámení s projektem</a:t>
            </a:r>
          </a:p>
          <a:p>
            <a:pPr rtl="0"/>
            <a:r>
              <a:rPr lang="cs-CZ" dirty="0"/>
              <a:t>Použité technologie</a:t>
            </a:r>
          </a:p>
          <a:p>
            <a:pPr rtl="0"/>
            <a:r>
              <a:rPr lang="cs-CZ" dirty="0" err="1"/>
              <a:t>Frontend</a:t>
            </a:r>
            <a:endParaRPr lang="cs-CZ" dirty="0"/>
          </a:p>
          <a:p>
            <a:pPr rtl="0"/>
            <a:r>
              <a:rPr lang="cs-CZ" dirty="0"/>
              <a:t>Databáze</a:t>
            </a:r>
          </a:p>
          <a:p>
            <a:pPr rtl="0"/>
            <a:r>
              <a:rPr lang="cs-CZ" dirty="0" err="1"/>
              <a:t>Backend</a:t>
            </a:r>
            <a:endParaRPr lang="cs-CZ" dirty="0"/>
          </a:p>
          <a:p>
            <a:pPr rtl="0"/>
            <a:r>
              <a:rPr lang="cs-CZ" dirty="0"/>
              <a:t>Ukázka programu</a:t>
            </a:r>
          </a:p>
          <a:p>
            <a:pPr rtl="0"/>
            <a:r>
              <a:rPr lang="cs-CZ" dirty="0"/>
              <a:t>Závěr</a:t>
            </a:r>
          </a:p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6F2CD7B-010E-403A-8706-74043436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2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Úvod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Zadání projektu</a:t>
            </a:r>
          </a:p>
          <a:p>
            <a:r>
              <a:rPr lang="cs-CZ" dirty="0"/>
              <a:t>Proč jsme si tohle téma vybrali?</a:t>
            </a:r>
          </a:p>
          <a:p>
            <a:r>
              <a:rPr lang="cs-CZ" dirty="0"/>
              <a:t>Seznámení s aplikací</a:t>
            </a:r>
          </a:p>
          <a:p>
            <a:r>
              <a:rPr lang="cs-CZ" dirty="0"/>
              <a:t>Rozložení práce</a:t>
            </a:r>
          </a:p>
          <a:p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B14801E-3F89-4144-9F94-33D80DEE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3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/>
              <a:t>Použité technologie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711267" cy="3810001"/>
          </a:xfrm>
        </p:spPr>
        <p:txBody>
          <a:bodyPr rtlCol="0">
            <a:normAutofit fontScale="55000" lnSpcReduction="20000"/>
          </a:bodyPr>
          <a:lstStyle/>
          <a:p>
            <a:pPr rtl="0"/>
            <a:r>
              <a:rPr lang="cs-CZ" sz="3600" dirty="0"/>
              <a:t>Java 8</a:t>
            </a:r>
          </a:p>
          <a:p>
            <a:pPr rtl="0"/>
            <a:r>
              <a:rPr lang="cs-CZ" sz="3600" dirty="0"/>
              <a:t>Android Studio (</a:t>
            </a:r>
            <a:r>
              <a:rPr lang="cs-CZ" sz="3600" dirty="0" err="1"/>
              <a:t>Artic</a:t>
            </a:r>
            <a:r>
              <a:rPr lang="cs-CZ" sz="3600" dirty="0"/>
              <a:t> Fox / 2020.3.1)</a:t>
            </a:r>
          </a:p>
          <a:p>
            <a:pPr rtl="0"/>
            <a:r>
              <a:rPr lang="cs-CZ" sz="3600" dirty="0" err="1"/>
              <a:t>DataGrip</a:t>
            </a:r>
            <a:r>
              <a:rPr lang="cs-CZ" sz="3600" dirty="0"/>
              <a:t> 2021.3.4</a:t>
            </a:r>
          </a:p>
          <a:p>
            <a:pPr rtl="0"/>
            <a:r>
              <a:rPr lang="cs-CZ" sz="3600" dirty="0" err="1"/>
              <a:t>SQLite</a:t>
            </a:r>
            <a:endParaRPr lang="cs-CZ" sz="3600" dirty="0"/>
          </a:p>
          <a:p>
            <a:pPr rtl="0"/>
            <a:r>
              <a:rPr lang="cs-CZ" sz="3600" dirty="0"/>
              <a:t>Google </a:t>
            </a:r>
            <a:r>
              <a:rPr lang="cs-CZ" sz="3600" dirty="0" err="1"/>
              <a:t>Firebase</a:t>
            </a:r>
            <a:endParaRPr lang="cs-CZ" sz="3600" dirty="0"/>
          </a:p>
          <a:p>
            <a:pPr lvl="1"/>
            <a:r>
              <a:rPr lang="cs-CZ" sz="2900" dirty="0"/>
              <a:t>Google </a:t>
            </a:r>
            <a:r>
              <a:rPr lang="cs-CZ" sz="2900" dirty="0" err="1"/>
              <a:t>Firestore</a:t>
            </a:r>
            <a:endParaRPr lang="cs-CZ" sz="2900" dirty="0"/>
          </a:p>
          <a:p>
            <a:pPr rtl="0"/>
            <a:r>
              <a:rPr lang="cs-CZ" sz="3600" dirty="0" err="1"/>
              <a:t>Figma</a:t>
            </a:r>
            <a:endParaRPr lang="cs-CZ" sz="3600" dirty="0"/>
          </a:p>
          <a:p>
            <a:pPr rtl="0"/>
            <a:r>
              <a:rPr lang="cs-CZ" sz="3600" dirty="0"/>
              <a:t>Programy Adobe a MS Office</a:t>
            </a:r>
          </a:p>
          <a:p>
            <a:pPr rtl="0"/>
            <a:r>
              <a:rPr lang="cs-CZ" sz="3600" dirty="0" err="1"/>
              <a:t>GitHub</a:t>
            </a:r>
            <a:endParaRPr lang="cs-CZ" sz="3600" dirty="0"/>
          </a:p>
          <a:p>
            <a:pPr rtl="0"/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F77A926-EDB6-49D2-83F9-3E561209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4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Frontend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63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se vyvíjí front end pro Android?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95400" y="2010889"/>
            <a:ext cx="9601200" cy="3809999"/>
          </a:xfrm>
        </p:spPr>
        <p:txBody>
          <a:bodyPr/>
          <a:lstStyle/>
          <a:p>
            <a:r>
              <a:rPr lang="cs-CZ" dirty="0"/>
              <a:t>Návrh v grafickém nástroji</a:t>
            </a:r>
          </a:p>
          <a:p>
            <a:r>
              <a:rPr lang="cs-CZ" dirty="0"/>
              <a:t>Transformace návrhu do XML souboru</a:t>
            </a:r>
          </a:p>
          <a:p>
            <a:pPr lvl="1"/>
            <a:r>
              <a:rPr lang="cs-CZ" sz="1600" dirty="0"/>
              <a:t>Tzv. </a:t>
            </a:r>
            <a:r>
              <a:rPr lang="cs-CZ" sz="1600" dirty="0" err="1"/>
              <a:t>Activity</a:t>
            </a:r>
            <a:r>
              <a:rPr lang="cs-CZ" sz="1600" dirty="0"/>
              <a:t> (např. </a:t>
            </a:r>
            <a:r>
              <a:rPr lang="cs-CZ" sz="1600" i="1" dirty="0"/>
              <a:t>activity_main.xml</a:t>
            </a:r>
            <a:r>
              <a:rPr lang="cs-CZ" sz="1600" dirty="0"/>
              <a:t>)</a:t>
            </a:r>
          </a:p>
          <a:p>
            <a:pPr lvl="1"/>
            <a:r>
              <a:rPr lang="cs-CZ" sz="1600" dirty="0"/>
              <a:t>Využití komponent</a:t>
            </a:r>
          </a:p>
          <a:p>
            <a:r>
              <a:rPr lang="cs-CZ" dirty="0"/>
              <a:t>Stylizace</a:t>
            </a:r>
            <a:r>
              <a:rPr lang="cs-CZ" sz="2100" dirty="0"/>
              <a:t> barev a prvků jednotlivých komponent</a:t>
            </a:r>
          </a:p>
          <a:p>
            <a:pPr lvl="1"/>
            <a:r>
              <a:rPr lang="cs-CZ" sz="1600" i="1" dirty="0"/>
              <a:t>styles.xml, themes.xml</a:t>
            </a:r>
          </a:p>
          <a:p>
            <a:r>
              <a:rPr lang="cs-CZ" dirty="0"/>
              <a:t>Testování</a:t>
            </a:r>
            <a:r>
              <a:rPr lang="cs-CZ" sz="2100" dirty="0"/>
              <a:t> beta-testery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0942A58-29DC-40A7-89F1-47FEB49D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6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7296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RecyclerView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Dynamický seznam</a:t>
            </a:r>
          </a:p>
          <a:p>
            <a:r>
              <a:rPr lang="cs-CZ" dirty="0"/>
              <a:t>Knihovna </a:t>
            </a:r>
            <a:r>
              <a:rPr lang="cs-CZ" dirty="0" err="1"/>
              <a:t>RecyclerView</a:t>
            </a:r>
            <a:endParaRPr lang="cs-CZ" dirty="0"/>
          </a:p>
          <a:p>
            <a:r>
              <a:rPr lang="cs-CZ" dirty="0"/>
              <a:t>Přidání dat pomocí </a:t>
            </a:r>
            <a:r>
              <a:rPr lang="cs-CZ" dirty="0" err="1"/>
              <a:t>RecyclerView.Adapter</a:t>
            </a:r>
            <a:endParaRPr lang="cs-CZ" dirty="0"/>
          </a:p>
          <a:p>
            <a:r>
              <a:rPr lang="cs-CZ" dirty="0"/>
              <a:t>Využití v aplikaci</a:t>
            </a:r>
          </a:p>
          <a:p>
            <a:pPr lvl="1"/>
            <a:r>
              <a:rPr lang="cs-CZ" sz="1600" dirty="0" err="1"/>
              <a:t>CheatSheet</a:t>
            </a:r>
            <a:endParaRPr lang="cs-CZ" sz="1600" dirty="0"/>
          </a:p>
          <a:p>
            <a:pPr lvl="1"/>
            <a:r>
              <a:rPr lang="cs-CZ" sz="1600" dirty="0"/>
              <a:t>Vyhodnocení na konci kvízu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96" y="731519"/>
            <a:ext cx="2366502" cy="4995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EDD782-B74F-46DD-97E7-7CAD72B2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t>7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8579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bs40Lh_37k0lItTu3tno8e6RBLugkWmCL1iM0Zvh5WE6f7CNk7iQOAYsjkrBhn4C1LC-wQMCjpTdPjWQZV1hB7d-DscdXeCqNs4ln5VnYVyS6noOWTgm3UnOakY6pK4hsyqsaJ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26" y="432261"/>
            <a:ext cx="2827138" cy="5972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hRLAnFyCt57rVLLbeEcvzGknCnGp2Apv-R1auhMMbchTJCWnMf292XjYM6FJI1l1F6BJyWnakQ6Igb6Ml43Ca7t6L8CrNjgiPf3cQAE4K7C9m0QN015yQM_N1hzoGOkPZ5Vndsz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432260"/>
            <a:ext cx="2828175" cy="597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ástupný symbol pro číslo snímku 1">
            <a:extLst>
              <a:ext uri="{FF2B5EF4-FFF2-40B4-BE49-F238E27FC236}">
                <a16:creationId xmlns:a16="http://schemas.microsoft.com/office/drawing/2014/main" id="{61AF09E2-3ECB-4FF1-9A7D-891FEC1C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cs-CZ" noProof="0" smtClean="0"/>
              <a:pPr rtl="0"/>
              <a:t>8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407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Databáze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70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osočtvercová mřížka 16:9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2_TF03031015.potx" id="{13CB7641-3C8D-47AD-ABC3-6627B513EE37}" vid="{9F888719-E45D-437C-AC8A-9F342DA13058}"/>
    </a:ext>
  </a:extLst>
</a:theme>
</file>

<file path=ppt/theme/theme2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Firemní prezentace s kosočtvercovou mřížkou (širokoúhlý formát)</Template>
  <TotalTime>213</TotalTime>
  <Words>256</Words>
  <Application>Microsoft Office PowerPoint</Application>
  <PresentationFormat>Širokoúhlá obrazovka</PresentationFormat>
  <Paragraphs>95</Paragraphs>
  <Slides>19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2" baseType="lpstr">
      <vt:lpstr>Arial</vt:lpstr>
      <vt:lpstr>Segoe UI Semibold</vt:lpstr>
      <vt:lpstr>Kosočtvercová mřížka 16:9</vt:lpstr>
      <vt:lpstr>MatKap</vt:lpstr>
      <vt:lpstr>Obsah</vt:lpstr>
      <vt:lpstr>Úvod</vt:lpstr>
      <vt:lpstr>Použité technologie</vt:lpstr>
      <vt:lpstr>Frontend</vt:lpstr>
      <vt:lpstr>Jak se vyvíjí front end pro Android?</vt:lpstr>
      <vt:lpstr>RecyclerView</vt:lpstr>
      <vt:lpstr>Prezentace aplikace PowerPoint</vt:lpstr>
      <vt:lpstr>Databáze</vt:lpstr>
      <vt:lpstr>Informace o databázi</vt:lpstr>
      <vt:lpstr>Využití databáze</vt:lpstr>
      <vt:lpstr>Backend</vt:lpstr>
      <vt:lpstr>Příprava kvízu</vt:lpstr>
      <vt:lpstr>Třída Firestore</vt:lpstr>
      <vt:lpstr>Storage a Utils</vt:lpstr>
      <vt:lpstr>Firebase</vt:lpstr>
      <vt:lpstr>Ukázka</vt:lpstr>
      <vt:lpstr>Závěr</vt:lpstr>
      <vt:lpstr>Děkujeme za pozornost!</vt:lpstr>
    </vt:vector>
  </TitlesOfParts>
  <Company>Gymnázium, Praha 6, Arabská 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MatKap</dc:title>
  <dc:creator>Adam Lisner, 3.E</dc:creator>
  <cp:lastModifiedBy>Adam Lisner</cp:lastModifiedBy>
  <cp:revision>15</cp:revision>
  <dcterms:created xsi:type="dcterms:W3CDTF">2022-03-01T14:21:58Z</dcterms:created>
  <dcterms:modified xsi:type="dcterms:W3CDTF">2022-03-01T21:31:50Z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