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7B10E-8E2F-46D8-BC57-64C56C3DF09F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C5310-DBEC-449E-89B7-B68F8EB4D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8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EBF14-37C0-4F84-9E55-75E6239D48DA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904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5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1D06-1B3A-4562-A1DB-1A48A05C0ECC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EF9F-45B9-4589-92DD-972F3E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3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1D06-1B3A-4562-A1DB-1A48A05C0ECC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EF9F-45B9-4589-92DD-972F3E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4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1D06-1B3A-4562-A1DB-1A48A05C0ECC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EF9F-45B9-4589-92DD-972F3E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14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1D06-1B3A-4562-A1DB-1A48A05C0ECC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EF9F-45B9-4589-92DD-972F3E3697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312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1D06-1B3A-4562-A1DB-1A48A05C0ECC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EF9F-45B9-4589-92DD-972F3E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0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1D06-1B3A-4562-A1DB-1A48A05C0ECC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EF9F-45B9-4589-92DD-972F3E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6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1D06-1B3A-4562-A1DB-1A48A05C0ECC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EF9F-45B9-4589-92DD-972F3E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90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1D06-1B3A-4562-A1DB-1A48A05C0ECC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EF9F-45B9-4589-92DD-972F3E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09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1D06-1B3A-4562-A1DB-1A48A05C0ECC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EF9F-45B9-4589-92DD-972F3E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1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1D06-1B3A-4562-A1DB-1A48A05C0ECC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EF9F-45B9-4589-92DD-972F3E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9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1D06-1B3A-4562-A1DB-1A48A05C0ECC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EF9F-45B9-4589-92DD-972F3E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5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1D06-1B3A-4562-A1DB-1A48A05C0ECC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EF9F-45B9-4589-92DD-972F3E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6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1D06-1B3A-4562-A1DB-1A48A05C0ECC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EF9F-45B9-4589-92DD-972F3E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1D06-1B3A-4562-A1DB-1A48A05C0ECC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EF9F-45B9-4589-92DD-972F3E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1D06-1B3A-4562-A1DB-1A48A05C0ECC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EF9F-45B9-4589-92DD-972F3E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7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1D06-1B3A-4562-A1DB-1A48A05C0ECC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EF9F-45B9-4589-92DD-972F3E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4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1D06-1B3A-4562-A1DB-1A48A05C0ECC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EF9F-45B9-4589-92DD-972F3E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431D06-1B3A-4562-A1DB-1A48A05C0ECC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FEF9F-45B9-4589-92DD-972F3E36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77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hyperlink" Target="http://en.wikipedia.org/wiki/Kent_Be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14700" y="71439"/>
            <a:ext cx="8638117" cy="909637"/>
          </a:xfrm>
        </p:spPr>
        <p:txBody>
          <a:bodyPr/>
          <a:lstStyle/>
          <a:p>
            <a:r>
              <a:rPr lang="en-US" dirty="0" smtClean="0"/>
              <a:t>Unit Test – Definition</a:t>
            </a:r>
            <a:endParaRPr lang="bg-BG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1305806" y="2109233"/>
            <a:ext cx="9552515" cy="76944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unit test </a:t>
            </a:r>
            <a:r>
              <a:rPr lang="en-US" noProof="1" smtClean="0">
                <a:solidFill>
                  <a:schemeClr val="tx1">
                    <a:lumMod val="20000"/>
                    <a:lumOff val="80000"/>
                  </a:schemeClr>
                </a:solidFill>
                <a:cs typeface="Consolas" pitchFamily="49" charset="0"/>
              </a:rPr>
              <a:t>is a piece of code written by a developer that exercises a very small, specific area of functionality of the code being tested.</a:t>
            </a:r>
            <a:endParaRPr lang="bg-BG" noProof="1">
              <a:solidFill>
                <a:schemeClr val="tx1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1117600" y="4141720"/>
            <a:ext cx="10176933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“Program testing can be used to show the presence of bugs, but never to show their absence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!”</a:t>
            </a:r>
          </a:p>
          <a:p>
            <a:pPr algn="r"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sz="3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Edsger Dijkstra, [1972] </a:t>
            </a:r>
          </a:p>
        </p:txBody>
      </p:sp>
    </p:spTree>
    <p:extLst>
      <p:ext uri="{BB962C8B-B14F-4D97-AF65-F5344CB8AC3E}">
        <p14:creationId xmlns:p14="http://schemas.microsoft.com/office/powerpoint/2010/main" val="6545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Assertions</a:t>
            </a:r>
            <a:endParaRPr lang="bg-BG" dirty="0"/>
          </a:p>
        </p:txBody>
      </p:sp>
      <p:sp>
        <p:nvSpPr>
          <p:cNvPr id="749571" name="Rectangle 3"/>
          <p:cNvSpPr>
            <a:spLocks noGrp="1" noChangeArrowheads="1"/>
          </p:cNvSpPr>
          <p:nvPr>
            <p:ph idx="1"/>
          </p:nvPr>
        </p:nvSpPr>
        <p:spPr>
          <a:xfrm>
            <a:off x="1116191" y="1555763"/>
            <a:ext cx="8946541" cy="41954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Assertions </a:t>
            </a:r>
            <a:r>
              <a:rPr lang="en-US" sz="3000" dirty="0"/>
              <a:t>check </a:t>
            </a:r>
            <a:r>
              <a:rPr lang="en-US" sz="3000" dirty="0" smtClean="0"/>
              <a:t>a condition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Throw </a:t>
            </a:r>
            <a:r>
              <a:rPr lang="en-US" sz="2800" dirty="0"/>
              <a:t>exception if </a:t>
            </a:r>
            <a:r>
              <a:rPr lang="en-US" sz="2800" dirty="0" smtClean="0"/>
              <a:t>the condition </a:t>
            </a:r>
            <a:r>
              <a:rPr lang="en-US" sz="2800" dirty="0"/>
              <a:t>is not </a:t>
            </a:r>
            <a:r>
              <a:rPr lang="en-US" sz="2800" dirty="0" smtClean="0"/>
              <a:t>satisfied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Comparing values for equality</a:t>
            </a:r>
            <a:endParaRPr lang="en-US" sz="3000" dirty="0"/>
          </a:p>
          <a:p>
            <a:pPr lvl="1"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 smtClean="0"/>
              <a:t>Comparing objects (by reference)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Checking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800" y="3284144"/>
            <a:ext cx="105664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AreEqual(expected_value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actual_value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800" y="4359988"/>
            <a:ext cx="105664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AreSame(expected_object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actual_object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800" y="5518872"/>
            <a:ext cx="105664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IsNull(object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2800" y="6204672"/>
            <a:ext cx="105664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IsNotNull(object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[,message])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14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VSTT – </a:t>
            </a:r>
            <a:r>
              <a:rPr lang="en-US" dirty="0"/>
              <a:t>Assertions (2)</a:t>
            </a:r>
            <a:endParaRPr lang="bg-BG" dirty="0"/>
          </a:p>
        </p:txBody>
      </p:sp>
      <p:sp>
        <p:nvSpPr>
          <p:cNvPr id="76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Checking conditions</a:t>
            </a:r>
          </a:p>
          <a:p>
            <a:pPr lvl="1">
              <a:lnSpc>
                <a:spcPct val="100000"/>
              </a:lnSpc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Forced </a:t>
            </a:r>
            <a:r>
              <a:rPr lang="en-US" dirty="0"/>
              <a:t>test </a:t>
            </a:r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6" name="Picture 2" descr="Figure 8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12000" y="4591050"/>
            <a:ext cx="4209576" cy="1657351"/>
          </a:xfrm>
          <a:prstGeom prst="roundRect">
            <a:avLst>
              <a:gd name="adj" fmla="val 2572"/>
            </a:avLst>
          </a:prstGeom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800" y="1443403"/>
            <a:ext cx="105664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IsTrue(condition)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800" y="2725955"/>
            <a:ext cx="105664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IsFalse(condition)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800" y="3958721"/>
            <a:ext cx="105664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Fail(message)</a:t>
            </a:r>
          </a:p>
        </p:txBody>
      </p:sp>
    </p:spTree>
    <p:extLst>
      <p:ext uri="{BB962C8B-B14F-4D97-AF65-F5344CB8AC3E}">
        <p14:creationId xmlns:p14="http://schemas.microsoft.com/office/powerpoint/2010/main" val="32159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coverage</a:t>
            </a:r>
          </a:p>
          <a:p>
            <a:pPr lvl="1"/>
            <a:r>
              <a:rPr lang="en-US" dirty="0" smtClean="0"/>
              <a:t>Shows what percent of the code we’ve covered</a:t>
            </a:r>
          </a:p>
          <a:p>
            <a:pPr lvl="1"/>
            <a:r>
              <a:rPr lang="en-US" dirty="0" smtClean="0"/>
              <a:t>High code coverage means less untested code</a:t>
            </a:r>
          </a:p>
          <a:p>
            <a:pPr lvl="1"/>
            <a:r>
              <a:rPr lang="en-US" dirty="0" smtClean="0"/>
              <a:t>We may have pointless unit tests that are calculated in the code coverage</a:t>
            </a:r>
          </a:p>
          <a:p>
            <a:r>
              <a:rPr lang="en-US" dirty="0" smtClean="0"/>
              <a:t>70-80% coverage is excellent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06501" y="4914900"/>
            <a:ext cx="9664700" cy="1409700"/>
            <a:chOff x="762000" y="3762517"/>
            <a:chExt cx="7248525" cy="1409700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762517"/>
              <a:ext cx="7248525" cy="1409700"/>
            </a:xfrm>
            <a:prstGeom prst="roundRect">
              <a:avLst>
                <a:gd name="adj" fmla="val 1738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6410325" y="4391167"/>
              <a:ext cx="1447800" cy="781050"/>
            </a:xfrm>
            <a:prstGeom prst="round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380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You have already done unit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Manually, by hand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Manual tests </a:t>
            </a:r>
            <a:r>
              <a:rPr lang="en-US" dirty="0" smtClean="0"/>
              <a:t>are less efficient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structured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repeatable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on all your code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/>
              <a:t>Not easy to do as it should 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9600" y="3327400"/>
            <a:ext cx="3216680" cy="1905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05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Some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Tests are specific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pieces of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most cases unit </a:t>
            </a:r>
            <a:r>
              <a:rPr lang="en-US" dirty="0"/>
              <a:t>tests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written by developers</a:t>
            </a:r>
            <a:r>
              <a:rPr lang="en-US" dirty="0"/>
              <a:t>, not by QA engineers</a:t>
            </a:r>
          </a:p>
          <a:p>
            <a:pPr>
              <a:lnSpc>
                <a:spcPct val="110000"/>
              </a:lnSpc>
            </a:pPr>
            <a:r>
              <a:rPr lang="en-US" dirty="0"/>
              <a:t>Unit tests are released into the code repository </a:t>
            </a:r>
            <a:r>
              <a:rPr lang="en-US" dirty="0" smtClean="0"/>
              <a:t>(TFS / SVN / </a:t>
            </a:r>
            <a:r>
              <a:rPr lang="en-US" noProof="1" smtClean="0"/>
              <a:t>Git</a:t>
            </a:r>
            <a:r>
              <a:rPr lang="en-US" dirty="0" smtClean="0"/>
              <a:t>) along </a:t>
            </a:r>
            <a:r>
              <a:rPr lang="en-US" dirty="0"/>
              <a:t>with the code they test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Unit testing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framework</a:t>
            </a:r>
            <a:r>
              <a:rPr lang="en-US" dirty="0" smtClean="0"/>
              <a:t> is needed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Visual Studio Team Test (VSTT)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NUnit</a:t>
            </a:r>
            <a:r>
              <a:rPr lang="en-US" dirty="0" smtClean="0"/>
              <a:t>, MbUnit</a:t>
            </a:r>
            <a:r>
              <a:rPr lang="en-US" dirty="0"/>
              <a:t>, </a:t>
            </a:r>
            <a:r>
              <a:rPr lang="en-US" dirty="0" smtClean="0"/>
              <a:t>Gallio,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More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classes should be tested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All methods should be tested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Trivial code may be omitted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property getters and setters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Private methods can be omitted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Some gurus recommend to never test private methods </a:t>
            </a:r>
            <a:r>
              <a:rPr lang="en-US" dirty="0" smtClean="0">
                <a:sym typeface="Wingdings" panose="05000000000000000000" pitchFamily="2" charset="2"/>
              </a:rPr>
              <a:t> this can be debatable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Ideally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unit tests should pass </a:t>
            </a:r>
            <a:r>
              <a:rPr lang="en-US" dirty="0" smtClean="0"/>
              <a:t>before check-in into the source control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42400" y="1143001"/>
            <a:ext cx="2345501" cy="208203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56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Unit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Unit tests dramatically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decrease the number of defects</a:t>
            </a:r>
            <a:r>
              <a:rPr lang="en-US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improve design 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are good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reduce the cost </a:t>
            </a:r>
            <a:r>
              <a:rPr lang="en-US" dirty="0"/>
              <a:t>of change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allow refactoring</a:t>
            </a:r>
          </a:p>
          <a:p>
            <a:pPr>
              <a:lnSpc>
                <a:spcPct val="100000"/>
              </a:lnSpc>
            </a:pPr>
            <a:r>
              <a:rPr lang="en-US" dirty="0"/>
              <a:t>Unit tests decrease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defect-injection rate </a:t>
            </a:r>
            <a:r>
              <a:rPr lang="en-US" dirty="0"/>
              <a:t>due to refactoring /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2" descr="C:\PROJECTS\QA-Academy\LOCAL_FILES\Oleg_IMAGES_Archive\FREQUENTLY USED\question_mark_trenspar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0857" y="2338589"/>
            <a:ext cx="1778937" cy="19812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4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JUnit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The </a:t>
            </a:r>
            <a:r>
              <a:rPr lang="en-US" dirty="0"/>
              <a:t>first popular unit testing framework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Based on Java, written by </a:t>
            </a:r>
            <a:r>
              <a:rPr lang="en-US" u="sng" dirty="0">
                <a:effectLst/>
                <a:hlinkClick r:id="rId2" tooltip="Kent Beck"/>
              </a:rPr>
              <a:t>Kent Beck</a:t>
            </a:r>
            <a:r>
              <a:rPr lang="en-US" dirty="0">
                <a:effectLst/>
              </a:rPr>
              <a:t> &amp; Co.</a:t>
            </a:r>
            <a:endParaRPr lang="en-US" dirty="0"/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Similar frameworks have been developed for a broad range of computer languages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NUnit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for C# and all .NET languages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cppUnit, jsUnit, PhpUnit, PerlUnit, ...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Team Test</a:t>
            </a:r>
            <a:r>
              <a:rPr lang="en-US" noProof="1"/>
              <a:t> (VSTT)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Developed by Microsoft, integrated in VS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10" descr="http://myconsent.com/images/junit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0001" y="1015409"/>
            <a:ext cx="1470081" cy="586469"/>
          </a:xfrm>
          <a:prstGeom prst="roundRect">
            <a:avLst>
              <a:gd name="adj" fmla="val 3976"/>
            </a:avLst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ttp://www.edsquared.com/content/binary/WindowsLiveWriter/EntertheCoolestTeamSystemGadgetContest_11622/VisualStudioTeamSystemLogo_3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3463" y="5105401"/>
            <a:ext cx="1496619" cy="648637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6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152400"/>
            <a:ext cx="9652000" cy="990600"/>
          </a:xfrm>
        </p:spPr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</a:t>
            </a:r>
            <a:br>
              <a:rPr lang="en-US" dirty="0" smtClean="0"/>
            </a:br>
            <a:r>
              <a:rPr lang="en-US" dirty="0" smtClean="0"/>
              <a:t>Team </a:t>
            </a:r>
            <a:r>
              <a:rPr lang="en-US" dirty="0"/>
              <a:t>Test –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679" y="1880314"/>
            <a:ext cx="11582400" cy="48392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Test (VSTT)</a:t>
            </a:r>
            <a:r>
              <a:rPr lang="en-US" dirty="0"/>
              <a:t> is very well integrated with Visual Studio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test projects and unit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Execute unit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View execution results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View code coverage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Located in the assembly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Microsoft.VisualStudio.QualityTools.</a:t>
            </a:r>
            <a:b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UnitTestFramework.dll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 descr="http://www.christiano.ch/wordpress/wp-content/uploads/2010/02/Logo_MS_Visual_Studio_2010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48" t="-10035" r="-4673" b="-10374"/>
          <a:stretch/>
        </p:blipFill>
        <p:spPr bwMode="auto">
          <a:xfrm>
            <a:off x="7294354" y="4794160"/>
            <a:ext cx="4176429" cy="1348442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081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9448800" cy="990600"/>
          </a:xfrm>
        </p:spPr>
        <p:txBody>
          <a:bodyPr/>
          <a:lstStyle/>
          <a:p>
            <a:r>
              <a:rPr lang="en-US" spc="-40" dirty="0"/>
              <a:t>Visual </a:t>
            </a:r>
            <a:r>
              <a:rPr lang="en-US" spc="-40" dirty="0" smtClean="0"/>
              <a:t>Studio</a:t>
            </a:r>
            <a:br>
              <a:rPr lang="en-US" spc="-40" dirty="0" smtClean="0"/>
            </a:br>
            <a:r>
              <a:rPr lang="en-US" spc="-40" dirty="0" smtClean="0"/>
              <a:t>Team </a:t>
            </a:r>
            <a:r>
              <a:rPr lang="en-US" spc="-40" dirty="0"/>
              <a:t>Test – 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47900"/>
            <a:ext cx="115824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Test code is annotated using custom attributes: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[TestClass]</a:t>
            </a:r>
            <a:r>
              <a:rPr lang="en-US" sz="2800" dirty="0"/>
              <a:t> – denotes a class holding unit tests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[TestMethod]</a:t>
            </a:r>
            <a:r>
              <a:rPr lang="en-US" sz="2800" dirty="0"/>
              <a:t> – denotes a unit test method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[ExpectedException]</a:t>
            </a:r>
            <a:r>
              <a:rPr lang="en-US" sz="2800" dirty="0"/>
              <a:t> – test causes an exception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[Timeout]</a:t>
            </a:r>
            <a:r>
              <a:rPr lang="en-US" sz="2800" dirty="0"/>
              <a:t> – sets a timeout for test execution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[Ignore]</a:t>
            </a:r>
            <a:r>
              <a:rPr lang="en-US" sz="2800" dirty="0"/>
              <a:t> – temporary ignored test case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[ClassInitialize]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[ClassCleanup]</a:t>
            </a:r>
            <a:r>
              <a:rPr lang="en-US" sz="2800" noProof="1"/>
              <a:t> </a:t>
            </a:r>
            <a:r>
              <a:rPr lang="en-US" sz="2800" dirty="0"/>
              <a:t>– setup / cleanup logic for the testing class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[TestInitialize]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[TestCleanup]</a:t>
            </a:r>
            <a:r>
              <a:rPr lang="en-US" sz="2800" noProof="1"/>
              <a:t> </a:t>
            </a:r>
            <a:r>
              <a:rPr lang="en-US" sz="2800" dirty="0"/>
              <a:t>– setup / cleanup logic for each test 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9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Predicate</a:t>
            </a:r>
            <a:r>
              <a:rPr lang="en-US" dirty="0"/>
              <a:t> is a true / false statement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Assertion</a:t>
            </a:r>
            <a:r>
              <a:rPr lang="en-US" dirty="0"/>
              <a:t> is a predicate placed in a program code </a:t>
            </a:r>
            <a:r>
              <a:rPr lang="en-US" dirty="0" smtClean="0"/>
              <a:t>(check for some condition)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Developers expect </a:t>
            </a:r>
            <a:r>
              <a:rPr lang="en-US" dirty="0"/>
              <a:t>the predicate is always true at that place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an assertion fails, the method call does not return and an error is reported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 of VSTT assertion: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0800" y="5616714"/>
            <a:ext cx="95504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Assert.AreEqual(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19088" marR="0" lvl="0" indent="-319088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6842125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expectedValue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actualValue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 message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1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630</Words>
  <Application>Microsoft Office PowerPoint</Application>
  <PresentationFormat>По избор</PresentationFormat>
  <Paragraphs>107</Paragraphs>
  <Slides>12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3" baseType="lpstr">
      <vt:lpstr>Ion</vt:lpstr>
      <vt:lpstr>Unit Test – Definition</vt:lpstr>
      <vt:lpstr>Manual Testing</vt:lpstr>
      <vt:lpstr>Unit Testing – Some Facts</vt:lpstr>
      <vt:lpstr>Unit Testing – More Facts</vt:lpstr>
      <vt:lpstr>Why Unit Tests?</vt:lpstr>
      <vt:lpstr>Unit Testing Frameworks</vt:lpstr>
      <vt:lpstr>Visual Studio Team Test – Features</vt:lpstr>
      <vt:lpstr>Visual Studio Team Test –  Attributes</vt:lpstr>
      <vt:lpstr>Assertions</vt:lpstr>
      <vt:lpstr>VSTT – Assertions</vt:lpstr>
      <vt:lpstr>VSTT – Assertions (2)</vt:lpstr>
      <vt:lpstr>Code Coverage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Scaffolding</dc:title>
  <dc:creator>Victor Dakov</dc:creator>
  <cp:lastModifiedBy>Viktor Dakov</cp:lastModifiedBy>
  <cp:revision>5</cp:revision>
  <dcterms:created xsi:type="dcterms:W3CDTF">2016-10-27T08:01:35Z</dcterms:created>
  <dcterms:modified xsi:type="dcterms:W3CDTF">2016-11-10T07:10:53Z</dcterms:modified>
</cp:coreProperties>
</file>