
<file path=[Content_Types].xml><?xml version="1.0" encoding="utf-8"?>
<Types xmlns="http://schemas.openxmlformats.org/package/2006/content-types">
  <Default Extension="emf" ContentType="image/x-emf"/>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9" r:id="rId3"/>
    <p:sldId id="260" r:id="rId4"/>
    <p:sldId id="257" r:id="rId5"/>
    <p:sldId id="262" r:id="rId6"/>
    <p:sldId id="258" r:id="rId7"/>
    <p:sldId id="261" r:id="rId8"/>
    <p:sldId id="263" r:id="rId9"/>
  </p:sldIdLst>
  <p:sldSz cx="9144000" cy="5143500" type="screen16x9"/>
  <p:notesSz cx="6858000" cy="9144000"/>
  <p:embeddedFontLst>
    <p:embeddedFont>
      <p:font typeface="Georgia" panose="02040502050405020303" pitchFamily="18" charset="0"/>
      <p:regular r:id="rId11"/>
      <p:bold r:id="rId12"/>
      <p:italic r:id="rId13"/>
      <p:boldItalic r:id="rId14"/>
    </p:embeddedFont>
    <p:embeddedFont>
      <p:font typeface="Open Sans" panose="020B0606030504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2471100" y="971550"/>
            <a:ext cx="4201800" cy="32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solidFill>
                  <a:schemeClr val="tx1"/>
                </a:solidFill>
                <a:latin typeface="Georgia" panose="02040502050405020303" pitchFamily="18" charset="0"/>
                <a:ea typeface="Open Sans"/>
                <a:cs typeface="Open Sans"/>
                <a:sym typeface="Open Sans"/>
              </a:rPr>
              <a:t>Nvidia Corp.</a:t>
            </a:r>
            <a:endParaRPr sz="3000" dirty="0">
              <a:solidFill>
                <a:schemeClr val="tx1"/>
              </a:solidFill>
              <a:latin typeface="Georgia" panose="02040502050405020303" pitchFamily="18" charset="0"/>
              <a:ea typeface="Open Sans"/>
              <a:cs typeface="Open Sans"/>
              <a:sym typeface="Open Sans"/>
            </a:endParaRPr>
          </a:p>
          <a:p>
            <a:pPr marL="0" lvl="0" indent="0" algn="ctr" rtl="0">
              <a:spcBef>
                <a:spcPts val="1600"/>
              </a:spcBef>
              <a:spcAft>
                <a:spcPts val="0"/>
              </a:spcAft>
              <a:buNone/>
            </a:pPr>
            <a:r>
              <a:rPr lang="en-US" dirty="0">
                <a:latin typeface="Open Sans"/>
                <a:ea typeface="Open Sans"/>
                <a:cs typeface="Open Sans"/>
                <a:sym typeface="Open Sans"/>
              </a:rPr>
              <a:t>Ticker Symbol: NVDA</a:t>
            </a:r>
            <a:endParaRPr dirty="0">
              <a:latin typeface="Open Sans"/>
              <a:ea typeface="Open Sans"/>
              <a:cs typeface="Open Sans"/>
              <a:sym typeface="Open Sans"/>
            </a:endParaRPr>
          </a:p>
          <a:p>
            <a:pPr marL="0" lvl="0" indent="0" algn="ctr" rtl="0">
              <a:spcBef>
                <a:spcPts val="1600"/>
              </a:spcBef>
              <a:spcAft>
                <a:spcPts val="0"/>
              </a:spcAft>
              <a:buNone/>
            </a:pPr>
            <a:r>
              <a:rPr lang="en-US" dirty="0">
                <a:solidFill>
                  <a:schemeClr val="tx1"/>
                </a:solidFill>
                <a:latin typeface="Georgia" panose="02040502050405020303" pitchFamily="18" charset="0"/>
                <a:ea typeface="Open Sans"/>
                <a:cs typeface="Open Sans"/>
                <a:sym typeface="Open Sans"/>
              </a:rPr>
              <a:t>”The Way Forward”</a:t>
            </a:r>
          </a:p>
          <a:p>
            <a:pPr marL="0" lvl="0" indent="0" algn="ctr" rtl="0">
              <a:spcBef>
                <a:spcPts val="1600"/>
              </a:spcBef>
              <a:spcAft>
                <a:spcPts val="0"/>
              </a:spcAft>
              <a:buNone/>
            </a:pPr>
            <a:r>
              <a:rPr lang="en-US" dirty="0">
                <a:solidFill>
                  <a:schemeClr val="tx1"/>
                </a:solidFill>
                <a:latin typeface="Georgia" panose="02040502050405020303" pitchFamily="18" charset="0"/>
                <a:ea typeface="Open Sans"/>
                <a:cs typeface="Open Sans"/>
                <a:sym typeface="Open Sans"/>
              </a:rPr>
              <a:t>Emmanuel </a:t>
            </a:r>
            <a:r>
              <a:rPr lang="en-US" dirty="0" err="1">
                <a:solidFill>
                  <a:schemeClr val="tx1"/>
                </a:solidFill>
                <a:latin typeface="Georgia" panose="02040502050405020303" pitchFamily="18" charset="0"/>
                <a:ea typeface="Open Sans"/>
                <a:cs typeface="Open Sans"/>
                <a:sym typeface="Open Sans"/>
              </a:rPr>
              <a:t>Chounard</a:t>
            </a:r>
            <a:endParaRPr dirty="0">
              <a:solidFill>
                <a:schemeClr val="tx1"/>
              </a:solidFill>
              <a:latin typeface="Georgia" panose="02040502050405020303" pitchFamily="18" charset="0"/>
              <a:ea typeface="Open Sans"/>
              <a:cs typeface="Open Sans"/>
              <a:sym typeface="Open Sans"/>
            </a:endParaRPr>
          </a:p>
          <a:p>
            <a:pPr marL="0" lvl="0" indent="0" algn="ctr" rtl="0">
              <a:spcBef>
                <a:spcPts val="1600"/>
              </a:spcBef>
              <a:spcAft>
                <a:spcPts val="1600"/>
              </a:spcAft>
              <a:buNone/>
            </a:pPr>
            <a:endParaRPr dirty="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8ED4-A2C5-A770-8036-490DE3795104}"/>
              </a:ext>
            </a:extLst>
          </p:cNvPr>
          <p:cNvSpPr>
            <a:spLocks noGrp="1"/>
          </p:cNvSpPr>
          <p:nvPr>
            <p:ph type="title"/>
          </p:nvPr>
        </p:nvSpPr>
        <p:spPr/>
        <p:txBody>
          <a:bodyPr/>
          <a:lstStyle/>
          <a:p>
            <a:r>
              <a:rPr lang="en-US" sz="1200" b="1" dirty="0">
                <a:latin typeface="Georgia" panose="02040502050405020303" pitchFamily="18" charset="0"/>
              </a:rPr>
              <a:t>Nvidia Corp. Financial Analysis and Forecasting Report</a:t>
            </a:r>
            <a:br>
              <a:rPr lang="en-US" sz="1000" dirty="0"/>
            </a:br>
            <a:br>
              <a:rPr lang="en-US" sz="1000" dirty="0"/>
            </a:br>
            <a:r>
              <a:rPr lang="en-US" sz="1000" b="1" dirty="0">
                <a:latin typeface="Georgia" panose="02040502050405020303" pitchFamily="18" charset="0"/>
              </a:rPr>
              <a:t>Introduction</a:t>
            </a:r>
            <a:br>
              <a:rPr lang="en-US" sz="1000" dirty="0"/>
            </a:br>
            <a:br>
              <a:rPr lang="en-US" sz="1000" dirty="0"/>
            </a:br>
            <a:r>
              <a:rPr lang="en-US" sz="1000" dirty="0">
                <a:latin typeface="Georgia" panose="02040502050405020303" pitchFamily="18" charset="0"/>
              </a:rPr>
              <a:t>This report presents a comprehensive financial analysis and forecasting model for Nvidia Corp., a leading technology company known for its graphics processing units (GPUs) and artificial intelligence (AI) innovations. The analysis covers historical data (FY13, FY14, FY15, and FY16), summary statistics, profit and loss (P&amp;L) statements, and future financial projections (FY17 &amp; FY18). The primary objective is to provide insights into Nvidia's financial performance and create a forecasting model with various scenarios based on historical trends and assumptions.</a:t>
            </a:r>
          </a:p>
        </p:txBody>
      </p:sp>
    </p:spTree>
    <p:extLst>
      <p:ext uri="{BB962C8B-B14F-4D97-AF65-F5344CB8AC3E}">
        <p14:creationId xmlns:p14="http://schemas.microsoft.com/office/powerpoint/2010/main" val="208710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8C37-870D-152F-4205-A033481A213F}"/>
              </a:ext>
            </a:extLst>
          </p:cNvPr>
          <p:cNvSpPr>
            <a:spLocks noGrp="1"/>
          </p:cNvSpPr>
          <p:nvPr>
            <p:ph type="title"/>
          </p:nvPr>
        </p:nvSpPr>
        <p:spPr/>
        <p:txBody>
          <a:bodyPr/>
          <a:lstStyle/>
          <a:p>
            <a:r>
              <a:rPr lang="en-US" sz="1200" b="1" i="0" u="sng" strike="noStrike" dirty="0">
                <a:solidFill>
                  <a:srgbClr val="000000"/>
                </a:solidFill>
                <a:effectLst/>
                <a:latin typeface="Georgia" panose="02040502050405020303" pitchFamily="18" charset="0"/>
              </a:rPr>
              <a:t>Measures of Center</a:t>
            </a:r>
            <a:br>
              <a:rPr lang="en-US" sz="1000" b="0" i="0" u="none" strike="noStrike" dirty="0">
                <a:solidFill>
                  <a:srgbClr val="000000"/>
                </a:solidFill>
                <a:effectLst/>
                <a:latin typeface="Georgia" panose="02040502050405020303" pitchFamily="18" charset="0"/>
              </a:rPr>
            </a:br>
            <a:br>
              <a:rPr lang="en-US" sz="1000" b="0" i="0" u="none" strike="noStrike" dirty="0">
                <a:solidFill>
                  <a:srgbClr val="000000"/>
                </a:solidFill>
                <a:effectLst/>
                <a:latin typeface="Georgia" panose="02040502050405020303" pitchFamily="18" charset="0"/>
              </a:rPr>
            </a:br>
            <a:r>
              <a:rPr lang="en-US" sz="1000" b="0" i="0" u="none" strike="noStrike" dirty="0">
                <a:solidFill>
                  <a:srgbClr val="000000"/>
                </a:solidFill>
                <a:effectLst/>
                <a:latin typeface="Georgia" panose="02040502050405020303" pitchFamily="18" charset="0"/>
              </a:rPr>
              <a:t>The summary statistics for Nvidia's financial data reveal key insights into the company's performance over the past four years. The measures of center, including mean and median, provide a central tendency of the data:</a:t>
            </a:r>
            <a:br>
              <a:rPr lang="en-US" sz="1000" b="0" i="0" u="none" strike="noStrike" dirty="0">
                <a:solidFill>
                  <a:srgbClr val="000000"/>
                </a:solidFill>
                <a:effectLst/>
                <a:latin typeface="Georgia" panose="02040502050405020303" pitchFamily="18" charset="0"/>
              </a:rPr>
            </a:br>
            <a:br>
              <a:rPr lang="en-US" sz="1000" b="0" i="0" u="none" strike="noStrike" dirty="0">
                <a:solidFill>
                  <a:srgbClr val="000000"/>
                </a:solidFill>
                <a:effectLst/>
                <a:latin typeface="Georgia" panose="02040502050405020303" pitchFamily="18" charset="0"/>
              </a:rPr>
            </a:br>
            <a:r>
              <a:rPr lang="en-US" sz="1000" b="1" i="0" u="none" strike="noStrike" dirty="0">
                <a:solidFill>
                  <a:srgbClr val="000000"/>
                </a:solidFill>
                <a:effectLst/>
                <a:latin typeface="Georgia" panose="02040502050405020303" pitchFamily="18" charset="0"/>
              </a:rPr>
              <a:t>Mean Revenue</a:t>
            </a:r>
            <a:r>
              <a:rPr lang="en-US" sz="1000" b="0" i="0" u="none" strike="noStrike" dirty="0">
                <a:solidFill>
                  <a:srgbClr val="000000"/>
                </a:solidFill>
                <a:effectLst/>
                <a:latin typeface="Georgia" panose="02040502050405020303" pitchFamily="18" charset="0"/>
              </a:rPr>
              <a:t>: The mean revenue for Nvidia over the past four years is $34,612,500,000. This high average revenue indicates consistent growth and strong market presence.</a:t>
            </a:r>
            <a:br>
              <a:rPr lang="en-US" sz="1000" b="0" i="0" u="none" strike="noStrike" dirty="0">
                <a:solidFill>
                  <a:srgbClr val="000000"/>
                </a:solidFill>
                <a:effectLst/>
                <a:latin typeface="Georgia" panose="02040502050405020303" pitchFamily="18" charset="0"/>
              </a:rPr>
            </a:br>
            <a:br>
              <a:rPr lang="en-US" sz="1000" b="0" i="0" u="none" strike="noStrike" dirty="0">
                <a:solidFill>
                  <a:srgbClr val="000000"/>
                </a:solidFill>
                <a:effectLst/>
                <a:latin typeface="Georgia" panose="02040502050405020303" pitchFamily="18" charset="0"/>
              </a:rPr>
            </a:br>
            <a:r>
              <a:rPr lang="en-US" sz="1000" b="1" i="0" u="none" strike="noStrike" dirty="0">
                <a:solidFill>
                  <a:srgbClr val="000000"/>
                </a:solidFill>
                <a:effectLst/>
                <a:latin typeface="Georgia" panose="02040502050405020303" pitchFamily="18" charset="0"/>
              </a:rPr>
              <a:t>Median Revenue</a:t>
            </a:r>
            <a:r>
              <a:rPr lang="en-US" sz="1000" b="0" i="0" u="none" strike="noStrike" dirty="0">
                <a:solidFill>
                  <a:srgbClr val="000000"/>
                </a:solidFill>
                <a:effectLst/>
                <a:latin typeface="Georgia" panose="02040502050405020303" pitchFamily="18" charset="0"/>
              </a:rPr>
              <a:t>: The median revenue is $32,775,000,000. The closeness of the median to the mean suggests a relatively balanced distribution of revenue values, with some variations due to significant growth in certain years.</a:t>
            </a:r>
            <a:br>
              <a:rPr lang="en-US" sz="1000" b="0" i="0" u="none" strike="noStrike" dirty="0">
                <a:solidFill>
                  <a:srgbClr val="000000"/>
                </a:solidFill>
                <a:effectLst/>
                <a:latin typeface="Georgia" panose="02040502050405020303" pitchFamily="18" charset="0"/>
              </a:rPr>
            </a:br>
            <a:br>
              <a:rPr lang="en-US" sz="1000" b="0" i="0" u="none" strike="noStrike" dirty="0">
                <a:solidFill>
                  <a:srgbClr val="000000"/>
                </a:solidFill>
                <a:effectLst/>
                <a:latin typeface="Georgia" panose="02040502050405020303" pitchFamily="18" charset="0"/>
              </a:rPr>
            </a:br>
            <a:r>
              <a:rPr lang="en-US" sz="1200" b="1" i="0" u="sng" strike="noStrike" dirty="0">
                <a:solidFill>
                  <a:srgbClr val="000000"/>
                </a:solidFill>
                <a:effectLst/>
                <a:latin typeface="Georgia" panose="02040502050405020303" pitchFamily="18" charset="0"/>
              </a:rPr>
              <a:t>Measures of Spread</a:t>
            </a:r>
            <a:br>
              <a:rPr lang="en-US" sz="1000" b="1" i="0" u="none" strike="noStrike" dirty="0">
                <a:solidFill>
                  <a:srgbClr val="000000"/>
                </a:solidFill>
                <a:effectLst/>
                <a:latin typeface="Georgia" panose="02040502050405020303" pitchFamily="18" charset="0"/>
              </a:rPr>
            </a:br>
            <a:br>
              <a:rPr lang="en-US" sz="1000" b="1" i="0" u="none" strike="noStrike" dirty="0">
                <a:solidFill>
                  <a:srgbClr val="000000"/>
                </a:solidFill>
                <a:effectLst/>
                <a:latin typeface="Georgia" panose="02040502050405020303" pitchFamily="18" charset="0"/>
              </a:rPr>
            </a:br>
            <a:r>
              <a:rPr lang="en-US" sz="1000" b="0" i="0" u="none" strike="noStrike" dirty="0">
                <a:solidFill>
                  <a:srgbClr val="000000"/>
                </a:solidFill>
                <a:effectLst/>
                <a:latin typeface="Georgia" panose="02040502050405020303" pitchFamily="18" charset="0"/>
              </a:rPr>
              <a:t>The measures of spread, including standard deviation and range, highlight the variability in Nvidia's financial data:</a:t>
            </a:r>
            <a:br>
              <a:rPr lang="en-US" sz="1000" b="0" i="0" u="none" strike="noStrike" dirty="0">
                <a:solidFill>
                  <a:srgbClr val="000000"/>
                </a:solidFill>
                <a:effectLst/>
                <a:latin typeface="Georgia" panose="02040502050405020303" pitchFamily="18" charset="0"/>
              </a:rPr>
            </a:br>
            <a:br>
              <a:rPr lang="en-US" sz="1000" b="0" i="0" u="none" strike="noStrike" dirty="0">
                <a:solidFill>
                  <a:srgbClr val="000000"/>
                </a:solidFill>
                <a:effectLst/>
                <a:latin typeface="Georgia" panose="02040502050405020303" pitchFamily="18" charset="0"/>
              </a:rPr>
            </a:br>
            <a:r>
              <a:rPr lang="en-US" sz="1000" b="1" i="0" u="none" strike="noStrike" dirty="0">
                <a:solidFill>
                  <a:srgbClr val="000000"/>
                </a:solidFill>
                <a:effectLst/>
                <a:latin typeface="Georgia" panose="02040502050405020303" pitchFamily="18" charset="0"/>
              </a:rPr>
              <a:t>Standard Deviation</a:t>
            </a:r>
            <a:r>
              <a:rPr lang="en-US" sz="1000" b="0" i="0" u="none" strike="noStrike" dirty="0">
                <a:solidFill>
                  <a:srgbClr val="000000"/>
                </a:solidFill>
                <a:effectLst/>
                <a:latin typeface="Georgia" panose="02040502050405020303" pitchFamily="18" charset="0"/>
              </a:rPr>
              <a:t>: The standard deviation of Nvidia's revenue is $8,650,000,000. This indicates considerable variability, reflecting the company's dynamic growth and market fluctuations.</a:t>
            </a:r>
            <a:br>
              <a:rPr lang="en-US" sz="1000" b="0" i="0" u="none" strike="noStrike" dirty="0">
                <a:solidFill>
                  <a:srgbClr val="000000"/>
                </a:solidFill>
                <a:effectLst/>
                <a:latin typeface="Georgia" panose="02040502050405020303" pitchFamily="18" charset="0"/>
              </a:rPr>
            </a:br>
            <a:br>
              <a:rPr lang="en-US" sz="1000" b="0" i="0" u="none" strike="noStrike" dirty="0">
                <a:solidFill>
                  <a:srgbClr val="000000"/>
                </a:solidFill>
                <a:effectLst/>
                <a:latin typeface="Georgia" panose="02040502050405020303" pitchFamily="18" charset="0"/>
              </a:rPr>
            </a:br>
            <a:r>
              <a:rPr lang="en-US" sz="1000" b="1" i="0" u="none" strike="noStrike" dirty="0">
                <a:solidFill>
                  <a:srgbClr val="000000"/>
                </a:solidFill>
                <a:effectLst/>
                <a:latin typeface="Georgia" panose="02040502050405020303" pitchFamily="18" charset="0"/>
              </a:rPr>
              <a:t>Range</a:t>
            </a:r>
            <a:r>
              <a:rPr lang="en-US" sz="1000" b="0" i="0" u="none" strike="noStrike" dirty="0">
                <a:solidFill>
                  <a:srgbClr val="000000"/>
                </a:solidFill>
                <a:effectLst/>
                <a:latin typeface="Georgia" panose="02040502050405020303" pitchFamily="18" charset="0"/>
              </a:rPr>
              <a:t>: The range of revenue spans from a minimum of $24,855,000,000 to a maximum of $42,650,000,000. This wide range underscores the significant fluctuations in Nvidia's annual revenue.</a:t>
            </a:r>
          </a:p>
        </p:txBody>
      </p:sp>
    </p:spTree>
    <p:extLst>
      <p:ext uri="{BB962C8B-B14F-4D97-AF65-F5344CB8AC3E}">
        <p14:creationId xmlns:p14="http://schemas.microsoft.com/office/powerpoint/2010/main" val="37044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latin typeface="Open Sans"/>
                <a:ea typeface="Open Sans"/>
                <a:cs typeface="Open Sans"/>
                <a:sym typeface="Open Sans"/>
              </a:rPr>
              <a:t>What has been the trend in Nvidia's operating income over the past four years?</a:t>
            </a:r>
          </a:p>
          <a:p>
            <a:pPr marL="0" lvl="0" indent="0" algn="l" rtl="0">
              <a:spcBef>
                <a:spcPts val="0"/>
              </a:spcBef>
              <a:spcAft>
                <a:spcPts val="1600"/>
              </a:spcAft>
              <a:buNone/>
            </a:pPr>
            <a:r>
              <a:rPr lang="en-US" sz="900" dirty="0">
                <a:latin typeface="Open Sans"/>
                <a:ea typeface="Open Sans"/>
                <a:cs typeface="Open Sans"/>
                <a:sym typeface="Open Sans"/>
              </a:rPr>
              <a:t>Nvidia's operating income has shown significant fluctuations over the past four years. The operating income figures were as follows:</a:t>
            </a:r>
          </a:p>
          <a:p>
            <a:pPr marL="0" lvl="0" indent="0" algn="l" rtl="0">
              <a:spcBef>
                <a:spcPts val="0"/>
              </a:spcBef>
              <a:spcAft>
                <a:spcPts val="1600"/>
              </a:spcAft>
              <a:buNone/>
            </a:pPr>
            <a:r>
              <a:rPr lang="en-US" sz="900" dirty="0">
                <a:latin typeface="Open Sans"/>
                <a:ea typeface="Open Sans"/>
                <a:cs typeface="Open Sans"/>
                <a:sym typeface="Open Sans"/>
              </a:rPr>
              <a:t>    Year 1: $534,000,000</a:t>
            </a:r>
          </a:p>
          <a:p>
            <a:pPr marL="0" lvl="0" indent="0" algn="l" rtl="0">
              <a:spcBef>
                <a:spcPts val="0"/>
              </a:spcBef>
              <a:spcAft>
                <a:spcPts val="1600"/>
              </a:spcAft>
              <a:buNone/>
            </a:pPr>
            <a:r>
              <a:rPr lang="en-US" sz="900" dirty="0">
                <a:latin typeface="Open Sans"/>
                <a:ea typeface="Open Sans"/>
                <a:cs typeface="Open Sans"/>
                <a:sym typeface="Open Sans"/>
              </a:rPr>
              <a:t>    Year 2: $1,958,000,000</a:t>
            </a:r>
          </a:p>
          <a:p>
            <a:pPr marL="0" lvl="0" indent="0" algn="l" rtl="0">
              <a:spcBef>
                <a:spcPts val="0"/>
              </a:spcBef>
              <a:spcAft>
                <a:spcPts val="1600"/>
              </a:spcAft>
              <a:buNone/>
            </a:pPr>
            <a:r>
              <a:rPr lang="en-US" sz="900" dirty="0">
                <a:latin typeface="Open Sans"/>
                <a:ea typeface="Open Sans"/>
                <a:cs typeface="Open Sans"/>
                <a:sym typeface="Open Sans"/>
              </a:rPr>
              <a:t>    Year 3: $5,049,000,000</a:t>
            </a:r>
          </a:p>
          <a:p>
            <a:pPr marL="0" lvl="0" indent="0" algn="l" rtl="0">
              <a:spcBef>
                <a:spcPts val="0"/>
              </a:spcBef>
              <a:spcAft>
                <a:spcPts val="1600"/>
              </a:spcAft>
              <a:buNone/>
            </a:pPr>
            <a:r>
              <a:rPr lang="en-US" sz="900" dirty="0">
                <a:latin typeface="Open Sans"/>
                <a:ea typeface="Open Sans"/>
                <a:cs typeface="Open Sans"/>
                <a:sym typeface="Open Sans"/>
              </a:rPr>
              <a:t>    Year 4: $7,255,000,000</a:t>
            </a:r>
          </a:p>
          <a:p>
            <a:pPr marL="0" lvl="0" indent="0" algn="l" rtl="0">
              <a:spcBef>
                <a:spcPts val="0"/>
              </a:spcBef>
              <a:spcAft>
                <a:spcPts val="1600"/>
              </a:spcAft>
              <a:buNone/>
            </a:pPr>
            <a:r>
              <a:rPr lang="en-US" sz="900" dirty="0">
                <a:latin typeface="Open Sans"/>
                <a:ea typeface="Open Sans"/>
                <a:cs typeface="Open Sans"/>
                <a:sym typeface="Open Sans"/>
              </a:rPr>
              <a:t>Nvidia's operating income has increased each year, reflecting improved efficiency and profitability.</a:t>
            </a:r>
          </a:p>
        </p:txBody>
      </p:sp>
      <p:sp>
        <p:nvSpPr>
          <p:cNvPr id="60" name="Google Shape;60;p14"/>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&lt;</a:t>
            </a:r>
            <a:r>
              <a:rPr lang="en" dirty="0">
                <a:solidFill>
                  <a:schemeClr val="dk1"/>
                </a:solidFill>
              </a:rPr>
              <a:t>visualization or summary statistics used for finding</a:t>
            </a:r>
            <a:r>
              <a:rPr lang="en" dirty="0"/>
              <a:t>&gt;</a:t>
            </a:r>
            <a:endParaRPr dirty="0"/>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Nvidia Corp.: The Way Forward</a:t>
            </a:r>
            <a:endParaRPr dirty="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963DF6E3-407D-0A55-4463-325390898735}"/>
              </a:ext>
            </a:extLst>
          </p:cNvPr>
          <p:cNvPicPr>
            <a:picLocks noChangeAspect="1"/>
          </p:cNvPicPr>
          <p:nvPr/>
        </p:nvPicPr>
        <p:blipFill>
          <a:blip r:embed="rId3"/>
          <a:stretch>
            <a:fillRect/>
          </a:stretch>
        </p:blipFill>
        <p:spPr>
          <a:xfrm>
            <a:off x="354300" y="1418450"/>
            <a:ext cx="4550700" cy="3072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AEEB-FE71-2164-70F7-2F82630ABB4F}"/>
              </a:ext>
            </a:extLst>
          </p:cNvPr>
          <p:cNvSpPr>
            <a:spLocks noGrp="1"/>
          </p:cNvSpPr>
          <p:nvPr>
            <p:ph type="title"/>
          </p:nvPr>
        </p:nvSpPr>
        <p:spPr/>
        <p:txBody>
          <a:bodyPr/>
          <a:lstStyle/>
          <a:p>
            <a:r>
              <a:rPr lang="en-US" sz="1400" b="1" i="0" u="sng" strike="noStrike" dirty="0">
                <a:solidFill>
                  <a:srgbClr val="000000"/>
                </a:solidFill>
                <a:effectLst/>
                <a:latin typeface="Georgia" panose="02040502050405020303" pitchFamily="18" charset="0"/>
              </a:rPr>
              <a:t>Forecasting Model</a:t>
            </a:r>
            <a:br>
              <a:rPr lang="en-US" sz="1000" b="1" i="0" u="none" strike="noStrike" dirty="0">
                <a:solidFill>
                  <a:srgbClr val="000000"/>
                </a:solidFill>
                <a:effectLst/>
                <a:latin typeface="Georgia" panose="02040502050405020303" pitchFamily="18" charset="0"/>
              </a:rPr>
            </a:br>
            <a:br>
              <a:rPr lang="en-US" sz="1000" b="1" i="0" u="none" strike="noStrike" dirty="0">
                <a:solidFill>
                  <a:srgbClr val="000000"/>
                </a:solidFill>
                <a:effectLst/>
                <a:latin typeface="Georgia" panose="02040502050405020303" pitchFamily="18" charset="0"/>
              </a:rPr>
            </a:br>
            <a:r>
              <a:rPr lang="en-US" sz="1000" b="0" i="0" u="none" strike="noStrike" dirty="0">
                <a:solidFill>
                  <a:srgbClr val="000000"/>
                </a:solidFill>
                <a:effectLst/>
                <a:latin typeface="Georgia" panose="02040502050405020303" pitchFamily="18" charset="0"/>
              </a:rPr>
              <a:t>The forecasting model projects Nvidia's financial performance for the next two years (Years 5 and 6) based on historical data and various assumptions. The model includes different scenarios to account for potential variations in key metrics such as revenue growth, gross margin, and operating margin. The assumptions and resulting projections are detailed below:</a:t>
            </a:r>
            <a:br>
              <a:rPr lang="en-US" sz="1000" b="0" i="0" u="none" strike="noStrike" dirty="0">
                <a:solidFill>
                  <a:srgbClr val="000000"/>
                </a:solidFill>
                <a:effectLst/>
                <a:latin typeface="Georgia" panose="02040502050405020303" pitchFamily="18" charset="0"/>
              </a:rPr>
            </a:br>
            <a:br>
              <a:rPr lang="en-US" sz="1000" b="0" i="0" u="none" strike="noStrike" dirty="0">
                <a:solidFill>
                  <a:srgbClr val="000000"/>
                </a:solidFill>
                <a:effectLst/>
                <a:latin typeface="Georgia" panose="02040502050405020303" pitchFamily="18" charset="0"/>
              </a:rPr>
            </a:br>
            <a:r>
              <a:rPr lang="en-US" sz="1000" b="1" i="0" u="none" strike="noStrike" dirty="0">
                <a:solidFill>
                  <a:srgbClr val="000000"/>
                </a:solidFill>
                <a:effectLst/>
                <a:latin typeface="Georgia" panose="02040502050405020303" pitchFamily="18" charset="0"/>
              </a:rPr>
              <a:t>Assumptions</a:t>
            </a:r>
            <a:br>
              <a:rPr lang="en-US" sz="1000" b="1" i="0" u="none" strike="noStrike" dirty="0">
                <a:solidFill>
                  <a:srgbClr val="000000"/>
                </a:solidFill>
                <a:effectLst/>
                <a:latin typeface="Georgia" panose="02040502050405020303" pitchFamily="18" charset="0"/>
              </a:rPr>
            </a:br>
            <a:br>
              <a:rPr lang="en-US" sz="1000" b="1" i="0" u="none" strike="noStrike" dirty="0">
                <a:solidFill>
                  <a:srgbClr val="000000"/>
                </a:solidFill>
                <a:effectLst/>
                <a:latin typeface="Georgia" panose="02040502050405020303" pitchFamily="18" charset="0"/>
              </a:rPr>
            </a:br>
            <a:r>
              <a:rPr lang="en-US" sz="1000" b="1" i="0" u="none" strike="noStrike" dirty="0">
                <a:solidFill>
                  <a:srgbClr val="000000"/>
                </a:solidFill>
                <a:effectLst/>
                <a:latin typeface="Georgia" panose="02040502050405020303" pitchFamily="18" charset="0"/>
              </a:rPr>
              <a:t>Revenue Growth</a:t>
            </a:r>
            <a:r>
              <a:rPr lang="en-US" sz="1000" b="0" i="0" u="none" strike="noStrike" dirty="0">
                <a:solidFill>
                  <a:srgbClr val="000000"/>
                </a:solidFill>
                <a:effectLst/>
                <a:latin typeface="Georgia" panose="02040502050405020303" pitchFamily="18" charset="0"/>
              </a:rPr>
              <a:t>: Based on historical trends, revenue is assumed to grow at a rate of 10% annually.</a:t>
            </a:r>
            <a:br>
              <a:rPr lang="en-US" sz="1000" b="0" i="0" u="none" strike="noStrike" dirty="0">
                <a:solidFill>
                  <a:srgbClr val="000000"/>
                </a:solidFill>
                <a:effectLst/>
                <a:latin typeface="Georgia" panose="02040502050405020303" pitchFamily="18" charset="0"/>
              </a:rPr>
            </a:br>
            <a:br>
              <a:rPr lang="en-US" sz="1000" b="0" i="0" u="none" strike="noStrike" dirty="0">
                <a:solidFill>
                  <a:srgbClr val="000000"/>
                </a:solidFill>
                <a:effectLst/>
                <a:latin typeface="Georgia" panose="02040502050405020303" pitchFamily="18" charset="0"/>
              </a:rPr>
            </a:br>
            <a:r>
              <a:rPr lang="en-US" sz="1000" b="1" i="0" u="none" strike="noStrike" dirty="0">
                <a:solidFill>
                  <a:srgbClr val="000000"/>
                </a:solidFill>
                <a:effectLst/>
                <a:latin typeface="Georgia" panose="02040502050405020303" pitchFamily="18" charset="0"/>
              </a:rPr>
              <a:t>Gross Margin</a:t>
            </a:r>
            <a:r>
              <a:rPr lang="en-US" sz="1000" b="0" i="0" u="none" strike="noStrike" dirty="0">
                <a:solidFill>
                  <a:srgbClr val="000000"/>
                </a:solidFill>
                <a:effectLst/>
                <a:latin typeface="Georgia" panose="02040502050405020303" pitchFamily="18" charset="0"/>
              </a:rPr>
              <a:t>: Expected to remain consistent at 60%.</a:t>
            </a:r>
            <a:br>
              <a:rPr lang="en-US" sz="1000" b="0" i="0" u="none" strike="noStrike" dirty="0">
                <a:solidFill>
                  <a:srgbClr val="000000"/>
                </a:solidFill>
                <a:effectLst/>
                <a:latin typeface="Georgia" panose="02040502050405020303" pitchFamily="18" charset="0"/>
              </a:rPr>
            </a:br>
            <a:br>
              <a:rPr lang="en-US" sz="1000" b="0" i="0" u="none" strike="noStrike" dirty="0">
                <a:solidFill>
                  <a:srgbClr val="000000"/>
                </a:solidFill>
                <a:effectLst/>
                <a:latin typeface="Georgia" panose="02040502050405020303" pitchFamily="18" charset="0"/>
              </a:rPr>
            </a:br>
            <a:r>
              <a:rPr lang="en-US" sz="1000" b="1" i="0" u="none" strike="noStrike" dirty="0">
                <a:solidFill>
                  <a:srgbClr val="000000"/>
                </a:solidFill>
                <a:effectLst/>
                <a:latin typeface="Georgia" panose="02040502050405020303" pitchFamily="18" charset="0"/>
              </a:rPr>
              <a:t>Operating Margin</a:t>
            </a:r>
            <a:r>
              <a:rPr lang="en-US" sz="1000" b="0" i="0" u="none" strike="noStrike" dirty="0">
                <a:solidFill>
                  <a:srgbClr val="000000"/>
                </a:solidFill>
                <a:effectLst/>
                <a:latin typeface="Georgia" panose="02040502050405020303" pitchFamily="18" charset="0"/>
              </a:rPr>
              <a:t>: Projected to be stable at 30%.</a:t>
            </a:r>
            <a:br>
              <a:rPr lang="en-US" sz="1000" b="0" i="0" u="none" strike="noStrike" dirty="0">
                <a:solidFill>
                  <a:srgbClr val="000000"/>
                </a:solidFill>
                <a:effectLst/>
                <a:latin typeface="Georgia" panose="02040502050405020303" pitchFamily="18" charset="0"/>
              </a:rPr>
            </a:br>
            <a:br>
              <a:rPr lang="en-US" sz="1000" b="0" i="0" u="none" strike="noStrike" dirty="0">
                <a:solidFill>
                  <a:srgbClr val="000000"/>
                </a:solidFill>
                <a:effectLst/>
                <a:latin typeface="Georgia" panose="02040502050405020303" pitchFamily="18" charset="0"/>
              </a:rPr>
            </a:br>
            <a:r>
              <a:rPr lang="en-US" sz="1000" b="1" i="0" u="none" strike="noStrike" dirty="0">
                <a:solidFill>
                  <a:srgbClr val="000000"/>
                </a:solidFill>
                <a:effectLst/>
                <a:latin typeface="Georgia" panose="02040502050405020303" pitchFamily="18" charset="0"/>
              </a:rPr>
              <a:t>Forecast Projections</a:t>
            </a:r>
            <a:br>
              <a:rPr lang="en-US" sz="1000" b="1" i="0" u="none" strike="noStrike" dirty="0">
                <a:solidFill>
                  <a:srgbClr val="000000"/>
                </a:solidFill>
                <a:effectLst/>
                <a:latin typeface="Georgia" panose="02040502050405020303" pitchFamily="18" charset="0"/>
              </a:rPr>
            </a:br>
            <a:br>
              <a:rPr lang="en-US" sz="1000" b="1" i="0" u="none" strike="noStrike" dirty="0">
                <a:solidFill>
                  <a:srgbClr val="000000"/>
                </a:solidFill>
                <a:effectLst/>
                <a:latin typeface="Georgia" panose="02040502050405020303" pitchFamily="18" charset="0"/>
              </a:rPr>
            </a:br>
            <a:r>
              <a:rPr lang="en-US" sz="1000" b="1" i="0" u="none" strike="noStrike" dirty="0">
                <a:solidFill>
                  <a:srgbClr val="000000"/>
                </a:solidFill>
                <a:effectLst/>
                <a:latin typeface="Georgia" panose="02040502050405020303" pitchFamily="18" charset="0"/>
              </a:rPr>
              <a:t>Year 5</a:t>
            </a:r>
            <a:r>
              <a:rPr lang="en-US" sz="1000" b="0" i="0" u="none" strike="noStrike" dirty="0">
                <a:solidFill>
                  <a:srgbClr val="000000"/>
                </a:solidFill>
                <a:effectLst/>
                <a:latin typeface="Georgia" panose="02040502050405020303" pitchFamily="18" charset="0"/>
              </a:rPr>
              <a:t>:</a:t>
            </a:r>
            <a:br>
              <a:rPr lang="en-US" sz="1000" b="0" i="0" u="none" strike="noStrike" dirty="0">
                <a:solidFill>
                  <a:srgbClr val="000000"/>
                </a:solidFill>
                <a:effectLst/>
                <a:latin typeface="Georgia" panose="02040502050405020303" pitchFamily="18" charset="0"/>
              </a:rPr>
            </a:br>
            <a:r>
              <a:rPr lang="en-US" sz="1000" b="1" i="0" u="none" strike="noStrike" dirty="0">
                <a:solidFill>
                  <a:srgbClr val="000000"/>
                </a:solidFill>
                <a:effectLst/>
                <a:latin typeface="Georgia" panose="02040502050405020303" pitchFamily="18" charset="0"/>
              </a:rPr>
              <a:t>Revenue</a:t>
            </a:r>
            <a:r>
              <a:rPr lang="en-US" sz="1000" b="0" i="0" u="none" strike="noStrike" dirty="0">
                <a:solidFill>
                  <a:srgbClr val="000000"/>
                </a:solidFill>
                <a:effectLst/>
                <a:latin typeface="Georgia" panose="02040502050405020303" pitchFamily="18" charset="0"/>
              </a:rPr>
              <a:t>: $5,679,617,433.41</a:t>
            </a:r>
            <a:br>
              <a:rPr lang="en-US" sz="1000" b="0" i="0" u="none" strike="noStrike" dirty="0">
                <a:solidFill>
                  <a:srgbClr val="000000"/>
                </a:solidFill>
                <a:effectLst/>
                <a:latin typeface="Georgia" panose="02040502050405020303" pitchFamily="18" charset="0"/>
              </a:rPr>
            </a:br>
            <a:r>
              <a:rPr lang="en-US" sz="1000" b="1" i="0" u="none" strike="noStrike" dirty="0">
                <a:solidFill>
                  <a:srgbClr val="000000"/>
                </a:solidFill>
                <a:effectLst/>
                <a:latin typeface="Georgia" panose="02040502050405020303" pitchFamily="18" charset="0"/>
              </a:rPr>
              <a:t>Gross Profit</a:t>
            </a:r>
            <a:r>
              <a:rPr lang="en-US" sz="1000" b="0" i="0" u="none" strike="noStrike" dirty="0">
                <a:solidFill>
                  <a:srgbClr val="000000"/>
                </a:solidFill>
                <a:effectLst/>
                <a:latin typeface="Georgia" panose="02040502050405020303" pitchFamily="18" charset="0"/>
              </a:rPr>
              <a:t>: $1,560,399,188.38</a:t>
            </a:r>
            <a:br>
              <a:rPr lang="en-US" sz="1000" b="0" i="0" u="none" strike="noStrike" dirty="0">
                <a:solidFill>
                  <a:srgbClr val="000000"/>
                </a:solidFill>
                <a:effectLst/>
                <a:latin typeface="Georgia" panose="02040502050405020303" pitchFamily="18" charset="0"/>
              </a:rPr>
            </a:br>
            <a:r>
              <a:rPr lang="en-US" sz="1000" b="1" i="0" u="none" strike="noStrike" dirty="0">
                <a:solidFill>
                  <a:srgbClr val="000000"/>
                </a:solidFill>
                <a:effectLst/>
                <a:latin typeface="Georgia" panose="02040502050405020303" pitchFamily="18" charset="0"/>
              </a:rPr>
              <a:t>Operating Income</a:t>
            </a:r>
            <a:r>
              <a:rPr lang="en-US" sz="1000" b="0" i="0" u="none" strike="noStrike" dirty="0">
                <a:solidFill>
                  <a:srgbClr val="000000"/>
                </a:solidFill>
                <a:effectLst/>
                <a:latin typeface="Georgia" panose="02040502050405020303" pitchFamily="18" charset="0"/>
              </a:rPr>
              <a:t>: $4,119,218,245.03</a:t>
            </a:r>
            <a:br>
              <a:rPr lang="en-US" sz="1000" b="0" i="0" u="none" strike="noStrike" dirty="0">
                <a:solidFill>
                  <a:srgbClr val="000000"/>
                </a:solidFill>
                <a:effectLst/>
                <a:latin typeface="Georgia" panose="02040502050405020303" pitchFamily="18" charset="0"/>
              </a:rPr>
            </a:br>
            <a:br>
              <a:rPr lang="en-US" sz="1000" b="0" i="0" u="none" strike="noStrike" dirty="0">
                <a:solidFill>
                  <a:srgbClr val="000000"/>
                </a:solidFill>
                <a:effectLst/>
                <a:latin typeface="Georgia" panose="02040502050405020303" pitchFamily="18" charset="0"/>
              </a:rPr>
            </a:br>
            <a:r>
              <a:rPr lang="en-US" sz="1000" b="1" i="0" u="none" strike="noStrike" dirty="0">
                <a:solidFill>
                  <a:srgbClr val="000000"/>
                </a:solidFill>
                <a:effectLst/>
                <a:latin typeface="Georgia" panose="02040502050405020303" pitchFamily="18" charset="0"/>
              </a:rPr>
              <a:t>Year 6</a:t>
            </a:r>
            <a:r>
              <a:rPr lang="en-US" sz="1000" b="0" i="0" u="none" strike="noStrike" dirty="0">
                <a:solidFill>
                  <a:srgbClr val="000000"/>
                </a:solidFill>
                <a:effectLst/>
                <a:latin typeface="Georgia" panose="02040502050405020303" pitchFamily="18" charset="0"/>
              </a:rPr>
              <a:t>:</a:t>
            </a:r>
            <a:br>
              <a:rPr lang="en-US" sz="1000" b="0" i="0" u="none" strike="noStrike" dirty="0">
                <a:solidFill>
                  <a:srgbClr val="000000"/>
                </a:solidFill>
                <a:effectLst/>
                <a:latin typeface="Georgia" panose="02040502050405020303" pitchFamily="18" charset="0"/>
              </a:rPr>
            </a:br>
            <a:r>
              <a:rPr lang="en-US" sz="1000" b="1" i="0" u="none" strike="noStrike" dirty="0">
                <a:solidFill>
                  <a:srgbClr val="000000"/>
                </a:solidFill>
                <a:effectLst/>
                <a:latin typeface="Georgia" panose="02040502050405020303" pitchFamily="18" charset="0"/>
              </a:rPr>
              <a:t>Revenue</a:t>
            </a:r>
            <a:r>
              <a:rPr lang="en-US" sz="1000" b="0" i="0" u="none" strike="noStrike" dirty="0">
                <a:solidFill>
                  <a:srgbClr val="000000"/>
                </a:solidFill>
                <a:effectLst/>
                <a:latin typeface="Georgia" panose="02040502050405020303" pitchFamily="18" charset="0"/>
              </a:rPr>
              <a:t>: $6,438,733,371.25</a:t>
            </a:r>
            <a:br>
              <a:rPr lang="en-US" sz="1000" b="0" i="0" u="none" strike="noStrike" dirty="0">
                <a:solidFill>
                  <a:srgbClr val="000000"/>
                </a:solidFill>
                <a:effectLst/>
                <a:latin typeface="Georgia" panose="02040502050405020303" pitchFamily="18" charset="0"/>
              </a:rPr>
            </a:br>
            <a:r>
              <a:rPr lang="en-US" sz="1000" b="1" i="0" u="none" strike="noStrike" dirty="0">
                <a:solidFill>
                  <a:srgbClr val="000000"/>
                </a:solidFill>
                <a:effectLst/>
                <a:latin typeface="Georgia" panose="02040502050405020303" pitchFamily="18" charset="0"/>
              </a:rPr>
              <a:t>Gross Profit</a:t>
            </a:r>
            <a:r>
              <a:rPr lang="en-US" sz="1000" b="0" i="0" u="none" strike="noStrike" dirty="0">
                <a:solidFill>
                  <a:srgbClr val="000000"/>
                </a:solidFill>
                <a:effectLst/>
                <a:latin typeface="Georgia" panose="02040502050405020303" pitchFamily="18" charset="0"/>
              </a:rPr>
              <a:t>: $866,184,854.89</a:t>
            </a:r>
            <a:br>
              <a:rPr lang="en-US" sz="1000" b="0" i="0" u="none" strike="noStrike" dirty="0">
                <a:solidFill>
                  <a:srgbClr val="000000"/>
                </a:solidFill>
                <a:effectLst/>
                <a:latin typeface="Georgia" panose="02040502050405020303" pitchFamily="18" charset="0"/>
              </a:rPr>
            </a:br>
            <a:r>
              <a:rPr lang="en-US" sz="1000" b="1" i="0" u="none" strike="noStrike" dirty="0">
                <a:solidFill>
                  <a:srgbClr val="000000"/>
                </a:solidFill>
                <a:effectLst/>
                <a:latin typeface="Georgia" panose="02040502050405020303" pitchFamily="18" charset="0"/>
              </a:rPr>
              <a:t>Operating Income</a:t>
            </a:r>
            <a:r>
              <a:rPr lang="en-US" sz="1000" b="0" i="0" u="none" strike="noStrike" dirty="0">
                <a:solidFill>
                  <a:srgbClr val="000000"/>
                </a:solidFill>
                <a:effectLst/>
                <a:latin typeface="Georgia" panose="02040502050405020303" pitchFamily="18" charset="0"/>
              </a:rPr>
              <a:t>: $5,572,548,516.35</a:t>
            </a:r>
          </a:p>
        </p:txBody>
      </p:sp>
    </p:spTree>
    <p:extLst>
      <p:ext uri="{BB962C8B-B14F-4D97-AF65-F5344CB8AC3E}">
        <p14:creationId xmlns:p14="http://schemas.microsoft.com/office/powerpoint/2010/main" val="285502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E4A0-0995-D04D-1A5A-75E2821BB60F}"/>
              </a:ext>
            </a:extLst>
          </p:cNvPr>
          <p:cNvSpPr>
            <a:spLocks noGrp="1"/>
          </p:cNvSpPr>
          <p:nvPr>
            <p:ph type="title"/>
          </p:nvPr>
        </p:nvSpPr>
        <p:spPr/>
        <p:txBody>
          <a:bodyPr/>
          <a:lstStyle/>
          <a:p>
            <a:r>
              <a:rPr lang="en-US" dirty="0"/>
              <a:t>The Way Up</a:t>
            </a:r>
          </a:p>
        </p:txBody>
      </p:sp>
      <p:sp>
        <p:nvSpPr>
          <p:cNvPr id="3" name="Text Placeholder 2">
            <a:extLst>
              <a:ext uri="{FF2B5EF4-FFF2-40B4-BE49-F238E27FC236}">
                <a16:creationId xmlns:a16="http://schemas.microsoft.com/office/drawing/2014/main" id="{C2BA9830-0969-C8D4-F503-AA92E26DFF66}"/>
              </a:ext>
            </a:extLst>
          </p:cNvPr>
          <p:cNvSpPr>
            <a:spLocks noGrp="1"/>
          </p:cNvSpPr>
          <p:nvPr>
            <p:ph type="body" idx="1"/>
          </p:nvPr>
        </p:nvSpPr>
        <p:spPr/>
        <p:txBody>
          <a:bodyPr/>
          <a:lstStyle/>
          <a:p>
            <a:endParaRPr lang="en-US" dirty="0"/>
          </a:p>
        </p:txBody>
      </p:sp>
      <p:sp>
        <p:nvSpPr>
          <p:cNvPr id="4" name="Text Placeholder 3">
            <a:extLst>
              <a:ext uri="{FF2B5EF4-FFF2-40B4-BE49-F238E27FC236}">
                <a16:creationId xmlns:a16="http://schemas.microsoft.com/office/drawing/2014/main" id="{E27176D2-A97F-DBD7-16C4-6741DA404C4A}"/>
              </a:ext>
            </a:extLst>
          </p:cNvPr>
          <p:cNvSpPr>
            <a:spLocks noGrp="1"/>
          </p:cNvSpPr>
          <p:nvPr>
            <p:ph type="body" idx="2"/>
          </p:nvPr>
        </p:nvSpPr>
        <p:spPr/>
        <p:txBody>
          <a:bodyPr/>
          <a:lstStyle/>
          <a:p>
            <a:pPr marL="139700" indent="0">
              <a:buNone/>
            </a:pPr>
            <a:r>
              <a:rPr lang="en-US" sz="1100" b="0" i="0" u="none" strike="noStrike" dirty="0">
                <a:solidFill>
                  <a:srgbClr val="000000"/>
                </a:solidFill>
                <a:effectLst/>
                <a:latin typeface="Georgia" panose="02040502050405020303" pitchFamily="18" charset="0"/>
              </a:rPr>
              <a:t>The forecast for Nvidia's financial performance in Years 5 and 6 shows promising trends.</a:t>
            </a:r>
          </a:p>
          <a:p>
            <a:pPr marL="139700" indent="0">
              <a:buNone/>
            </a:pPr>
            <a:endParaRPr lang="en-US" sz="1100" dirty="0">
              <a:solidFill>
                <a:srgbClr val="000000"/>
              </a:solidFill>
              <a:latin typeface="Georgia" panose="02040502050405020303" pitchFamily="18" charset="0"/>
            </a:endParaRPr>
          </a:p>
          <a:p>
            <a:pPr marL="139700" indent="0">
              <a:buNone/>
            </a:pPr>
            <a:r>
              <a:rPr lang="en-US" sz="1100" b="0" i="0" u="none" strike="noStrike" dirty="0">
                <a:solidFill>
                  <a:srgbClr val="000000"/>
                </a:solidFill>
                <a:effectLst/>
                <a:latin typeface="Georgia" panose="02040502050405020303" pitchFamily="18" charset="0"/>
              </a:rPr>
              <a:t>In Year 5, the revenue is projected to be approximately $5.68B, with a gross profit of </a:t>
            </a:r>
            <a:r>
              <a:rPr lang="en-US" sz="1100" dirty="0">
                <a:solidFill>
                  <a:srgbClr val="000000"/>
                </a:solidFill>
                <a:latin typeface="Georgia" panose="02040502050405020303" pitchFamily="18" charset="0"/>
              </a:rPr>
              <a:t>an estimated</a:t>
            </a:r>
            <a:r>
              <a:rPr lang="en-US" sz="1100" b="0" i="0" u="none" strike="noStrike" dirty="0">
                <a:solidFill>
                  <a:srgbClr val="000000"/>
                </a:solidFill>
                <a:effectLst/>
                <a:latin typeface="Georgia" panose="02040502050405020303" pitchFamily="18" charset="0"/>
              </a:rPr>
              <a:t> $1.56B.</a:t>
            </a:r>
          </a:p>
          <a:p>
            <a:pPr marL="139700" indent="0">
              <a:buNone/>
            </a:pPr>
            <a:endParaRPr lang="en-US" sz="1100" dirty="0">
              <a:solidFill>
                <a:srgbClr val="000000"/>
              </a:solidFill>
              <a:latin typeface="Georgia" panose="02040502050405020303" pitchFamily="18" charset="0"/>
            </a:endParaRPr>
          </a:p>
          <a:p>
            <a:pPr marL="139700" indent="0">
              <a:buNone/>
            </a:pPr>
            <a:r>
              <a:rPr lang="en-US" sz="1100" b="0" i="0" u="none" strike="noStrike" dirty="0">
                <a:solidFill>
                  <a:srgbClr val="000000"/>
                </a:solidFill>
                <a:effectLst/>
                <a:latin typeface="Georgia" panose="02040502050405020303" pitchFamily="18" charset="0"/>
              </a:rPr>
              <a:t>For Year 6, the revenue is forecasted to increase to approximately $6.44B, with a gross profit of </a:t>
            </a:r>
            <a:r>
              <a:rPr lang="en-US" sz="1100" dirty="0">
                <a:solidFill>
                  <a:srgbClr val="000000"/>
                </a:solidFill>
                <a:latin typeface="Georgia" panose="02040502050405020303" pitchFamily="18" charset="0"/>
              </a:rPr>
              <a:t>an estimated</a:t>
            </a:r>
            <a:r>
              <a:rPr lang="en-US" sz="1100" b="0" i="0" u="none" strike="noStrike" dirty="0">
                <a:solidFill>
                  <a:srgbClr val="000000"/>
                </a:solidFill>
                <a:effectLst/>
                <a:latin typeface="Georgia" panose="02040502050405020303" pitchFamily="18" charset="0"/>
              </a:rPr>
              <a:t> $866M.</a:t>
            </a:r>
          </a:p>
          <a:p>
            <a:pPr marL="139700" indent="0">
              <a:buNone/>
            </a:pPr>
            <a:endParaRPr lang="en-US" sz="1100" dirty="0">
              <a:solidFill>
                <a:srgbClr val="000000"/>
              </a:solidFill>
              <a:latin typeface="Georgia" panose="02040502050405020303" pitchFamily="18" charset="0"/>
            </a:endParaRPr>
          </a:p>
          <a:p>
            <a:pPr marL="139700" indent="0">
              <a:buNone/>
            </a:pPr>
            <a:r>
              <a:rPr lang="en-US" sz="1100" b="0" i="0" u="none" strike="noStrike" dirty="0">
                <a:solidFill>
                  <a:srgbClr val="000000"/>
                </a:solidFill>
                <a:effectLst/>
                <a:latin typeface="Georgia" panose="02040502050405020303" pitchFamily="18" charset="0"/>
              </a:rPr>
              <a:t>The operating income, calculated using these projections, demonstrates the potential financial outcomes based on the sensitivity analysis, which incorporated maximum, average, and minimum values from the summary statistics.</a:t>
            </a:r>
            <a:endParaRPr lang="en-US" sz="1000" dirty="0">
              <a:solidFill>
                <a:schemeClr val="tx1"/>
              </a:solidFill>
              <a:latin typeface="Georgia" panose="02040502050405020303" pitchFamily="18" charset="0"/>
            </a:endParaRPr>
          </a:p>
        </p:txBody>
      </p:sp>
      <p:pic>
        <p:nvPicPr>
          <p:cNvPr id="6" name="Picture 5">
            <a:extLst>
              <a:ext uri="{FF2B5EF4-FFF2-40B4-BE49-F238E27FC236}">
                <a16:creationId xmlns:a16="http://schemas.microsoft.com/office/drawing/2014/main" id="{F3D8A8B0-CC8E-349E-6F4C-B5C5900D848A}"/>
              </a:ext>
            </a:extLst>
          </p:cNvPr>
          <p:cNvPicPr>
            <a:picLocks noChangeAspect="1"/>
          </p:cNvPicPr>
          <p:nvPr/>
        </p:nvPicPr>
        <p:blipFill>
          <a:blip r:embed="rId2"/>
          <a:stretch>
            <a:fillRect/>
          </a:stretch>
        </p:blipFill>
        <p:spPr>
          <a:xfrm>
            <a:off x="311700" y="1152474"/>
            <a:ext cx="3999900" cy="3416399"/>
          </a:xfrm>
          <a:prstGeom prst="rect">
            <a:avLst/>
          </a:prstGeom>
        </p:spPr>
      </p:pic>
    </p:spTree>
    <p:extLst>
      <p:ext uri="{BB962C8B-B14F-4D97-AF65-F5344CB8AC3E}">
        <p14:creationId xmlns:p14="http://schemas.microsoft.com/office/powerpoint/2010/main" val="3650959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34C9-557F-BD17-CD8B-B7C32B6AC60E}"/>
              </a:ext>
            </a:extLst>
          </p:cNvPr>
          <p:cNvSpPr>
            <a:spLocks noGrp="1"/>
          </p:cNvSpPr>
          <p:nvPr>
            <p:ph type="title"/>
          </p:nvPr>
        </p:nvSpPr>
        <p:spPr/>
        <p:txBody>
          <a:bodyPr/>
          <a:lstStyle/>
          <a:p>
            <a:r>
              <a:rPr lang="en-US" sz="1400" b="1" i="0" u="sng" strike="noStrike" dirty="0">
                <a:solidFill>
                  <a:srgbClr val="000000"/>
                </a:solidFill>
                <a:effectLst/>
                <a:latin typeface="Georgia" panose="02040502050405020303" pitchFamily="18" charset="0"/>
              </a:rPr>
              <a:t>Profit and Loss Statement Dashboard</a:t>
            </a:r>
            <a:br>
              <a:rPr lang="en-US" sz="1000" b="1" i="0" u="none" strike="noStrike" dirty="0">
                <a:solidFill>
                  <a:srgbClr val="000000"/>
                </a:solidFill>
                <a:effectLst/>
                <a:latin typeface="Georgia" panose="02040502050405020303" pitchFamily="18" charset="0"/>
              </a:rPr>
            </a:br>
            <a:br>
              <a:rPr lang="en-US" sz="1000" b="1" i="0" u="none" strike="noStrike" dirty="0">
                <a:solidFill>
                  <a:srgbClr val="000000"/>
                </a:solidFill>
                <a:effectLst/>
                <a:latin typeface="Georgia" panose="02040502050405020303" pitchFamily="18" charset="0"/>
              </a:rPr>
            </a:br>
            <a:r>
              <a:rPr lang="en-US" sz="1000" b="0" i="0" u="none" strike="noStrike" dirty="0">
                <a:solidFill>
                  <a:srgbClr val="000000"/>
                </a:solidFill>
                <a:effectLst/>
                <a:latin typeface="Georgia" panose="02040502050405020303" pitchFamily="18" charset="0"/>
              </a:rPr>
              <a:t>The Profit and Loss (P&amp;L) statement provides a detailed view of Nvidia's financial metrics, including revenue, cost of goods sold (COGS), gross profit, and operating income. A dynamic dropdown list allows for the selection of different ticker symbols, displaying the P&amp;L statement for various companies in the dataset. For Nvidia, the P&amp;L statement is as follows:</a:t>
            </a:r>
            <a:br>
              <a:rPr lang="en-US" sz="1000" b="0" i="0" u="none" strike="noStrike" dirty="0">
                <a:solidFill>
                  <a:srgbClr val="000000"/>
                </a:solidFill>
                <a:effectLst/>
                <a:latin typeface="Georgia" panose="02040502050405020303" pitchFamily="18" charset="0"/>
              </a:rPr>
            </a:br>
            <a:br>
              <a:rPr lang="en-US" sz="1000" b="0" i="0" u="none" strike="noStrike" dirty="0">
                <a:solidFill>
                  <a:srgbClr val="000000"/>
                </a:solidFill>
                <a:effectLst/>
                <a:latin typeface="Georgia" panose="02040502050405020303" pitchFamily="18" charset="0"/>
              </a:rPr>
            </a:br>
            <a:r>
              <a:rPr lang="en-US" sz="1000" b="1" i="0" u="none" strike="noStrike" dirty="0">
                <a:solidFill>
                  <a:srgbClr val="000000"/>
                </a:solidFill>
                <a:effectLst/>
                <a:latin typeface="Georgia" panose="02040502050405020303" pitchFamily="18" charset="0"/>
              </a:rPr>
              <a:t>Revenue</a:t>
            </a:r>
            <a:r>
              <a:rPr lang="en-US" sz="1000" b="0" i="0" u="none" strike="noStrike" dirty="0">
                <a:solidFill>
                  <a:srgbClr val="000000"/>
                </a:solidFill>
                <a:effectLst/>
                <a:latin typeface="Georgia" panose="02040502050405020303" pitchFamily="18" charset="0"/>
              </a:rPr>
              <a:t>: The historical revenue values show substantial growth, with notable increases in specific years.</a:t>
            </a:r>
            <a:br>
              <a:rPr lang="en-US" sz="1000" b="0" i="0" u="none" strike="noStrike" dirty="0">
                <a:solidFill>
                  <a:srgbClr val="000000"/>
                </a:solidFill>
                <a:effectLst/>
                <a:latin typeface="Georgia" panose="02040502050405020303" pitchFamily="18" charset="0"/>
              </a:rPr>
            </a:br>
            <a:br>
              <a:rPr lang="en-US" sz="1000" b="0" i="0" u="none" strike="noStrike" dirty="0">
                <a:solidFill>
                  <a:srgbClr val="000000"/>
                </a:solidFill>
                <a:effectLst/>
                <a:latin typeface="Georgia" panose="02040502050405020303" pitchFamily="18" charset="0"/>
              </a:rPr>
            </a:br>
            <a:r>
              <a:rPr lang="en-US" sz="1000" b="1" i="0" u="none" strike="noStrike" dirty="0">
                <a:solidFill>
                  <a:srgbClr val="000000"/>
                </a:solidFill>
                <a:effectLst/>
                <a:latin typeface="Georgia" panose="02040502050405020303" pitchFamily="18" charset="0"/>
              </a:rPr>
              <a:t>COGS</a:t>
            </a:r>
            <a:r>
              <a:rPr lang="en-US" sz="1000" b="0" i="0" u="none" strike="noStrike" dirty="0">
                <a:solidFill>
                  <a:srgbClr val="000000"/>
                </a:solidFill>
                <a:effectLst/>
                <a:latin typeface="Georgia" panose="02040502050405020303" pitchFamily="18" charset="0"/>
              </a:rPr>
              <a:t>: The cost of goods sold has fluctuated, impacting the gross profit.</a:t>
            </a:r>
            <a:br>
              <a:rPr lang="en-US" sz="1000" b="0" i="0" u="none" strike="noStrike" dirty="0">
                <a:solidFill>
                  <a:srgbClr val="000000"/>
                </a:solidFill>
                <a:effectLst/>
                <a:latin typeface="Georgia" panose="02040502050405020303" pitchFamily="18" charset="0"/>
              </a:rPr>
            </a:br>
            <a:br>
              <a:rPr lang="en-US" sz="1000" b="0" i="0" u="none" strike="noStrike" dirty="0">
                <a:solidFill>
                  <a:srgbClr val="000000"/>
                </a:solidFill>
                <a:effectLst/>
                <a:latin typeface="Georgia" panose="02040502050405020303" pitchFamily="18" charset="0"/>
              </a:rPr>
            </a:br>
            <a:r>
              <a:rPr lang="en-US" sz="1000" b="1" i="0" u="none" strike="noStrike" dirty="0">
                <a:solidFill>
                  <a:srgbClr val="000000"/>
                </a:solidFill>
                <a:effectLst/>
                <a:latin typeface="Georgia" panose="02040502050405020303" pitchFamily="18" charset="0"/>
              </a:rPr>
              <a:t>Gross Profit</a:t>
            </a:r>
            <a:r>
              <a:rPr lang="en-US" sz="1000" b="0" i="0" u="none" strike="noStrike" dirty="0">
                <a:solidFill>
                  <a:srgbClr val="000000"/>
                </a:solidFill>
                <a:effectLst/>
                <a:latin typeface="Georgia" panose="02040502050405020303" pitchFamily="18" charset="0"/>
              </a:rPr>
              <a:t>: Nvidia's gross profit has seen a rising trend, reflecting improved operational efficiency.</a:t>
            </a:r>
            <a:br>
              <a:rPr lang="en-US" sz="1000" b="0" i="0" u="none" strike="noStrike" dirty="0">
                <a:solidFill>
                  <a:srgbClr val="000000"/>
                </a:solidFill>
                <a:effectLst/>
                <a:latin typeface="Georgia" panose="02040502050405020303" pitchFamily="18" charset="0"/>
              </a:rPr>
            </a:br>
            <a:br>
              <a:rPr lang="en-US" sz="1000" b="0" i="0" u="none" strike="noStrike" dirty="0">
                <a:solidFill>
                  <a:srgbClr val="000000"/>
                </a:solidFill>
                <a:effectLst/>
                <a:latin typeface="Georgia" panose="02040502050405020303" pitchFamily="18" charset="0"/>
              </a:rPr>
            </a:br>
            <a:r>
              <a:rPr lang="en-US" sz="1000" b="1" i="0" u="none" strike="noStrike" dirty="0">
                <a:solidFill>
                  <a:srgbClr val="000000"/>
                </a:solidFill>
                <a:effectLst/>
                <a:latin typeface="Georgia" panose="02040502050405020303" pitchFamily="18" charset="0"/>
              </a:rPr>
              <a:t>Operating Income</a:t>
            </a:r>
            <a:r>
              <a:rPr lang="en-US" sz="1000" b="0" i="0" u="none" strike="noStrike" dirty="0">
                <a:solidFill>
                  <a:srgbClr val="000000"/>
                </a:solidFill>
                <a:effectLst/>
                <a:latin typeface="Georgia" panose="02040502050405020303" pitchFamily="18" charset="0"/>
              </a:rPr>
              <a:t>: Calculated by subtracting COGS and operating expenses from revenue, operating income highlights the company's profitability.</a:t>
            </a:r>
          </a:p>
        </p:txBody>
      </p:sp>
    </p:spTree>
    <p:extLst>
      <p:ext uri="{BB962C8B-B14F-4D97-AF65-F5344CB8AC3E}">
        <p14:creationId xmlns:p14="http://schemas.microsoft.com/office/powerpoint/2010/main" val="212263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62357-9FEC-82CE-D64F-53B0EE0B1AB1}"/>
              </a:ext>
            </a:extLst>
          </p:cNvPr>
          <p:cNvSpPr>
            <a:spLocks noGrp="1"/>
          </p:cNvSpPr>
          <p:nvPr>
            <p:ph type="title"/>
          </p:nvPr>
        </p:nvSpPr>
        <p:spPr/>
        <p:txBody>
          <a:bodyPr/>
          <a:lstStyle/>
          <a:p>
            <a:r>
              <a:rPr lang="en-US" sz="1400" b="1" i="0" u="sng" strike="noStrike" dirty="0">
                <a:solidFill>
                  <a:srgbClr val="000000"/>
                </a:solidFill>
                <a:effectLst/>
                <a:latin typeface="Georgia" panose="02040502050405020303" pitchFamily="18" charset="0"/>
              </a:rPr>
              <a:t>Conclusion</a:t>
            </a:r>
            <a:br>
              <a:rPr lang="en-US" sz="800" b="1" i="0" u="none" strike="noStrike" dirty="0">
                <a:solidFill>
                  <a:srgbClr val="000000"/>
                </a:solidFill>
                <a:effectLst/>
                <a:latin typeface="Georgia" panose="02040502050405020303" pitchFamily="18" charset="0"/>
              </a:rPr>
            </a:br>
            <a:br>
              <a:rPr lang="en-US" sz="800" b="1" i="0" u="none" strike="noStrike" dirty="0">
                <a:solidFill>
                  <a:srgbClr val="000000"/>
                </a:solidFill>
                <a:effectLst/>
                <a:latin typeface="Georgia" panose="02040502050405020303" pitchFamily="18" charset="0"/>
              </a:rPr>
            </a:br>
            <a:r>
              <a:rPr lang="en-US" sz="1000" b="0" i="0" u="none" strike="noStrike" dirty="0">
                <a:solidFill>
                  <a:srgbClr val="000000"/>
                </a:solidFill>
                <a:effectLst/>
                <a:latin typeface="Georgia" panose="02040502050405020303" pitchFamily="18" charset="0"/>
              </a:rPr>
              <a:t>The financial analysis and forecasting model for Nvidia Corp. provide valuable insights into the company's historical performance and future potential. The summary statistics reveal consistent growth and some variability, while the P&amp;L statement highlights key financial metrics. The forecasting model, based on realistic assumptions, projects continued revenue growth and operational efficiency. However, the model's accuracy depends on the validity of the assumptions and the dynamic nature of the market.</a:t>
            </a:r>
            <a:br>
              <a:rPr lang="en-US" sz="1000" b="0" i="0" u="none" strike="noStrike" dirty="0">
                <a:solidFill>
                  <a:srgbClr val="000000"/>
                </a:solidFill>
                <a:effectLst/>
                <a:latin typeface="Georgia" panose="02040502050405020303" pitchFamily="18" charset="0"/>
              </a:rPr>
            </a:br>
            <a:endParaRPr lang="en-US" sz="1000" dirty="0">
              <a:latin typeface="Georgia" panose="02040502050405020303" pitchFamily="18" charset="0"/>
            </a:endParaRPr>
          </a:p>
        </p:txBody>
      </p:sp>
    </p:spTree>
    <p:extLst>
      <p:ext uri="{BB962C8B-B14F-4D97-AF65-F5344CB8AC3E}">
        <p14:creationId xmlns:p14="http://schemas.microsoft.com/office/powerpoint/2010/main" val="334250424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4421</TotalTime>
  <Words>922</Words>
  <Application>Microsoft Macintosh PowerPoint</Application>
  <PresentationFormat>On-screen Show (16:9)</PresentationFormat>
  <Paragraphs>26</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Georgia</vt:lpstr>
      <vt:lpstr>Open Sans</vt:lpstr>
      <vt:lpstr>Arial</vt:lpstr>
      <vt:lpstr>Simple Light</vt:lpstr>
      <vt:lpstr>PowerPoint Presentation</vt:lpstr>
      <vt:lpstr>Nvidia Corp. Financial Analysis and Forecasting Report  Introduction  This report presents a comprehensive financial analysis and forecasting model for Nvidia Corp., a leading technology company known for its graphics processing units (GPUs) and artificial intelligence (AI) innovations. The analysis covers historical data (FY13, FY14, FY15, and FY16), summary statistics, profit and loss (P&amp;L) statements, and future financial projections (FY17 &amp; FY18). The primary objective is to provide insights into Nvidia's financial performance and create a forecasting model with various scenarios based on historical trends and assumptions.</vt:lpstr>
      <vt:lpstr>Measures of Center  The summary statistics for Nvidia's financial data reveal key insights into the company's performance over the past four years. The measures of center, including mean and median, provide a central tendency of the data:  Mean Revenue: The mean revenue for Nvidia over the past four years is $34,612,500,000. This high average revenue indicates consistent growth and strong market presence.  Median Revenue: The median revenue is $32,775,000,000. The closeness of the median to the mean suggests a relatively balanced distribution of revenue values, with some variations due to significant growth in certain years.  Measures of Spread  The measures of spread, including standard deviation and range, highlight the variability in Nvidia's financial data:  Standard Deviation: The standard deviation of Nvidia's revenue is $8,650,000,000. This indicates considerable variability, reflecting the company's dynamic growth and market fluctuations.  Range: The range of revenue spans from a minimum of $24,855,000,000 to a maximum of $42,650,000,000. This wide range underscores the significant fluctuations in Nvidia's annual revenue.</vt:lpstr>
      <vt:lpstr>Nvidia Corp.: The Way Forward</vt:lpstr>
      <vt:lpstr>Forecasting Model  The forecasting model projects Nvidia's financial performance for the next two years (Years 5 and 6) based on historical data and various assumptions. The model includes different scenarios to account for potential variations in key metrics such as revenue growth, gross margin, and operating margin. The assumptions and resulting projections are detailed below:  Assumptions  Revenue Growth: Based on historical trends, revenue is assumed to grow at a rate of 10% annually.  Gross Margin: Expected to remain consistent at 60%.  Operating Margin: Projected to be stable at 30%.  Forecast Projections  Year 5: Revenue: $5,679,617,433.41 Gross Profit: $1,560,399,188.38 Operating Income: $4,119,218,245.03  Year 6: Revenue: $6,438,733,371.25 Gross Profit: $866,184,854.89 Operating Income: $5,572,548,516.35</vt:lpstr>
      <vt:lpstr>The Way Up</vt:lpstr>
      <vt:lpstr>Profit and Loss Statement Dashboard  The Profit and Loss (P&amp;L) statement provides a detailed view of Nvidia's financial metrics, including revenue, cost of goods sold (COGS), gross profit, and operating income. A dynamic dropdown list allows for the selection of different ticker symbols, displaying the P&amp;L statement for various companies in the dataset. For Nvidia, the P&amp;L statement is as follows:  Revenue: The historical revenue values show substantial growth, with notable increases in specific years.  COGS: The cost of goods sold has fluctuated, impacting the gross profit.  Gross Profit: Nvidia's gross profit has seen a rising trend, reflecting improved operational efficiency.  Operating Income: Calculated by subtracting COGS and operating expenses from revenue, operating income highlights the company's profitability.</vt:lpstr>
      <vt:lpstr>Conclusion  The financial analysis and forecasting model for Nvidia Corp. provide valuable insights into the company's historical performance and future potential. The summary statistics reveal consistent growth and some variability, while the P&amp;L statement highlights key financial metrics. The forecasting model, based on realistic assumptions, projects continued revenue growth and operational efficiency. However, the model's accuracy depends on the validity of the assumptions and the dynamic nature of the market.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Emmanuel "Metric" Chounard </cp:lastModifiedBy>
  <cp:revision>3</cp:revision>
  <dcterms:modified xsi:type="dcterms:W3CDTF">2024-05-28T22:36:05Z</dcterms:modified>
</cp:coreProperties>
</file>