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  <p:sldId id="266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78" autoAdjust="0"/>
  </p:normalViewPr>
  <p:slideViewPr>
    <p:cSldViewPr>
      <p:cViewPr varScale="1">
        <p:scale>
          <a:sx n="60" d="100"/>
          <a:sy n="60" d="100"/>
        </p:scale>
        <p:origin x="-1358" y="-6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117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5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 to data science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1707662"/>
          </a:xfrm>
          <a:prstGeom prst="rect">
            <a:avLst/>
          </a:prstGeom>
        </p:spPr>
        <p:txBody>
          <a:bodyPr/>
          <a:lstStyle/>
          <a:p>
            <a:r>
              <a:t>Ladies Of Code workshop</a:t>
            </a:r>
          </a:p>
          <a:p>
            <a:endParaRPr/>
          </a:p>
          <a:p>
            <a:r>
              <a:t>May 16th, 2017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normalization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: </a:t>
            </a:r>
            <a:r>
              <a:rPr dirty="0" smtClean="0"/>
              <a:t>surface </a:t>
            </a:r>
            <a:r>
              <a:rPr dirty="0"/>
              <a:t>&gt;&gt; number of </a:t>
            </a:r>
            <a:r>
              <a:rPr dirty="0" smtClean="0"/>
              <a:t>rooms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surface </a:t>
            </a:r>
            <a:r>
              <a:rPr lang="fr-FR" dirty="0" err="1" smtClean="0"/>
              <a:t>terms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contribute</a:t>
            </a:r>
            <a:r>
              <a:rPr lang="fr-FR" dirty="0" smtClean="0"/>
              <a:t> more </a:t>
            </a:r>
            <a:r>
              <a:rPr lang="fr-FR" dirty="0" err="1" smtClean="0"/>
              <a:t>heavily</a:t>
            </a:r>
            <a:r>
              <a:rPr lang="fr-FR" dirty="0" smtClean="0"/>
              <a:t> to the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normalize</a:t>
            </a:r>
            <a:r>
              <a:rPr lang="fr-FR" dirty="0" smtClean="0"/>
              <a:t> the inputs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artificial</a:t>
            </a:r>
            <a:r>
              <a:rPr lang="fr-FR" dirty="0" smtClean="0"/>
              <a:t> </a:t>
            </a:r>
            <a:r>
              <a:rPr lang="fr-FR" dirty="0" err="1" smtClean="0"/>
              <a:t>weight</a:t>
            </a:r>
            <a:r>
              <a:rPr lang="fr-FR" dirty="0" smtClean="0"/>
              <a:t> of </a:t>
            </a:r>
            <a:r>
              <a:rPr lang="fr-FR" dirty="0" err="1" smtClean="0"/>
              <a:t>naturally</a:t>
            </a:r>
            <a:r>
              <a:rPr lang="fr-FR" dirty="0" smtClean="0"/>
              <a:t> large variables</a:t>
            </a:r>
            <a:endParaRPr dirty="0"/>
          </a:p>
          <a:p>
            <a:pPr marL="0" indent="0">
              <a:buNone/>
            </a:pPr>
            <a:r>
              <a:rPr dirty="0"/>
              <a:t>usually done by default in machine learning </a:t>
            </a:r>
            <a:r>
              <a:rPr dirty="0" err="1" smtClean="0"/>
              <a:t>librairies</a:t>
            </a:r>
            <a:r>
              <a:rPr lang="fr-FR" dirty="0" smtClean="0"/>
              <a:t> (check the documentation !)</a:t>
            </a:r>
            <a:endParaRPr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find new features that can help prediction:</a:t>
            </a:r>
          </a:p>
          <a:p>
            <a:pPr lvl="1"/>
            <a:r>
              <a:rPr dirty="0"/>
              <a:t>external features: distance of house to train station</a:t>
            </a:r>
          </a:p>
          <a:p>
            <a:pPr lvl="1"/>
            <a:r>
              <a:rPr dirty="0"/>
              <a:t>calculated features: average surface of rooms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Model </a:t>
            </a:r>
            <a:r>
              <a:rPr lang="fr-FR" dirty="0" err="1" smtClean="0"/>
              <a:t>example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5696" y="3652664"/>
            <a:ext cx="5981948" cy="10608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1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1026" name="Picture 2" descr="Image result for decision tree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8" y="4832052"/>
            <a:ext cx="3924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6502226" y="3076600"/>
            <a:ext cx="5981948" cy="547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fr-FR" dirty="0" err="1" smtClean="0"/>
              <a:t>better</a:t>
            </a:r>
            <a:r>
              <a:rPr lang="fr-FR" dirty="0" smtClean="0"/>
              <a:t> model:</a:t>
            </a:r>
          </a:p>
          <a:p>
            <a:pPr marL="0" indent="0" hangingPunct="1">
              <a:buFontTx/>
              <a:buNone/>
            </a:pPr>
            <a:r>
              <a:rPr lang="fr-FR" dirty="0" smtClean="0"/>
              <a:t>-  « </a:t>
            </a:r>
            <a:r>
              <a:rPr lang="fr-FR" dirty="0" err="1" smtClean="0"/>
              <a:t>forest</a:t>
            </a:r>
            <a:r>
              <a:rPr lang="fr-FR" dirty="0" smtClean="0"/>
              <a:t> »</a:t>
            </a:r>
          </a:p>
          <a:p>
            <a:pPr marL="0" indent="0" hangingPunct="1">
              <a:buFontTx/>
              <a:buNone/>
            </a:pP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on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subsets</a:t>
            </a:r>
            <a:r>
              <a:rPr lang="fr-FR" dirty="0" smtClean="0"/>
              <a:t> of the data, final </a:t>
            </a:r>
            <a:r>
              <a:rPr lang="fr-FR" dirty="0" err="1" smtClean="0"/>
              <a:t>result</a:t>
            </a:r>
            <a:r>
              <a:rPr lang="fr-FR" dirty="0" smtClean="0"/>
              <a:t> = </a:t>
            </a:r>
            <a:r>
              <a:rPr lang="fr-FR" dirty="0" err="1" smtClean="0"/>
              <a:t>average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endParaRPr lang="fr-FR" dirty="0" smtClean="0"/>
          </a:p>
          <a:p>
            <a:pPr hangingPunct="1">
              <a:buFontTx/>
              <a:buChar char="-"/>
            </a:pPr>
            <a:r>
              <a:rPr lang="fr-FR" dirty="0" smtClean="0"/>
              <a:t>« </a:t>
            </a:r>
            <a:r>
              <a:rPr lang="fr-FR" dirty="0" err="1" smtClean="0"/>
              <a:t>random</a:t>
            </a:r>
            <a:r>
              <a:rPr lang="fr-FR" dirty="0" smtClean="0"/>
              <a:t> »</a:t>
            </a:r>
          </a:p>
          <a:p>
            <a:pPr marL="0" indent="0" hangingPunct="1">
              <a:buNone/>
            </a:pPr>
            <a:r>
              <a:rPr lang="fr-FR" dirty="0" smtClean="0"/>
              <a:t> at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, </a:t>
            </a:r>
            <a:r>
              <a:rPr lang="fr-FR" dirty="0" err="1" smtClean="0"/>
              <a:t>choose</a:t>
            </a:r>
            <a:r>
              <a:rPr lang="fr-FR" dirty="0" smtClean="0"/>
              <a:t> a </a:t>
            </a:r>
            <a:r>
              <a:rPr lang="fr-FR" dirty="0" err="1" smtClean="0"/>
              <a:t>smaller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set of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a </a:t>
            </a:r>
            <a:r>
              <a:rPr lang="fr-FR" dirty="0" err="1" smtClean="0"/>
              <a:t>decision</a:t>
            </a:r>
            <a:r>
              <a:rPr lang="fr-FR" dirty="0" smtClean="0"/>
              <a:t> to </a:t>
            </a:r>
            <a:r>
              <a:rPr lang="fr-FR" dirty="0" err="1" smtClean="0"/>
              <a:t>decorrelate</a:t>
            </a:r>
            <a:r>
              <a:rPr lang="fr-FR" dirty="0" smtClean="0"/>
              <a:t> the </a:t>
            </a:r>
            <a:r>
              <a:rPr lang="fr-FR" dirty="0" err="1" smtClean="0"/>
              <a:t>trees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6806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Ressources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33052" y="4228728"/>
            <a:ext cx="7681515" cy="4968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Book: “An introduction to Statistical Learning” by  Gareth James, Daniela Witten, Trevor Hastie and Robert </a:t>
            </a:r>
            <a:r>
              <a:rPr dirty="0" err="1"/>
              <a:t>Tibshirani</a:t>
            </a:r>
            <a:r>
              <a:rPr dirty="0"/>
              <a:t> (pdf is free)</a:t>
            </a:r>
          </a:p>
        </p:txBody>
      </p:sp>
      <p:sp>
        <p:nvSpPr>
          <p:cNvPr id="2" name="AutoShape 2" descr="Image result for learn all the things"/>
          <p:cNvSpPr>
            <a:spLocks noChangeAspect="1" noChangeArrowheads="1"/>
          </p:cNvSpPr>
          <p:nvPr/>
        </p:nvSpPr>
        <p:spPr bwMode="auto">
          <a:xfrm>
            <a:off x="155575" y="-1622425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Image result for learn all the things"/>
          <p:cNvSpPr>
            <a:spLocks noChangeAspect="1" noChangeArrowheads="1"/>
          </p:cNvSpPr>
          <p:nvPr/>
        </p:nvSpPr>
        <p:spPr bwMode="auto">
          <a:xfrm>
            <a:off x="307975" y="-1470025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Image result for learn all the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68" y="5181580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60"/>
          <p:cNvSpPr txBox="1">
            <a:spLocks/>
          </p:cNvSpPr>
          <p:nvPr/>
        </p:nvSpPr>
        <p:spPr>
          <a:xfrm>
            <a:off x="713126" y="2356520"/>
            <a:ext cx="11549914" cy="187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3053" y="3318560"/>
            <a:ext cx="12099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Online lecture: “Probability and Statistics” by Khan Academy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Basic prediction problem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half" idx="1"/>
          </p:nvPr>
        </p:nvSpPr>
        <p:spPr>
          <a:xfrm>
            <a:off x="307770" y="2140496"/>
            <a:ext cx="12535995" cy="2919047"/>
          </a:xfrm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3348"/>
            </a:pPr>
            <a:r>
              <a:rPr dirty="0"/>
              <a:t>dataset: features + </a:t>
            </a:r>
            <a:r>
              <a:rPr lang="fr-FR" dirty="0" smtClean="0"/>
              <a:t>a </a:t>
            </a:r>
            <a:r>
              <a:rPr dirty="0" smtClean="0"/>
              <a:t>quantity </a:t>
            </a:r>
            <a:r>
              <a:rPr dirty="0"/>
              <a:t>depending on them </a:t>
            </a:r>
            <a:endParaRPr lang="fr-FR" dirty="0" smtClean="0"/>
          </a:p>
          <a:p>
            <a:pPr marL="0" indent="0" defTabSz="543305">
              <a:spcBef>
                <a:spcPts val="3900"/>
              </a:spcBef>
              <a:buSzTx/>
              <a:buNone/>
              <a:defRPr sz="3348"/>
            </a:pPr>
            <a:r>
              <a:rPr dirty="0" smtClean="0"/>
              <a:t>How </a:t>
            </a:r>
            <a:r>
              <a:rPr dirty="0"/>
              <a:t>to get the price of a new house knowing its features ?</a:t>
            </a:r>
          </a:p>
        </p:txBody>
      </p:sp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3040004285"/>
              </p:ext>
            </p:extLst>
          </p:nvPr>
        </p:nvGraphicFramePr>
        <p:xfrm>
          <a:off x="1399696" y="4660774"/>
          <a:ext cx="11439408" cy="480943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06568"/>
                <a:gridCol w="1906568"/>
                <a:gridCol w="1906568"/>
                <a:gridCol w="1687256"/>
                <a:gridCol w="2125880"/>
                <a:gridCol w="1906568"/>
              </a:tblGrid>
              <a:tr h="9618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sym typeface="Helvetica"/>
                        </a:rPr>
                        <a:t>case number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house surface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nbr of rooms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garden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sym typeface="Helvetica"/>
                        </a:rPr>
                        <a:t>construction date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sym typeface="Helvetica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46120"/>
                        <a:satOff val="4178"/>
                        <a:lumOff val="-16732"/>
                      </a:schemeClr>
                    </a:solidFill>
                  </a:tcPr>
                </a:tc>
              </a:tr>
              <a:tr h="96188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100m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1975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400 000 euros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96188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200m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2003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900 000 euros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</a:tr>
              <a:tr h="96188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80m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300 000 euros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96188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t>150m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2010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-333989"/>
                        <a:satOff val="3917"/>
                        <a:lumOff val="-666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1257612" y="4780612"/>
            <a:ext cx="10435" cy="361193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V="1">
            <a:off x="1249484" y="8615328"/>
            <a:ext cx="1" cy="81118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07770" y="5599488"/>
            <a:ext cx="946678" cy="60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262889">
              <a:spcBef>
                <a:spcPts val="1800"/>
              </a:spcBef>
              <a:defRPr sz="1619"/>
            </a:lvl1pPr>
          </a:lstStyle>
          <a:p>
            <a:r>
              <a:t>training 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526834" y="8580562"/>
            <a:ext cx="1471990" cy="880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algn="l" defTabSz="280415">
              <a:spcBef>
                <a:spcPts val="2000"/>
              </a:spcBef>
              <a:defRPr sz="1727"/>
            </a:pPr>
            <a:r>
              <a:t>test </a:t>
            </a:r>
          </a:p>
          <a:p>
            <a:pPr algn="l" defTabSz="280415">
              <a:spcBef>
                <a:spcPts val="2000"/>
              </a:spcBef>
              <a:defRPr sz="1727"/>
            </a:pPr>
            <a:r>
              <a:t>set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problems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Supervised learning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regression</a:t>
            </a:r>
          </a:p>
          <a:p>
            <a:pPr marL="0" lvl="2" indent="320039" defTabSz="408940">
              <a:spcBef>
                <a:spcPts val="2900"/>
              </a:spcBef>
              <a:buSzTx/>
              <a:buNone/>
              <a:defRPr sz="2520"/>
            </a:pPr>
            <a:r>
              <a:t>   predict a numeric value knowing the features (example: linear regression)</a:t>
            </a:r>
          </a:p>
          <a:p>
            <a:pPr marL="622300" lvl="1" indent="-311150" defTabSz="408940">
              <a:spcBef>
                <a:spcPts val="2900"/>
              </a:spcBef>
              <a:defRPr sz="2520"/>
            </a:pPr>
            <a:r>
              <a:t>classification</a:t>
            </a:r>
          </a:p>
          <a:p>
            <a:pPr marL="0" lvl="1" indent="160019" defTabSz="408940">
              <a:spcBef>
                <a:spcPts val="2900"/>
              </a:spcBef>
              <a:buSzTx/>
              <a:buNone/>
              <a:defRPr sz="2520"/>
            </a:pPr>
            <a:r>
              <a:t>      predict a category knowing the features (example: logistic regression)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endParaRPr/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Unsupervised learning</a:t>
            </a:r>
          </a:p>
          <a:p>
            <a:pPr marL="0" lvl="1" indent="160019" defTabSz="408940">
              <a:spcBef>
                <a:spcPts val="2900"/>
              </a:spcBef>
              <a:buSzTx/>
              <a:buNone/>
              <a:defRPr sz="2520"/>
            </a:pPr>
            <a:r>
              <a:t> find structure in the data (example: clustering)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Modeling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choose a type of model (linear regression, decision tree …)</a:t>
            </a:r>
          </a:p>
          <a:p>
            <a:r>
              <a:t>“training/learning”: find the model parameters by minimizing a cost function on the training set </a:t>
            </a:r>
          </a:p>
          <a:p>
            <a:r>
              <a:t>prediction: use the model to calculate expected values on the test set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Model example: linear regression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652389" y="2908839"/>
            <a:ext cx="7381886" cy="3544869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price = a</a:t>
            </a:r>
            <a:r>
              <a:rPr baseline="-5999"/>
              <a:t>0 </a:t>
            </a:r>
            <a:r>
              <a:t>+ a</a:t>
            </a:r>
            <a:r>
              <a:rPr baseline="-5999"/>
              <a:t>1</a:t>
            </a:r>
            <a:r>
              <a:t>*surface + a</a:t>
            </a:r>
            <a:r>
              <a:rPr baseline="-5999"/>
              <a:t>2</a:t>
            </a:r>
            <a:r>
              <a:t>*nbr_rooms + a</a:t>
            </a:r>
            <a:r>
              <a:rPr baseline="-5999"/>
              <a:t>3</a:t>
            </a:r>
            <a:r>
              <a:t>*construction_date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420"/>
            </a:pPr>
            <a:r>
              <a:t>cost function: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3239" y="2604181"/>
            <a:ext cx="4544621" cy="299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34" y="5725039"/>
            <a:ext cx="3924214" cy="697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083" y="6759046"/>
            <a:ext cx="10052418" cy="67838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448739" y="7773598"/>
            <a:ext cx="12252590" cy="185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455675">
              <a:spcBef>
                <a:spcPts val="3200"/>
              </a:spcBef>
              <a:defRPr sz="2807"/>
            </a:pPr>
            <a:r>
              <a:rPr dirty="0"/>
              <a:t>training = find the a</a:t>
            </a:r>
            <a:r>
              <a:rPr baseline="-5999" dirty="0"/>
              <a:t>0, </a:t>
            </a:r>
            <a:r>
              <a:rPr dirty="0"/>
              <a:t>a</a:t>
            </a:r>
            <a:r>
              <a:rPr baseline="-5999" dirty="0"/>
              <a:t>1,</a:t>
            </a:r>
            <a:r>
              <a:rPr dirty="0"/>
              <a:t> a</a:t>
            </a:r>
            <a:r>
              <a:rPr baseline="-5999" dirty="0"/>
              <a:t>2,</a:t>
            </a:r>
            <a:r>
              <a:rPr dirty="0"/>
              <a:t> a</a:t>
            </a:r>
            <a:r>
              <a:rPr baseline="-5999" dirty="0"/>
              <a:t>3 </a:t>
            </a:r>
            <a:r>
              <a:rPr dirty="0"/>
              <a:t>that </a:t>
            </a:r>
            <a:r>
              <a:rPr dirty="0" err="1"/>
              <a:t>minimise</a:t>
            </a:r>
            <a:r>
              <a:rPr dirty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dirty="0" smtClean="0"/>
              <a:t>distance </a:t>
            </a:r>
            <a:r>
              <a:rPr dirty="0"/>
              <a:t>between the model prediction and the actual value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Categorical variables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 has unordered levels (ex: house heating = “electric” or “fuel” or “solar”)</a:t>
            </a:r>
          </a:p>
          <a:p>
            <a:r>
              <a:t>can be transformed into several numeric variable using one-hot encoding:</a:t>
            </a:r>
          </a:p>
          <a:p>
            <a:pPr lvl="1"/>
            <a:r>
              <a:t>heating = (1,0,0) for electric</a:t>
            </a:r>
          </a:p>
          <a:p>
            <a:pPr marL="0" lvl="1" indent="228600">
              <a:buSzTx/>
              <a:buNone/>
            </a:pPr>
            <a:r>
              <a:t>                      (0,1,0) for fuel </a:t>
            </a:r>
          </a:p>
          <a:p>
            <a:pPr marL="0" lvl="1" indent="228600">
              <a:buSzTx/>
              <a:buNone/>
            </a:pPr>
            <a:r>
              <a:t>                     (0, 0, 1) for solar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Overfitting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6358384" y="2644552"/>
            <a:ext cx="6015683" cy="46612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SzTx/>
              <a:buNone/>
            </a:pPr>
            <a:r>
              <a:rPr dirty="0"/>
              <a:t>When the model is complex enough to follow the </a:t>
            </a:r>
            <a:r>
              <a:rPr lang="fr-FR" dirty="0" smtClean="0"/>
              <a:t>training </a:t>
            </a:r>
            <a:r>
              <a:rPr dirty="0" smtClean="0"/>
              <a:t>data </a:t>
            </a:r>
            <a:r>
              <a:rPr dirty="0"/>
              <a:t>very closely, it will not be able to </a:t>
            </a:r>
            <a:r>
              <a:rPr dirty="0" err="1"/>
              <a:t>generalise</a:t>
            </a:r>
            <a:r>
              <a:rPr dirty="0"/>
              <a:t> to new data</a:t>
            </a:r>
          </a:p>
          <a:p>
            <a:pPr marL="0" indent="0">
              <a:buSzTx/>
              <a:buNone/>
            </a:pPr>
            <a:r>
              <a:rPr dirty="0" smtClean="0"/>
              <a:t>Can </a:t>
            </a:r>
            <a:r>
              <a:rPr dirty="0"/>
              <a:t>happen when there are too many </a:t>
            </a:r>
            <a:r>
              <a:rPr dirty="0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the size of the training </a:t>
            </a:r>
            <a:r>
              <a:rPr lang="fr-FR" dirty="0" err="1" smtClean="0"/>
              <a:t>dataset</a:t>
            </a:r>
            <a:endParaRPr dirty="0"/>
          </a:p>
        </p:txBody>
      </p:sp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865" y="2360265"/>
            <a:ext cx="4770785" cy="477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4500"/>
            <a:ext cx="13004800" cy="2159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training, cross-validation, test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5736" y="2500536"/>
            <a:ext cx="8064896" cy="69847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overfitting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to check the performance of the model on data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not </a:t>
            </a:r>
            <a:r>
              <a:rPr lang="fr-FR" dirty="0" err="1" smtClean="0"/>
              <a:t>used</a:t>
            </a:r>
            <a:r>
              <a:rPr lang="fr-FR" dirty="0" smtClean="0"/>
              <a:t> for training: </a:t>
            </a:r>
            <a:r>
              <a:rPr lang="fr-FR" dirty="0" err="1" smtClean="0"/>
              <a:t>we</a:t>
            </a:r>
            <a:r>
              <a:rPr lang="fr-FR" dirty="0" smtClean="0"/>
              <a:t> split </a:t>
            </a:r>
            <a:r>
              <a:rPr lang="fr-FR" dirty="0" err="1" smtClean="0"/>
              <a:t>our</a:t>
            </a:r>
            <a:r>
              <a:rPr lang="fr-FR" dirty="0" smtClean="0"/>
              <a:t> data </a:t>
            </a:r>
            <a:r>
              <a:rPr lang="fr-FR" dirty="0" err="1" smtClean="0"/>
              <a:t>into</a:t>
            </a:r>
            <a:r>
              <a:rPr lang="fr-FR" dirty="0" smtClean="0"/>
              <a:t> training and test sets</a:t>
            </a:r>
          </a:p>
          <a:p>
            <a:pPr marL="0" indent="0">
              <a:buNone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looking</a:t>
            </a:r>
            <a:r>
              <a:rPr lang="fr-FR" dirty="0" smtClean="0"/>
              <a:t> for the best model </a:t>
            </a:r>
            <a:r>
              <a:rPr lang="fr-FR" dirty="0" err="1" smtClean="0"/>
              <a:t>parameters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compare the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on the test set and </a:t>
            </a:r>
            <a:r>
              <a:rPr lang="fr-FR" dirty="0" err="1" smtClean="0"/>
              <a:t>choose</a:t>
            </a:r>
            <a:r>
              <a:rPr lang="fr-FR" dirty="0" smtClean="0"/>
              <a:t> the best; but </a:t>
            </a:r>
            <a:r>
              <a:rPr lang="fr-FR" dirty="0" err="1" smtClean="0"/>
              <a:t>then</a:t>
            </a:r>
            <a:r>
              <a:rPr lang="fr-FR" dirty="0" smtClean="0"/>
              <a:t> the final model has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the test data !</a:t>
            </a:r>
          </a:p>
          <a:p>
            <a:pPr marL="0" indent="0">
              <a:buNone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looking</a:t>
            </a:r>
            <a:r>
              <a:rPr lang="fr-FR" dirty="0" smtClean="0"/>
              <a:t> at </a:t>
            </a:r>
            <a:r>
              <a:rPr lang="fr-FR" dirty="0" err="1" smtClean="0"/>
              <a:t>parameters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 a cross-validation set, and </a:t>
            </a:r>
            <a:r>
              <a:rPr lang="fr-FR" dirty="0" err="1" smtClean="0"/>
              <a:t>keep</a:t>
            </a:r>
            <a:r>
              <a:rPr lang="fr-FR" dirty="0" smtClean="0"/>
              <a:t> the test set for the final performance estimation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2900"/>
              </p:ext>
            </p:extLst>
          </p:nvPr>
        </p:nvGraphicFramePr>
        <p:xfrm>
          <a:off x="9526736" y="3004592"/>
          <a:ext cx="2325936" cy="61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68"/>
                <a:gridCol w="1162968"/>
              </a:tblGrid>
              <a:tr h="540060">
                <a:tc>
                  <a:txBody>
                    <a:bodyPr/>
                    <a:lstStyle/>
                    <a:p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train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2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train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3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train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4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train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5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cv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6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cv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7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cv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case</a:t>
                      </a:r>
                      <a:r>
                        <a:rPr lang="fr-FR" baseline="0" dirty="0" smtClean="0"/>
                        <a:t> 8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cv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fr-FR" dirty="0" smtClean="0"/>
                        <a:t>case 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test</a:t>
                      </a:r>
                      <a:endParaRPr lang="fr-FR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fr-FR" dirty="0" smtClean="0"/>
                        <a:t>case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test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666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Regularization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Force a penalty on the cost function to keep the model parameters small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TODO </a:t>
            </a:r>
            <a:r>
              <a:rPr lang="fr-FR" dirty="0" err="1" smtClean="0"/>
              <a:t>add</a:t>
            </a:r>
            <a:r>
              <a:rPr lang="fr-FR" dirty="0" smtClean="0"/>
              <a:t> formula reg lin</a:t>
            </a:r>
            <a:endParaRPr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576</Words>
  <Application>Microsoft Office PowerPoint</Application>
  <PresentationFormat>Personnalisé</PresentationFormat>
  <Paragraphs>113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White</vt:lpstr>
      <vt:lpstr>Intro to data science</vt:lpstr>
      <vt:lpstr>Basic prediction problem</vt:lpstr>
      <vt:lpstr>Types of problems</vt:lpstr>
      <vt:lpstr>Modeling</vt:lpstr>
      <vt:lpstr>Model example: linear regression</vt:lpstr>
      <vt:lpstr>Categorical variables</vt:lpstr>
      <vt:lpstr>Overfitting</vt:lpstr>
      <vt:lpstr>training, cross-validation, test</vt:lpstr>
      <vt:lpstr>Regularization</vt:lpstr>
      <vt:lpstr>normalization</vt:lpstr>
      <vt:lpstr>feature engineering</vt:lpstr>
      <vt:lpstr>Model example:  random forest</vt:lpstr>
      <vt:lpstr>Ressources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science</dc:title>
  <cp:lastModifiedBy>BOSMA Saskia Ext DTRS/DREAM</cp:lastModifiedBy>
  <cp:revision>5</cp:revision>
  <dcterms:modified xsi:type="dcterms:W3CDTF">2017-05-16T13:16:30Z</dcterms:modified>
</cp:coreProperties>
</file>