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FCF1F1-B0C0-480B-B14E-3600DA1BC9F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21509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CF1F1-B0C0-480B-B14E-3600DA1BC9F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312281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CF1F1-B0C0-480B-B14E-3600DA1BC9F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4151900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CF1F1-B0C0-480B-B14E-3600DA1BC9F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13097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CF1F1-B0C0-480B-B14E-3600DA1BC9F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810609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FCF1F1-B0C0-480B-B14E-3600DA1BC9F4}"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686180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FCF1F1-B0C0-480B-B14E-3600DA1BC9F4}"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1625699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CF1F1-B0C0-480B-B14E-3600DA1BC9F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403780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CF1F1-B0C0-480B-B14E-3600DA1BC9F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252909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CF1F1-B0C0-480B-B14E-3600DA1BC9F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2099490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CF1F1-B0C0-480B-B14E-3600DA1BC9F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1732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FCF1F1-B0C0-480B-B14E-3600DA1BC9F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67860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FCF1F1-B0C0-480B-B14E-3600DA1BC9F4}"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274083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FCF1F1-B0C0-480B-B14E-3600DA1BC9F4}"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392544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CF1F1-B0C0-480B-B14E-3600DA1BC9F4}" type="datetimeFigureOut">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230011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CF1F1-B0C0-480B-B14E-3600DA1BC9F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386252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CF1F1-B0C0-480B-B14E-3600DA1BC9F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2407399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EFCF1F1-B0C0-480B-B14E-3600DA1BC9F4}" type="datetimeFigureOut">
              <a:rPr lang="en-US" smtClean="0"/>
              <a:t>3/28/2024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E719ED1-4C52-4DAC-9CD4-BD135280A90A}" type="slidenum">
              <a:rPr lang="en-US" smtClean="0"/>
              <a:t>‹#›</a:t>
            </a:fld>
            <a:endParaRPr lang="en-US"/>
          </a:p>
        </p:txBody>
      </p:sp>
    </p:spTree>
    <p:extLst>
      <p:ext uri="{BB962C8B-B14F-4D97-AF65-F5344CB8AC3E}">
        <p14:creationId xmlns:p14="http://schemas.microsoft.com/office/powerpoint/2010/main" val="394695982"/>
      </p:ext>
    </p:extLst>
  </p:cSld>
  <p:clrMap bg1="dk1" tx1="lt1" bg2="dk2" tx2="lt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 id="2147484117" r:id="rId13"/>
    <p:sldLayoutId id="2147484118" r:id="rId14"/>
    <p:sldLayoutId id="2147484119" r:id="rId15"/>
    <p:sldLayoutId id="2147484120" r:id="rId16"/>
    <p:sldLayoutId id="214748412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1A29-E7DE-64AD-82C1-6E395796E1FF}"/>
              </a:ext>
            </a:extLst>
          </p:cNvPr>
          <p:cNvSpPr>
            <a:spLocks noGrp="1"/>
          </p:cNvSpPr>
          <p:nvPr>
            <p:ph type="ctrTitle"/>
          </p:nvPr>
        </p:nvSpPr>
        <p:spPr/>
        <p:txBody>
          <a:bodyPr>
            <a:normAutofit/>
          </a:bodyPr>
          <a:lstStyle/>
          <a:p>
            <a:r>
              <a:rPr lang="en-US" b="0" i="0" dirty="0">
                <a:solidFill>
                  <a:srgbClr val="D1D5DB"/>
                </a:solidFill>
                <a:effectLst/>
                <a:latin typeface="Söhne"/>
              </a:rPr>
              <a:t>Oral Tradition: Storytelling in African Culture</a:t>
            </a:r>
            <a:endParaRPr lang="en-US" dirty="0"/>
          </a:p>
        </p:txBody>
      </p:sp>
      <p:sp>
        <p:nvSpPr>
          <p:cNvPr id="3" name="Subtitle 2">
            <a:extLst>
              <a:ext uri="{FF2B5EF4-FFF2-40B4-BE49-F238E27FC236}">
                <a16:creationId xmlns:a16="http://schemas.microsoft.com/office/drawing/2014/main" id="{EE1637C7-9321-A761-8D59-E3948007916B}"/>
              </a:ext>
            </a:extLst>
          </p:cNvPr>
          <p:cNvSpPr>
            <a:spLocks noGrp="1"/>
          </p:cNvSpPr>
          <p:nvPr>
            <p:ph type="subTitle" idx="1"/>
          </p:nvPr>
        </p:nvSpPr>
        <p:spPr/>
        <p:txBody>
          <a:bodyPr/>
          <a:lstStyle/>
          <a:p>
            <a:r>
              <a:rPr lang="en-US" b="0" i="0" dirty="0">
                <a:solidFill>
                  <a:srgbClr val="D1D5DB"/>
                </a:solidFill>
                <a:effectLst/>
                <a:latin typeface="Söhne"/>
              </a:rPr>
              <a:t>Preserving History and Cultural Values</a:t>
            </a:r>
          </a:p>
          <a:p>
            <a:r>
              <a:rPr lang="es-US" dirty="0">
                <a:solidFill>
                  <a:srgbClr val="D1D5DB"/>
                </a:solidFill>
                <a:effectLst/>
                <a:latin typeface="Söhne"/>
              </a:rPr>
              <a:t>Mike Ndeto</a:t>
            </a:r>
            <a:endParaRPr lang="en-US" dirty="0"/>
          </a:p>
        </p:txBody>
      </p:sp>
    </p:spTree>
    <p:extLst>
      <p:ext uri="{BB962C8B-B14F-4D97-AF65-F5344CB8AC3E}">
        <p14:creationId xmlns:p14="http://schemas.microsoft.com/office/powerpoint/2010/main" val="397632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41D8-7F40-3128-C8D5-2BB5D71B68B4}"/>
              </a:ext>
            </a:extLst>
          </p:cNvPr>
          <p:cNvSpPr>
            <a:spLocks noGrp="1"/>
          </p:cNvSpPr>
          <p:nvPr>
            <p:ph type="title"/>
          </p:nvPr>
        </p:nvSpPr>
        <p:spPr/>
        <p:txBody>
          <a:bodyPr/>
          <a:lstStyle/>
          <a:p>
            <a:r>
              <a:rPr lang="en-US" b="1" i="0" dirty="0">
                <a:effectLst/>
                <a:latin typeface="Söhne"/>
              </a:rPr>
              <a:t>Personal Stories and Testimonies</a:t>
            </a:r>
            <a:endParaRPr lang="en-US" dirty="0"/>
          </a:p>
        </p:txBody>
      </p:sp>
      <p:sp>
        <p:nvSpPr>
          <p:cNvPr id="3" name="Content Placeholder 2">
            <a:extLst>
              <a:ext uri="{FF2B5EF4-FFF2-40B4-BE49-F238E27FC236}">
                <a16:creationId xmlns:a16="http://schemas.microsoft.com/office/drawing/2014/main" id="{AD092AEF-BFD0-8DED-8989-C8E8F5F1AD17}"/>
              </a:ext>
            </a:extLst>
          </p:cNvPr>
          <p:cNvSpPr>
            <a:spLocks noGrp="1"/>
          </p:cNvSpPr>
          <p:nvPr>
            <p:ph idx="1"/>
          </p:nvPr>
        </p:nvSpPr>
        <p:spPr/>
        <p:txBody>
          <a:bodyPr/>
          <a:lstStyle/>
          <a:p>
            <a:r>
              <a:rPr lang="en-US" dirty="0"/>
              <a:t>These personal stories and testimonies provide real-world examples of the profound impact of African oral traditions.</a:t>
            </a:r>
          </a:p>
          <a:p>
            <a:r>
              <a:rPr lang="en-US" dirty="0"/>
              <a:t> Narratives about connecting with cultural roots, preserving ancestral wisdom, empowerment through storytelling, and resilience in the face of adversity.</a:t>
            </a:r>
          </a:p>
          <a:p>
            <a:r>
              <a:rPr lang="en-US" dirty="0"/>
              <a:t>These stories illustrate the living legacy of oral tradition, which empowers, connects people to their cultural heritage, and offers resilience in challenging times.</a:t>
            </a:r>
          </a:p>
        </p:txBody>
      </p:sp>
    </p:spTree>
    <p:extLst>
      <p:ext uri="{BB962C8B-B14F-4D97-AF65-F5344CB8AC3E}">
        <p14:creationId xmlns:p14="http://schemas.microsoft.com/office/powerpoint/2010/main" val="139970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4ED2-4BC6-2862-EAB7-2DEDF1FDD58F}"/>
              </a:ext>
            </a:extLst>
          </p:cNvPr>
          <p:cNvSpPr>
            <a:spLocks noGrp="1"/>
          </p:cNvSpPr>
          <p:nvPr>
            <p:ph type="title"/>
          </p:nvPr>
        </p:nvSpPr>
        <p:spPr/>
        <p:txBody>
          <a:bodyPr/>
          <a:lstStyle/>
          <a:p>
            <a:r>
              <a:rPr lang="en-US" b="1" i="0" dirty="0">
                <a:effectLst/>
                <a:latin typeface="Söhne"/>
              </a:rPr>
              <a:t>Connecting with Cultural Roots</a:t>
            </a:r>
            <a:endParaRPr lang="en-US" dirty="0"/>
          </a:p>
        </p:txBody>
      </p:sp>
      <p:sp>
        <p:nvSpPr>
          <p:cNvPr id="3" name="Content Placeholder 2">
            <a:extLst>
              <a:ext uri="{FF2B5EF4-FFF2-40B4-BE49-F238E27FC236}">
                <a16:creationId xmlns:a16="http://schemas.microsoft.com/office/drawing/2014/main" id="{157C849E-7E37-8032-FE04-A59849A56BC8}"/>
              </a:ext>
            </a:extLst>
          </p:cNvPr>
          <p:cNvSpPr>
            <a:spLocks noGrp="1"/>
          </p:cNvSpPr>
          <p:nvPr>
            <p:ph idx="1"/>
          </p:nvPr>
        </p:nvSpPr>
        <p:spPr/>
        <p:txBody>
          <a:bodyPr/>
          <a:lstStyle/>
          <a:p>
            <a:r>
              <a:rPr lang="en-US" dirty="0"/>
              <a:t>This slide focuses on the powerful stories of individuals who've reconnected with their cultural roots through African oral tradition.</a:t>
            </a:r>
          </a:p>
          <a:p>
            <a:r>
              <a:rPr lang="en-US" dirty="0"/>
              <a:t>Example, such as Amina, who grew up in the African diaspora. Despite living far from her ancestral homeland, she was deeply connected to her culture through stories shared by her parents.</a:t>
            </a:r>
          </a:p>
          <a:p>
            <a:r>
              <a:rPr lang="en-US" dirty="0"/>
              <a:t>These stories made Amina feel a strong connection to her cultural heritage, even though she was born and raised in a different land.</a:t>
            </a:r>
          </a:p>
        </p:txBody>
      </p:sp>
    </p:spTree>
    <p:extLst>
      <p:ext uri="{BB962C8B-B14F-4D97-AF65-F5344CB8AC3E}">
        <p14:creationId xmlns:p14="http://schemas.microsoft.com/office/powerpoint/2010/main" val="344968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D891-843B-27DF-64ED-FCED64241F05}"/>
              </a:ext>
            </a:extLst>
          </p:cNvPr>
          <p:cNvSpPr>
            <a:spLocks noGrp="1"/>
          </p:cNvSpPr>
          <p:nvPr>
            <p:ph type="title"/>
          </p:nvPr>
        </p:nvSpPr>
        <p:spPr/>
        <p:txBody>
          <a:bodyPr/>
          <a:lstStyle/>
          <a:p>
            <a:r>
              <a:rPr lang="en-US" b="1" i="0" dirty="0">
                <a:effectLst/>
                <a:latin typeface="Söhne"/>
              </a:rPr>
              <a:t>Preserving Ancestral Wisdom</a:t>
            </a:r>
            <a:endParaRPr lang="en-US" dirty="0"/>
          </a:p>
        </p:txBody>
      </p:sp>
      <p:sp>
        <p:nvSpPr>
          <p:cNvPr id="3" name="Content Placeholder 2">
            <a:extLst>
              <a:ext uri="{FF2B5EF4-FFF2-40B4-BE49-F238E27FC236}">
                <a16:creationId xmlns:a16="http://schemas.microsoft.com/office/drawing/2014/main" id="{FFD457E1-B1E0-62EB-EB1A-17FE8ABC97E6}"/>
              </a:ext>
            </a:extLst>
          </p:cNvPr>
          <p:cNvSpPr>
            <a:spLocks noGrp="1"/>
          </p:cNvSpPr>
          <p:nvPr>
            <p:ph idx="1"/>
          </p:nvPr>
        </p:nvSpPr>
        <p:spPr/>
        <p:txBody>
          <a:bodyPr/>
          <a:lstStyle/>
          <a:p>
            <a:r>
              <a:rPr lang="en-US" dirty="0"/>
              <a:t>In this slide, we explore how individuals, like Kwame, have preserved ancestral wisdom through the medium of oral tradition.</a:t>
            </a:r>
          </a:p>
          <a:p>
            <a:r>
              <a:rPr lang="en-US" dirty="0"/>
              <a:t>Kwame, a young African man, learned invaluable life lessons from his grandfather's tales of wisdom. These stories were not mere anecdotes but profound teachings that shaped Kwame's character and outlook on life.</a:t>
            </a:r>
          </a:p>
          <a:p>
            <a:r>
              <a:rPr lang="en-US" dirty="0"/>
              <a:t>Kwame's grandfather, a respected elder in the community, shared tales of his own experiences, trials, and tribulations. He wove these personal narratives into captivating stories that transcended generations.</a:t>
            </a:r>
          </a:p>
        </p:txBody>
      </p:sp>
    </p:spTree>
    <p:extLst>
      <p:ext uri="{BB962C8B-B14F-4D97-AF65-F5344CB8AC3E}">
        <p14:creationId xmlns:p14="http://schemas.microsoft.com/office/powerpoint/2010/main" val="393264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8E49-6BCC-7E2C-6D01-8F2144020ADF}"/>
              </a:ext>
            </a:extLst>
          </p:cNvPr>
          <p:cNvSpPr>
            <a:spLocks noGrp="1"/>
          </p:cNvSpPr>
          <p:nvPr>
            <p:ph type="title"/>
          </p:nvPr>
        </p:nvSpPr>
        <p:spPr/>
        <p:txBody>
          <a:bodyPr/>
          <a:lstStyle/>
          <a:p>
            <a:r>
              <a:rPr lang="en-US" b="1" i="0" dirty="0">
                <a:effectLst/>
                <a:latin typeface="Söhne"/>
              </a:rPr>
              <a:t>Empowerment through Storytelling</a:t>
            </a:r>
            <a:endParaRPr lang="en-US" dirty="0"/>
          </a:p>
        </p:txBody>
      </p:sp>
      <p:sp>
        <p:nvSpPr>
          <p:cNvPr id="3" name="Content Placeholder 2">
            <a:extLst>
              <a:ext uri="{FF2B5EF4-FFF2-40B4-BE49-F238E27FC236}">
                <a16:creationId xmlns:a16="http://schemas.microsoft.com/office/drawing/2014/main" id="{C58BDBAC-D6EF-4727-97CB-878B89E0DA13}"/>
              </a:ext>
            </a:extLst>
          </p:cNvPr>
          <p:cNvSpPr>
            <a:spLocks noGrp="1"/>
          </p:cNvSpPr>
          <p:nvPr>
            <p:ph idx="1"/>
          </p:nvPr>
        </p:nvSpPr>
        <p:spPr>
          <a:xfrm>
            <a:off x="807396" y="1682885"/>
            <a:ext cx="10885251" cy="4902741"/>
          </a:xfrm>
        </p:spPr>
        <p:txBody>
          <a:bodyPr>
            <a:normAutofit fontScale="70000" lnSpcReduction="20000"/>
          </a:bodyPr>
          <a:lstStyle/>
          <a:p>
            <a:r>
              <a:rPr lang="en-US" dirty="0"/>
              <a:t>Giving a Voice to the Marginalized:</a:t>
            </a:r>
          </a:p>
          <a:p>
            <a:endParaRPr lang="en-US" dirty="0"/>
          </a:p>
          <a:p>
            <a:r>
              <a:rPr lang="en-US" dirty="0"/>
              <a:t>Storytelling provides a platform for individuals, particularly marginalized or underrepresented groups, to share their experiences, perspectives, and voices.</a:t>
            </a:r>
          </a:p>
          <a:p>
            <a:r>
              <a:rPr lang="en-US" dirty="0"/>
              <a:t>It empowers them to be heard and recognized, contributing to a more inclusive and diverse narrative landscape.</a:t>
            </a:r>
          </a:p>
          <a:p>
            <a:r>
              <a:rPr lang="en-US" dirty="0"/>
              <a:t>Preservation of Cultural Identity:</a:t>
            </a:r>
          </a:p>
          <a:p>
            <a:endParaRPr lang="en-US" dirty="0"/>
          </a:p>
          <a:p>
            <a:r>
              <a:rPr lang="en-US" dirty="0"/>
              <a:t>Empowering individuals through storytelling helps in preserving cultural identity, values, and traditions.</a:t>
            </a:r>
          </a:p>
          <a:p>
            <a:r>
              <a:rPr lang="en-US" dirty="0"/>
              <a:t>It ensures that the stories and narratives of a community are not only preserved but also continue to be relevant and meaningful to new generations.</a:t>
            </a:r>
          </a:p>
          <a:p>
            <a:r>
              <a:rPr lang="en-US" dirty="0"/>
              <a:t>Inspiration and Motivation:</a:t>
            </a:r>
          </a:p>
          <a:p>
            <a:endParaRPr lang="en-US" dirty="0"/>
          </a:p>
          <a:p>
            <a:r>
              <a:rPr lang="en-US" dirty="0"/>
              <a:t>Personal stories of empowerment inspire others to overcome challenges and obstacles.</a:t>
            </a:r>
          </a:p>
          <a:p>
            <a:r>
              <a:rPr lang="en-US" dirty="0"/>
              <a:t>They serve as examples of resilience, determination, and success, motivating individuals to pursue their goals and dreams.</a:t>
            </a:r>
          </a:p>
        </p:txBody>
      </p:sp>
    </p:spTree>
    <p:extLst>
      <p:ext uri="{BB962C8B-B14F-4D97-AF65-F5344CB8AC3E}">
        <p14:creationId xmlns:p14="http://schemas.microsoft.com/office/powerpoint/2010/main" val="553590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E03E-D71A-4AB8-ED43-02654B0E071A}"/>
              </a:ext>
            </a:extLst>
          </p:cNvPr>
          <p:cNvSpPr>
            <a:spLocks noGrp="1"/>
          </p:cNvSpPr>
          <p:nvPr>
            <p:ph type="title"/>
          </p:nvPr>
        </p:nvSpPr>
        <p:spPr/>
        <p:txBody>
          <a:bodyPr/>
          <a:lstStyle/>
          <a:p>
            <a:r>
              <a:rPr lang="en-US" b="1" i="0" dirty="0">
                <a:effectLst/>
                <a:latin typeface="Söhne"/>
              </a:rPr>
              <a:t>Resilience through Adversity</a:t>
            </a:r>
            <a:endParaRPr lang="en-US" dirty="0"/>
          </a:p>
        </p:txBody>
      </p:sp>
      <p:sp>
        <p:nvSpPr>
          <p:cNvPr id="3" name="Content Placeholder 2">
            <a:extLst>
              <a:ext uri="{FF2B5EF4-FFF2-40B4-BE49-F238E27FC236}">
                <a16:creationId xmlns:a16="http://schemas.microsoft.com/office/drawing/2014/main" id="{8FA084B7-B609-7C5B-C2AC-59EF277DC047}"/>
              </a:ext>
            </a:extLst>
          </p:cNvPr>
          <p:cNvSpPr>
            <a:spLocks noGrp="1"/>
          </p:cNvSpPr>
          <p:nvPr>
            <p:ph idx="1"/>
          </p:nvPr>
        </p:nvSpPr>
        <p:spPr>
          <a:xfrm>
            <a:off x="739302" y="1527243"/>
            <a:ext cx="11040893" cy="5116747"/>
          </a:xfrm>
        </p:spPr>
        <p:txBody>
          <a:bodyPr>
            <a:normAutofit fontScale="70000" lnSpcReduction="20000"/>
          </a:bodyPr>
          <a:lstStyle/>
          <a:p>
            <a:endParaRPr lang="en-US" dirty="0"/>
          </a:p>
          <a:p>
            <a:r>
              <a:rPr lang="en-US" dirty="0"/>
              <a:t>Resilience through storytelling is about harnessing the power of narratives to endure, adapt, and emerge stronger in the face of challenges.</a:t>
            </a:r>
          </a:p>
          <a:p>
            <a:endParaRPr lang="en-US" dirty="0"/>
          </a:p>
          <a:p>
            <a:r>
              <a:rPr lang="en-US" dirty="0"/>
              <a:t>The importance of resilience through storytelling in African culture includes:</a:t>
            </a:r>
          </a:p>
          <a:p>
            <a:pPr marL="0" indent="0">
              <a:buNone/>
            </a:pPr>
            <a:endParaRPr lang="en-US" dirty="0"/>
          </a:p>
          <a:p>
            <a:r>
              <a:rPr lang="en-US" dirty="0"/>
              <a:t>Learning from the Past: Stories from the past often carry lessons learned from adversity. They provide insights into how previous generations navigated hardships, offering valuable guidance for the present and future.</a:t>
            </a:r>
          </a:p>
          <a:p>
            <a:endParaRPr lang="en-US" dirty="0"/>
          </a:p>
          <a:p>
            <a:r>
              <a:rPr lang="en-US" dirty="0"/>
              <a:t>Preservation of Cultural Resilience: The stories of resilience against adversity are a testament to the cultural resilience of African communities. They highlight the ability of these communities to adapt, innovate, and preserve their traditions even in the face of external challenges.</a:t>
            </a:r>
          </a:p>
          <a:p>
            <a:endParaRPr lang="en-US" dirty="0"/>
          </a:p>
          <a:p>
            <a:r>
              <a:rPr lang="en-US" dirty="0"/>
              <a:t>Inspiration for Future Generations: Resilience stories provide inspiration for future generations, instilling a sense of determination and tenacity. They teach that adversity is not insurmountable, and that communities can thrive even in difficult circumstances.</a:t>
            </a:r>
          </a:p>
        </p:txBody>
      </p:sp>
    </p:spTree>
    <p:extLst>
      <p:ext uri="{BB962C8B-B14F-4D97-AF65-F5344CB8AC3E}">
        <p14:creationId xmlns:p14="http://schemas.microsoft.com/office/powerpoint/2010/main" val="64535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95BE-0100-E17E-1BF2-C46A5B41E9F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85397B5-0106-99A8-FAD6-6685C131F9F7}"/>
              </a:ext>
            </a:extLst>
          </p:cNvPr>
          <p:cNvSpPr>
            <a:spLocks noGrp="1"/>
          </p:cNvSpPr>
          <p:nvPr>
            <p:ph idx="1"/>
          </p:nvPr>
        </p:nvSpPr>
        <p:spPr/>
        <p:txBody>
          <a:bodyPr>
            <a:normAutofit fontScale="85000" lnSpcReduction="20000"/>
          </a:bodyPr>
          <a:lstStyle/>
          <a:p>
            <a:r>
              <a:rPr lang="en-US" dirty="0"/>
              <a:t>African oral tradition is not a relic of the past; it's a living and breathing legacy that continues to shape the present and future.</a:t>
            </a:r>
          </a:p>
          <a:p>
            <a:r>
              <a:rPr lang="en-US" dirty="0"/>
              <a:t>The significance of oral tradition is profound, reflecting the dynamic nature of storytelling in African culture.</a:t>
            </a:r>
          </a:p>
          <a:p>
            <a:r>
              <a:rPr lang="en-US" dirty="0"/>
              <a:t>Through storytelling, myths, and legends, African communities preserve their history, uphold their values, and connect with their roots.</a:t>
            </a:r>
          </a:p>
          <a:p>
            <a:r>
              <a:rPr lang="en-US" dirty="0"/>
              <a:t>This tradition not only endures but thrives in the face of modern challenges, adapting and innovating to reach new audiences and revitalize indigenous languages.</a:t>
            </a:r>
          </a:p>
          <a:p>
            <a:r>
              <a:rPr lang="en-US" dirty="0"/>
              <a:t>The personal stories and testimonies we've explored reveal the transformative power of storytelling, from connecting individuals to their cultural roots to preserving ancestral wisdom, empowering storytellers, and fostering resilience in adversity.</a:t>
            </a:r>
          </a:p>
        </p:txBody>
      </p:sp>
    </p:spTree>
    <p:extLst>
      <p:ext uri="{BB962C8B-B14F-4D97-AF65-F5344CB8AC3E}">
        <p14:creationId xmlns:p14="http://schemas.microsoft.com/office/powerpoint/2010/main" val="1366148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62FF-6860-A9A4-141F-399C3D3A355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00593CA-3FAA-1DE6-2FCF-3389DBDFA374}"/>
              </a:ext>
            </a:extLst>
          </p:cNvPr>
          <p:cNvSpPr>
            <a:spLocks noGrp="1"/>
          </p:cNvSpPr>
          <p:nvPr>
            <p:ph idx="1"/>
          </p:nvPr>
        </p:nvSpPr>
        <p:spPr/>
        <p:txBody>
          <a:bodyPr/>
          <a:lstStyle/>
          <a:p>
            <a:r>
              <a:rPr lang="en-US" dirty="0"/>
              <a:t>African oral tradition reminds us that stories are not just words; they are bridges connecting the past, the present, and the future. They are echoes of resilience, inspiration, and unity.</a:t>
            </a:r>
          </a:p>
          <a:p>
            <a:r>
              <a:rPr lang="en-US" dirty="0"/>
              <a:t>As we leave this journey, let us remember that these stories are an invaluable part of our shared human heritage. They reflect the enduring strength of African cultures and their ability to find meaning and purpose in the power of words.</a:t>
            </a:r>
          </a:p>
          <a:p>
            <a:r>
              <a:rPr lang="en-US" dirty="0"/>
              <a:t>Let us celebrate, cherish, and engage with oral tradition, ensuring that these stories, myths, and legends continue to inspire, educate, and empower generations to come.</a:t>
            </a:r>
          </a:p>
        </p:txBody>
      </p:sp>
    </p:spTree>
    <p:extLst>
      <p:ext uri="{BB962C8B-B14F-4D97-AF65-F5344CB8AC3E}">
        <p14:creationId xmlns:p14="http://schemas.microsoft.com/office/powerpoint/2010/main" val="3228656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D08A-4804-AF1D-C963-0BDE0481B94B}"/>
              </a:ext>
            </a:extLst>
          </p:cNvPr>
          <p:cNvSpPr>
            <a:spLocks noGrp="1"/>
          </p:cNvSpPr>
          <p:nvPr>
            <p:ph type="title"/>
          </p:nvPr>
        </p:nvSpPr>
        <p:spPr/>
        <p:txBody>
          <a:bodyPr>
            <a:normAutofit/>
          </a:bodyPr>
          <a:lstStyle/>
          <a:p>
            <a:r>
              <a:rPr lang="en-US" sz="5400" dirty="0">
                <a:latin typeface="Algerian" panose="04020705040A02060702" pitchFamily="82" charset="0"/>
              </a:rPr>
              <a:t>Thank you</a:t>
            </a:r>
          </a:p>
        </p:txBody>
      </p:sp>
      <p:sp>
        <p:nvSpPr>
          <p:cNvPr id="3" name="Content Placeholder 2">
            <a:extLst>
              <a:ext uri="{FF2B5EF4-FFF2-40B4-BE49-F238E27FC236}">
                <a16:creationId xmlns:a16="http://schemas.microsoft.com/office/drawing/2014/main" id="{C1065514-F128-9EE3-892F-651D289F6283}"/>
              </a:ext>
            </a:extLst>
          </p:cNvPr>
          <p:cNvSpPr>
            <a:spLocks noGrp="1"/>
          </p:cNvSpPr>
          <p:nvPr>
            <p:ph idx="1"/>
          </p:nvPr>
        </p:nvSpPr>
        <p:spPr/>
        <p:txBody>
          <a:bodyPr/>
          <a:lstStyle/>
          <a:p>
            <a:pPr marL="0" indent="0">
              <a:buNone/>
            </a:pPr>
            <a:r>
              <a:rPr lang="en-US" dirty="0"/>
              <a:t>                                     </a:t>
            </a:r>
            <a:r>
              <a:rPr lang="es-US" sz="4800" dirty="0"/>
              <a:t>Mike Nzioka Ndeto.</a:t>
            </a:r>
            <a:endParaRPr lang="en-US" sz="4800" dirty="0"/>
          </a:p>
        </p:txBody>
      </p:sp>
    </p:spTree>
    <p:extLst>
      <p:ext uri="{BB962C8B-B14F-4D97-AF65-F5344CB8AC3E}">
        <p14:creationId xmlns:p14="http://schemas.microsoft.com/office/powerpoint/2010/main" val="229015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BCED-B7BB-0647-5792-719FEA82A48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B4F28EF-2649-2B6C-1AF1-A664D933B76F}"/>
              </a:ext>
            </a:extLst>
          </p:cNvPr>
          <p:cNvSpPr>
            <a:spLocks noGrp="1"/>
          </p:cNvSpPr>
          <p:nvPr>
            <p:ph idx="1"/>
          </p:nvPr>
        </p:nvSpPr>
        <p:spPr/>
        <p:txBody>
          <a:bodyPr>
            <a:normAutofit lnSpcReduction="10000"/>
          </a:bodyPr>
          <a:lstStyle/>
          <a:p>
            <a:r>
              <a:rPr lang="en-US" dirty="0"/>
              <a:t>Africa, a continent of diverse cultures and vibrant traditions, holds within its heart a treasure trove of stories, myths, and legends. These narratives, often passed down through generations by word of mouth, are a testament to the enduring power of oral tradition.</a:t>
            </a:r>
          </a:p>
          <a:p>
            <a:r>
              <a:rPr lang="en-US" dirty="0"/>
              <a:t>We will embark on a journey into the heart of African culture, exploring the profound significance of oral tradition in preserving history and upholding cultural values.</a:t>
            </a:r>
          </a:p>
          <a:p>
            <a:r>
              <a:rPr lang="en-US" dirty="0"/>
              <a:t>Through storytelling, myths, and legends, African communities have not only shared their past but have also shaped their present and future. Join us as we delve into this rich tapestry of tradition, where the spoken word holds the key to preserving the essence of Africa's diverse cultures.</a:t>
            </a:r>
          </a:p>
        </p:txBody>
      </p:sp>
    </p:spTree>
    <p:extLst>
      <p:ext uri="{BB962C8B-B14F-4D97-AF65-F5344CB8AC3E}">
        <p14:creationId xmlns:p14="http://schemas.microsoft.com/office/powerpoint/2010/main" val="316210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EB6B-BF88-83F5-602F-E2C2A3CC9728}"/>
              </a:ext>
            </a:extLst>
          </p:cNvPr>
          <p:cNvSpPr>
            <a:spLocks noGrp="1"/>
          </p:cNvSpPr>
          <p:nvPr>
            <p:ph type="title"/>
          </p:nvPr>
        </p:nvSpPr>
        <p:spPr/>
        <p:txBody>
          <a:bodyPr/>
          <a:lstStyle/>
          <a:p>
            <a:r>
              <a:rPr lang="en-US" dirty="0"/>
              <a:t>Oral tradition</a:t>
            </a:r>
          </a:p>
        </p:txBody>
      </p:sp>
      <p:sp>
        <p:nvSpPr>
          <p:cNvPr id="3" name="Content Placeholder 2">
            <a:extLst>
              <a:ext uri="{FF2B5EF4-FFF2-40B4-BE49-F238E27FC236}">
                <a16:creationId xmlns:a16="http://schemas.microsoft.com/office/drawing/2014/main" id="{A3430582-F05A-EA0E-AB1F-08CBDF16D99F}"/>
              </a:ext>
            </a:extLst>
          </p:cNvPr>
          <p:cNvSpPr>
            <a:spLocks noGrp="1"/>
          </p:cNvSpPr>
          <p:nvPr>
            <p:ph idx="1"/>
          </p:nvPr>
        </p:nvSpPr>
        <p:spPr/>
        <p:txBody>
          <a:bodyPr/>
          <a:lstStyle/>
          <a:p>
            <a:r>
              <a:rPr lang="en-US" dirty="0"/>
              <a:t>Oral tradition is the cultural practice of transmitting knowledge, history, and cultural values through spoken word rather than written documents. It is a dynamic and living tradition that predates the written word, continuing to thrive in African communities.</a:t>
            </a:r>
          </a:p>
          <a:p>
            <a:r>
              <a:rPr lang="en-US" dirty="0"/>
              <a:t>In a digital age where written records and technology are prevalent, oral tradition remains a vital link to the past, offering unique insights into Africa's history and identity.</a:t>
            </a:r>
          </a:p>
        </p:txBody>
      </p:sp>
    </p:spTree>
    <p:extLst>
      <p:ext uri="{BB962C8B-B14F-4D97-AF65-F5344CB8AC3E}">
        <p14:creationId xmlns:p14="http://schemas.microsoft.com/office/powerpoint/2010/main" val="179607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42D1-27F5-C12A-2A10-5EE6AD38D0A2}"/>
              </a:ext>
            </a:extLst>
          </p:cNvPr>
          <p:cNvSpPr>
            <a:spLocks noGrp="1"/>
          </p:cNvSpPr>
          <p:nvPr>
            <p:ph type="title"/>
          </p:nvPr>
        </p:nvSpPr>
        <p:spPr/>
        <p:txBody>
          <a:bodyPr/>
          <a:lstStyle/>
          <a:p>
            <a:r>
              <a:rPr lang="en-US" b="1" i="0" dirty="0">
                <a:effectLst/>
                <a:latin typeface="Söhne"/>
              </a:rPr>
              <a:t>Key Features of Oral Tradition</a:t>
            </a:r>
            <a:endParaRPr lang="en-US" dirty="0"/>
          </a:p>
        </p:txBody>
      </p:sp>
      <p:sp>
        <p:nvSpPr>
          <p:cNvPr id="3" name="Content Placeholder 2">
            <a:extLst>
              <a:ext uri="{FF2B5EF4-FFF2-40B4-BE49-F238E27FC236}">
                <a16:creationId xmlns:a16="http://schemas.microsoft.com/office/drawing/2014/main" id="{D542002C-9943-D6BA-0D41-8CCF84E1F53E}"/>
              </a:ext>
            </a:extLst>
          </p:cNvPr>
          <p:cNvSpPr>
            <a:spLocks noGrp="1"/>
          </p:cNvSpPr>
          <p:nvPr>
            <p:ph idx="1"/>
          </p:nvPr>
        </p:nvSpPr>
        <p:spPr/>
        <p:txBody>
          <a:bodyPr/>
          <a:lstStyle/>
          <a:p>
            <a:r>
              <a:rPr lang="en-US" dirty="0"/>
              <a:t>Oral tradition encompasses several key features:</a:t>
            </a:r>
          </a:p>
          <a:p>
            <a:r>
              <a:rPr lang="en-US" dirty="0"/>
              <a:t>Dynamic and Living: It is ever-evolving, adapting to the changing needs of communities and reflecting cultural evolution.</a:t>
            </a:r>
          </a:p>
          <a:p>
            <a:r>
              <a:rPr lang="en-US" dirty="0"/>
              <a:t>Transmission of Knowledge: Serving as the primary means of transmitting knowledge, including historical events, customs, and societal norms.</a:t>
            </a:r>
          </a:p>
          <a:p>
            <a:r>
              <a:rPr lang="en-US" dirty="0"/>
              <a:t>Cultural Relevance: Maintaining cultural relevance by engaging the community and preserving its heritage.</a:t>
            </a:r>
          </a:p>
        </p:txBody>
      </p:sp>
    </p:spTree>
    <p:extLst>
      <p:ext uri="{BB962C8B-B14F-4D97-AF65-F5344CB8AC3E}">
        <p14:creationId xmlns:p14="http://schemas.microsoft.com/office/powerpoint/2010/main" val="2146381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47DC-C42C-779B-0455-D5731AF1E3AD}"/>
              </a:ext>
            </a:extLst>
          </p:cNvPr>
          <p:cNvSpPr>
            <a:spLocks noGrp="1"/>
          </p:cNvSpPr>
          <p:nvPr>
            <p:ph type="title"/>
          </p:nvPr>
        </p:nvSpPr>
        <p:spPr/>
        <p:txBody>
          <a:bodyPr/>
          <a:lstStyle/>
          <a:p>
            <a:r>
              <a:rPr lang="en-US" b="1" i="0" dirty="0">
                <a:effectLst/>
                <a:latin typeface="Söhne"/>
              </a:rPr>
              <a:t>The Power of Storytelling</a:t>
            </a:r>
            <a:endParaRPr lang="en-US" dirty="0"/>
          </a:p>
        </p:txBody>
      </p:sp>
      <p:sp>
        <p:nvSpPr>
          <p:cNvPr id="3" name="Content Placeholder 2">
            <a:extLst>
              <a:ext uri="{FF2B5EF4-FFF2-40B4-BE49-F238E27FC236}">
                <a16:creationId xmlns:a16="http://schemas.microsoft.com/office/drawing/2014/main" id="{246EA906-1845-F455-DCD0-646ED65B6669}"/>
              </a:ext>
            </a:extLst>
          </p:cNvPr>
          <p:cNvSpPr>
            <a:spLocks noGrp="1"/>
          </p:cNvSpPr>
          <p:nvPr>
            <p:ph idx="1"/>
          </p:nvPr>
        </p:nvSpPr>
        <p:spPr/>
        <p:txBody>
          <a:bodyPr/>
          <a:lstStyle/>
          <a:p>
            <a:r>
              <a:rPr lang="en-US" dirty="0"/>
              <a:t>Storytelling is the heartbeat of African culture. It is the art of using narrative to transmit knowledge, convey moral values, and preserve the cultural memory of a community.</a:t>
            </a:r>
          </a:p>
          <a:p>
            <a:r>
              <a:rPr lang="en-US" dirty="0"/>
              <a:t>In Africa, stories are more than narratives; they are vessels of wisdom, morality, and tradition, shared under the shade of trees, around campfires, and in the intimate settings of homes.</a:t>
            </a:r>
          </a:p>
        </p:txBody>
      </p:sp>
    </p:spTree>
    <p:extLst>
      <p:ext uri="{BB962C8B-B14F-4D97-AF65-F5344CB8AC3E}">
        <p14:creationId xmlns:p14="http://schemas.microsoft.com/office/powerpoint/2010/main" val="64058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5852-B730-CE24-6308-92B8A5D8C707}"/>
              </a:ext>
            </a:extLst>
          </p:cNvPr>
          <p:cNvSpPr>
            <a:spLocks noGrp="1"/>
          </p:cNvSpPr>
          <p:nvPr>
            <p:ph type="title"/>
          </p:nvPr>
        </p:nvSpPr>
        <p:spPr/>
        <p:txBody>
          <a:bodyPr/>
          <a:lstStyle/>
          <a:p>
            <a:r>
              <a:rPr lang="en-US" b="1" i="0" dirty="0">
                <a:effectLst/>
                <a:latin typeface="Söhne"/>
              </a:rPr>
              <a:t>Myths and Legends</a:t>
            </a:r>
            <a:endParaRPr lang="en-US" dirty="0"/>
          </a:p>
        </p:txBody>
      </p:sp>
      <p:sp>
        <p:nvSpPr>
          <p:cNvPr id="3" name="Content Placeholder 2">
            <a:extLst>
              <a:ext uri="{FF2B5EF4-FFF2-40B4-BE49-F238E27FC236}">
                <a16:creationId xmlns:a16="http://schemas.microsoft.com/office/drawing/2014/main" id="{78A1E1FD-4A9B-E12D-64D9-33F547C1BA2F}"/>
              </a:ext>
            </a:extLst>
          </p:cNvPr>
          <p:cNvSpPr>
            <a:spLocks noGrp="1"/>
          </p:cNvSpPr>
          <p:nvPr>
            <p:ph idx="1"/>
          </p:nvPr>
        </p:nvSpPr>
        <p:spPr/>
        <p:txBody>
          <a:bodyPr/>
          <a:lstStyle/>
          <a:p>
            <a:r>
              <a:rPr lang="en-US" dirty="0"/>
              <a:t>Myths and legends are an integral part of African oral tradition, representing the collective spirit, identity, and ethos of African people.</a:t>
            </a:r>
          </a:p>
          <a:p>
            <a:r>
              <a:rPr lang="en-US" dirty="0"/>
              <a:t>These narratives define cultural identity, convey moral values, and often have a spiritual or religious component, explaining the relationship between humanity and the divine.</a:t>
            </a:r>
          </a:p>
        </p:txBody>
      </p:sp>
    </p:spTree>
    <p:extLst>
      <p:ext uri="{BB962C8B-B14F-4D97-AF65-F5344CB8AC3E}">
        <p14:creationId xmlns:p14="http://schemas.microsoft.com/office/powerpoint/2010/main" val="365306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2049-E4FA-78A0-E96C-291AAE135B0F}"/>
              </a:ext>
            </a:extLst>
          </p:cNvPr>
          <p:cNvSpPr>
            <a:spLocks noGrp="1"/>
          </p:cNvSpPr>
          <p:nvPr>
            <p:ph type="title"/>
          </p:nvPr>
        </p:nvSpPr>
        <p:spPr/>
        <p:txBody>
          <a:bodyPr/>
          <a:lstStyle/>
          <a:p>
            <a:r>
              <a:rPr lang="en-US" b="1" i="0" dirty="0">
                <a:effectLst/>
                <a:latin typeface="Söhne"/>
              </a:rPr>
              <a:t>Oral Tradition as Cultural Preservation</a:t>
            </a:r>
            <a:endParaRPr lang="en-US" dirty="0"/>
          </a:p>
        </p:txBody>
      </p:sp>
      <p:sp>
        <p:nvSpPr>
          <p:cNvPr id="3" name="Content Placeholder 2">
            <a:extLst>
              <a:ext uri="{FF2B5EF4-FFF2-40B4-BE49-F238E27FC236}">
                <a16:creationId xmlns:a16="http://schemas.microsoft.com/office/drawing/2014/main" id="{710FE7F2-6508-CDC5-BDFC-ABCF12C3647A}"/>
              </a:ext>
            </a:extLst>
          </p:cNvPr>
          <p:cNvSpPr>
            <a:spLocks noGrp="1"/>
          </p:cNvSpPr>
          <p:nvPr>
            <p:ph idx="1"/>
          </p:nvPr>
        </p:nvSpPr>
        <p:spPr/>
        <p:txBody>
          <a:bodyPr/>
          <a:lstStyle/>
          <a:p>
            <a:r>
              <a:rPr lang="en-US" dirty="0"/>
              <a:t>Oral tradition serves as a powerful vessel for preserving African history, customs, and cultural values.</a:t>
            </a:r>
          </a:p>
          <a:p>
            <a:r>
              <a:rPr lang="en-US" dirty="0"/>
              <a:t>The role of griots, oral historians, and praise singers is pivotal in ensuring the preservation of this living history. They are the memory keepers of their communities, passing down knowledge through spoken word.</a:t>
            </a:r>
          </a:p>
          <a:p>
            <a:r>
              <a:rPr lang="en-US" dirty="0"/>
              <a:t>It also ensures the continuity of customs, rituals, and practices that define the way of life for many African communities.</a:t>
            </a:r>
          </a:p>
        </p:txBody>
      </p:sp>
    </p:spTree>
    <p:extLst>
      <p:ext uri="{BB962C8B-B14F-4D97-AF65-F5344CB8AC3E}">
        <p14:creationId xmlns:p14="http://schemas.microsoft.com/office/powerpoint/2010/main" val="186328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2627-D6B9-7289-176E-20BB7ACB6BF8}"/>
              </a:ext>
            </a:extLst>
          </p:cNvPr>
          <p:cNvSpPr>
            <a:spLocks noGrp="1"/>
          </p:cNvSpPr>
          <p:nvPr>
            <p:ph type="title"/>
          </p:nvPr>
        </p:nvSpPr>
        <p:spPr/>
        <p:txBody>
          <a:bodyPr/>
          <a:lstStyle/>
          <a:p>
            <a:r>
              <a:rPr lang="en-US" b="1" i="0" dirty="0">
                <a:effectLst/>
                <a:latin typeface="Söhne"/>
              </a:rPr>
              <a:t>Challenges to Oral Tradition</a:t>
            </a:r>
            <a:endParaRPr lang="en-US" dirty="0"/>
          </a:p>
        </p:txBody>
      </p:sp>
      <p:sp>
        <p:nvSpPr>
          <p:cNvPr id="3" name="Content Placeholder 2">
            <a:extLst>
              <a:ext uri="{FF2B5EF4-FFF2-40B4-BE49-F238E27FC236}">
                <a16:creationId xmlns:a16="http://schemas.microsoft.com/office/drawing/2014/main" id="{29A3F077-B8CF-BEE1-FA36-E54DFA391712}"/>
              </a:ext>
            </a:extLst>
          </p:cNvPr>
          <p:cNvSpPr>
            <a:spLocks noGrp="1"/>
          </p:cNvSpPr>
          <p:nvPr>
            <p:ph idx="1"/>
          </p:nvPr>
        </p:nvSpPr>
        <p:spPr/>
        <p:txBody>
          <a:bodyPr/>
          <a:lstStyle/>
          <a:p>
            <a:r>
              <a:rPr lang="en-US" dirty="0"/>
              <a:t>Despite its resilience, oral tradition faces several challenges in a rapidly changing world.</a:t>
            </a:r>
          </a:p>
          <a:p>
            <a:r>
              <a:rPr lang="en-US" dirty="0"/>
              <a:t>Globalization, the influence of global media and digital technology, can sometimes erode traditional storytelling practices.</a:t>
            </a:r>
          </a:p>
          <a:p>
            <a:r>
              <a:rPr lang="en-US" dirty="0"/>
              <a:t>Language shifts and changes can impact the transmission of oral traditions, as indigenous languages may fall out of use.</a:t>
            </a:r>
          </a:p>
          <a:p>
            <a:r>
              <a:rPr lang="en-US" dirty="0"/>
              <a:t>Urbanization, the migration of people to urban areas, can disrupt the close-knit community structures where oral tradition traditionally thrives.</a:t>
            </a:r>
          </a:p>
        </p:txBody>
      </p:sp>
    </p:spTree>
    <p:extLst>
      <p:ext uri="{BB962C8B-B14F-4D97-AF65-F5344CB8AC3E}">
        <p14:creationId xmlns:p14="http://schemas.microsoft.com/office/powerpoint/2010/main" val="591631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F3FD-2846-CC69-B33B-278F47C1C8C7}"/>
              </a:ext>
            </a:extLst>
          </p:cNvPr>
          <p:cNvSpPr>
            <a:spLocks noGrp="1"/>
          </p:cNvSpPr>
          <p:nvPr>
            <p:ph type="title"/>
          </p:nvPr>
        </p:nvSpPr>
        <p:spPr/>
        <p:txBody>
          <a:bodyPr/>
          <a:lstStyle/>
          <a:p>
            <a:r>
              <a:rPr lang="en-US" b="1" i="0" dirty="0">
                <a:effectLst/>
                <a:latin typeface="Söhne"/>
              </a:rPr>
              <a:t>Adaptations to Modern Challenges</a:t>
            </a:r>
            <a:endParaRPr lang="en-US" dirty="0"/>
          </a:p>
        </p:txBody>
      </p:sp>
      <p:sp>
        <p:nvSpPr>
          <p:cNvPr id="3" name="Content Placeholder 2">
            <a:extLst>
              <a:ext uri="{FF2B5EF4-FFF2-40B4-BE49-F238E27FC236}">
                <a16:creationId xmlns:a16="http://schemas.microsoft.com/office/drawing/2014/main" id="{B4759E12-B96E-4748-8CB9-8A65C0C42A0D}"/>
              </a:ext>
            </a:extLst>
          </p:cNvPr>
          <p:cNvSpPr>
            <a:spLocks noGrp="1"/>
          </p:cNvSpPr>
          <p:nvPr>
            <p:ph idx="1"/>
          </p:nvPr>
        </p:nvSpPr>
        <p:spPr/>
        <p:txBody>
          <a:bodyPr/>
          <a:lstStyle/>
          <a:p>
            <a:r>
              <a:rPr lang="en-US" dirty="0"/>
              <a:t>African communities are responding to the challenges faced by oral tradition through creative adaptations.</a:t>
            </a:r>
          </a:p>
          <a:p>
            <a:r>
              <a:rPr lang="en-US" dirty="0"/>
              <a:t>Modern media, such as radio, podcasts, and YouTube, are being utilized to reach wider audiences and engage younger generations accustomed to digital platforms.</a:t>
            </a:r>
          </a:p>
          <a:p>
            <a:r>
              <a:rPr lang="en-US" dirty="0"/>
              <a:t>Efforts to preserve and revitalize indigenous languages play a crucial role in the continued transmission of cultural stories and knowledge.</a:t>
            </a:r>
          </a:p>
          <a:p>
            <a:r>
              <a:rPr lang="en-US" dirty="0"/>
              <a:t>Cultural festivals and events are organized to celebrate and share oral traditions with a broader audience, even in an increasingly urbanized world.</a:t>
            </a:r>
          </a:p>
        </p:txBody>
      </p:sp>
    </p:spTree>
    <p:extLst>
      <p:ext uri="{BB962C8B-B14F-4D97-AF65-F5344CB8AC3E}">
        <p14:creationId xmlns:p14="http://schemas.microsoft.com/office/powerpoint/2010/main" val="3194633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Damask</Template>
  <TotalTime>38</TotalTime>
  <Words>1476</Words>
  <Application>Microsoft Office PowerPoint</Application>
  <PresentationFormat>Widescreen</PresentationFormat>
  <Paragraphs>83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Damask</vt:lpstr>
      <vt:lpstr>Oral Tradition: Storytelling in African Culture</vt:lpstr>
      <vt:lpstr>INTRODUCTION</vt:lpstr>
      <vt:lpstr>Oral tradition</vt:lpstr>
      <vt:lpstr>Key Features of Oral Tradition</vt:lpstr>
      <vt:lpstr>The Power of Storytelling</vt:lpstr>
      <vt:lpstr>Myths and Legends</vt:lpstr>
      <vt:lpstr>Oral Tradition as Cultural Preservation</vt:lpstr>
      <vt:lpstr>Challenges to Oral Tradition</vt:lpstr>
      <vt:lpstr>Adaptations to Modern Challenges</vt:lpstr>
      <vt:lpstr>Personal Stories and Testimonies</vt:lpstr>
      <vt:lpstr>Connecting with Cultural Roots</vt:lpstr>
      <vt:lpstr>Preserving Ancestral Wisdom</vt:lpstr>
      <vt:lpstr>Empowerment through Storytelling</vt:lpstr>
      <vt:lpstr>Resilience through Adversity</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Tradition: Storytelling in African Culture</dc:title>
  <dc:creator>Caleb Rop</dc:creator>
  <cp:lastModifiedBy>NZIOKA MIKE</cp:lastModifiedBy>
  <cp:revision>3</cp:revision>
  <dcterms:created xsi:type="dcterms:W3CDTF">2023-10-11T12:27:25Z</dcterms:created>
  <dcterms:modified xsi:type="dcterms:W3CDTF">2024-03-28T02:55:05Z</dcterms:modified>
</cp:coreProperties>
</file>