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114-9589-6B45-9461-F9B6DB3B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BD9F-35E6-784B-B3E2-273550BA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06AA-5A29-2945-9EC4-B8BF84B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2D3-26F1-0747-BC81-3C577507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855-B3A8-3345-8D12-6304C093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492-FAB8-8247-8C73-84E09CC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C6537-2A0E-6243-990F-66B362BF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FC94-07BF-A24C-BD2A-2D96720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9BBF-7EF6-9248-A03C-909D16A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2C06-A1EF-8343-B3A8-AE4EF4A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9C4D-080A-8046-9174-0B752ADA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37C8-E441-FB4C-B0B9-6A30F67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3502-3FE7-5A4C-98BF-1CDA2B7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A92-F288-314E-8636-75D941D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80AC-BA49-234E-95A3-BA717352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4D4-7762-4A4F-9607-DFBD14DE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467F-E4EB-384B-B304-CA9E75FD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2237-F801-AD44-B220-84C6B9A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961-8ADB-6747-B197-B4CE121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A040-0D2A-A44A-8735-3FCF3E6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C38-F68F-8441-848B-CC6034A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47CC-EDB1-CD46-AD14-EBD1A377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A89D-CC00-0B46-A97E-0168A72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ADBD-5CC9-DE4D-B807-F9E249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F45-BA4C-3146-B6C9-65CA825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0A39-6DB7-3C4A-8700-9332906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F331-10AC-F749-AB81-D2B26568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7669-0D86-4849-AA8F-B4EE8F30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2DCC-6B48-8446-B7FE-619E1E1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E70C-FA72-9E4A-B9BF-D8EE93A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6540-3520-BF4B-A7EF-37CF71FB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EA2-C1F0-4E41-A68D-BAA9B22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49EB-BF76-3647-832A-F4D98F84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CE6-FC6B-3E4F-9ED8-9C74AFFE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42E6-CE51-D44C-BAA6-A711B3DD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7AD0-996C-1444-AD25-566BA59E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DCEDE-DF17-9C4B-8024-F4C5FF19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E654-186F-9743-B095-02245E0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E8A20-6D72-1E44-8A6E-4F9FCF8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D57-8B79-E24C-87BF-E002DEDF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D842-1D10-894D-8B4E-2B23A52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ECA-16C7-B14F-A9CC-851C1B5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A8B2B-7B2E-E347-B9CA-9C1AD04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4B34-A36D-0C4D-A9AB-0FD05867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955C8-8BEF-534D-93DF-7D3B50B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B5AF-6617-E64B-9E3D-EEF9B9A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3FB-DC0A-F342-B1B7-6045002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6BFA-0F35-1243-A1E4-30989D51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4C85-19E2-344B-957F-96FC47A5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C5D7-14A6-3943-B3A0-A71CCDC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36B8-5B25-D947-9B08-57A34DA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5092-71A9-3641-B426-E89C907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6DD6-375E-4A43-9F9D-1D150F5B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8DCF5-3621-A74D-AE1B-5DD3395D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B595-A5B9-1248-8255-59E2C40B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94F2-3E0B-8841-AC35-D1430523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925B-CD6B-3741-B59C-CDC0EC7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46FE-8397-6245-89F8-4948B5F5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5DFA-C3EF-554E-93B7-3185E62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F7BF-A902-634B-A081-B3BD2FA0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EA85-1A55-804B-99FC-58CFE2E7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84D3-6635-AA4E-B6D9-0B693BC9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A28B-08A9-D04E-AD9D-B05EF0C15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49E30F8-BE23-594C-8856-87A7EECF5573}"/>
              </a:ext>
            </a:extLst>
          </p:cNvPr>
          <p:cNvSpPr/>
          <p:nvPr/>
        </p:nvSpPr>
        <p:spPr>
          <a:xfrm>
            <a:off x="427524" y="1187063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0D532-3D7F-D14F-85BF-A3C39537571B}"/>
              </a:ext>
            </a:extLst>
          </p:cNvPr>
          <p:cNvSpPr/>
          <p:nvPr/>
        </p:nvSpPr>
        <p:spPr>
          <a:xfrm>
            <a:off x="1962207" y="1213772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A3AD42-9AE7-594C-A886-B42D3F160FA3}"/>
              </a:ext>
            </a:extLst>
          </p:cNvPr>
          <p:cNvSpPr/>
          <p:nvPr/>
        </p:nvSpPr>
        <p:spPr>
          <a:xfrm>
            <a:off x="1215081" y="269033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1484C1-604F-8142-86D4-FAEFAC898532}"/>
              </a:ext>
            </a:extLst>
          </p:cNvPr>
          <p:cNvSpPr/>
          <p:nvPr/>
        </p:nvSpPr>
        <p:spPr>
          <a:xfrm>
            <a:off x="2021190" y="2141683"/>
            <a:ext cx="1127155" cy="36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B366A-4475-1745-B63E-25ACA22F1A97}"/>
              </a:ext>
            </a:extLst>
          </p:cNvPr>
          <p:cNvSpPr txBox="1"/>
          <p:nvPr/>
        </p:nvSpPr>
        <p:spPr>
          <a:xfrm>
            <a:off x="989387" y="223266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DC7A3-3F77-A44A-A4AF-68BBD649B00D}"/>
              </a:ext>
            </a:extLst>
          </p:cNvPr>
          <p:cNvSpPr txBox="1"/>
          <p:nvPr/>
        </p:nvSpPr>
        <p:spPr>
          <a:xfrm>
            <a:off x="3255374" y="2279624"/>
            <a:ext cx="13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EC7ABF-4E25-4649-86FC-074ED6F7043F}"/>
              </a:ext>
            </a:extLst>
          </p:cNvPr>
          <p:cNvSpPr txBox="1"/>
          <p:nvPr/>
        </p:nvSpPr>
        <p:spPr>
          <a:xfrm>
            <a:off x="1850678" y="360844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274419-2745-2841-8CA8-33F44AE9477D}"/>
              </a:ext>
            </a:extLst>
          </p:cNvPr>
          <p:cNvSpPr/>
          <p:nvPr/>
        </p:nvSpPr>
        <p:spPr>
          <a:xfrm rot="18646391">
            <a:off x="1686450" y="1639850"/>
            <a:ext cx="1028456" cy="36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60312-F73B-1242-99D5-40EBF09C76E3}"/>
              </a:ext>
            </a:extLst>
          </p:cNvPr>
          <p:cNvSpPr/>
          <p:nvPr/>
        </p:nvSpPr>
        <p:spPr>
          <a:xfrm rot="14216482">
            <a:off x="2429492" y="1703758"/>
            <a:ext cx="1053289" cy="316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A7FF0-A646-C144-9445-4D0115BEAE69}"/>
              </a:ext>
            </a:extLst>
          </p:cNvPr>
          <p:cNvSpPr txBox="1"/>
          <p:nvPr/>
        </p:nvSpPr>
        <p:spPr>
          <a:xfrm>
            <a:off x="1749155" y="1482692"/>
            <a:ext cx="1686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A1679-B63F-574E-82CB-193A3BCA6729}"/>
              </a:ext>
            </a:extLst>
          </p:cNvPr>
          <p:cNvSpPr txBox="1"/>
          <p:nvPr/>
        </p:nvSpPr>
        <p:spPr>
          <a:xfrm>
            <a:off x="3038307" y="2567963"/>
            <a:ext cx="163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in the face of 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FF4E1-07F4-7D43-95AF-E5D3F617FA23}"/>
              </a:ext>
            </a:extLst>
          </p:cNvPr>
          <p:cNvSpPr txBox="1"/>
          <p:nvPr/>
        </p:nvSpPr>
        <p:spPr>
          <a:xfrm>
            <a:off x="658648" y="2566590"/>
            <a:ext cx="163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87008-E319-1B4B-BD06-1F13E9FB2AE9}"/>
              </a:ext>
            </a:extLst>
          </p:cNvPr>
          <p:cNvSpPr txBox="1"/>
          <p:nvPr/>
        </p:nvSpPr>
        <p:spPr>
          <a:xfrm>
            <a:off x="1451384" y="575550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5C9E51-3159-CC41-B65E-B340371708C5}"/>
              </a:ext>
            </a:extLst>
          </p:cNvPr>
          <p:cNvSpPr/>
          <p:nvPr/>
        </p:nvSpPr>
        <p:spPr>
          <a:xfrm>
            <a:off x="6096000" y="2658345"/>
            <a:ext cx="2693461" cy="236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C81A8-98C6-3046-8C82-9657CF9FB91A}"/>
              </a:ext>
            </a:extLst>
          </p:cNvPr>
          <p:cNvSpPr/>
          <p:nvPr/>
        </p:nvSpPr>
        <p:spPr>
          <a:xfrm>
            <a:off x="8743851" y="2658345"/>
            <a:ext cx="2693461" cy="2369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1F84EA-DE34-374A-B434-1395AF6C0706}"/>
              </a:ext>
            </a:extLst>
          </p:cNvPr>
          <p:cNvSpPr/>
          <p:nvPr/>
        </p:nvSpPr>
        <p:spPr>
          <a:xfrm>
            <a:off x="7442730" y="647340"/>
            <a:ext cx="2693461" cy="2369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6AC75-21CC-2C48-BF50-588AD619037D}"/>
              </a:ext>
            </a:extLst>
          </p:cNvPr>
          <p:cNvSpPr txBox="1"/>
          <p:nvPr/>
        </p:nvSpPr>
        <p:spPr>
          <a:xfrm>
            <a:off x="6713026" y="3482028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0687-9228-DF45-B2ED-97427713167A}"/>
              </a:ext>
            </a:extLst>
          </p:cNvPr>
          <p:cNvSpPr txBox="1"/>
          <p:nvPr/>
        </p:nvSpPr>
        <p:spPr>
          <a:xfrm>
            <a:off x="9619224" y="3539473"/>
            <a:ext cx="18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93A6-9E28-3C48-9008-4973156D7EB9}"/>
              </a:ext>
            </a:extLst>
          </p:cNvPr>
          <p:cNvSpPr txBox="1"/>
          <p:nvPr/>
        </p:nvSpPr>
        <p:spPr>
          <a:xfrm>
            <a:off x="7705961" y="10098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1B3F1-09D6-D24A-8A29-59FE35E29D94}"/>
              </a:ext>
            </a:extLst>
          </p:cNvPr>
          <p:cNvSpPr txBox="1"/>
          <p:nvPr/>
        </p:nvSpPr>
        <p:spPr>
          <a:xfrm>
            <a:off x="9163373" y="3982269"/>
            <a:ext cx="217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in the face of change and uncertainty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48D21-7868-6A44-93FF-55126333244E}"/>
              </a:ext>
            </a:extLst>
          </p:cNvPr>
          <p:cNvSpPr txBox="1"/>
          <p:nvPr/>
        </p:nvSpPr>
        <p:spPr>
          <a:xfrm>
            <a:off x="6310839" y="3982270"/>
            <a:ext cx="22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 throughout the region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90DBBD-C8EE-8E47-903B-78F5DC5FDD1B}"/>
              </a:ext>
            </a:extLst>
          </p:cNvPr>
          <p:cNvSpPr txBox="1"/>
          <p:nvPr/>
        </p:nvSpPr>
        <p:spPr>
          <a:xfrm>
            <a:off x="7660814" y="1412107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7D9C6C-2535-E040-AD94-2727F2AF37C2}"/>
              </a:ext>
            </a:extLst>
          </p:cNvPr>
          <p:cNvSpPr/>
          <p:nvPr/>
        </p:nvSpPr>
        <p:spPr>
          <a:xfrm>
            <a:off x="7727860" y="2076358"/>
            <a:ext cx="2115768" cy="19684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EAC9E-FC0F-D34E-A591-444A55295E14}"/>
              </a:ext>
            </a:extLst>
          </p:cNvPr>
          <p:cNvSpPr txBox="1"/>
          <p:nvPr/>
        </p:nvSpPr>
        <p:spPr>
          <a:xfrm>
            <a:off x="7829220" y="2510970"/>
            <a:ext cx="202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</p:spTree>
    <p:extLst>
      <p:ext uri="{BB962C8B-B14F-4D97-AF65-F5344CB8AC3E}">
        <p14:creationId xmlns:p14="http://schemas.microsoft.com/office/powerpoint/2010/main" val="19768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0BD69-FFF3-4248-911A-3C9BBE9DDFBD}"/>
              </a:ext>
            </a:extLst>
          </p:cNvPr>
          <p:cNvSpPr txBox="1"/>
          <p:nvPr/>
        </p:nvSpPr>
        <p:spPr>
          <a:xfrm>
            <a:off x="987972" y="409903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Twin Cities Economic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7B5-CE6A-1B49-8F0D-4FB982163A86}"/>
              </a:ext>
            </a:extLst>
          </p:cNvPr>
          <p:cNvSpPr txBox="1"/>
          <p:nvPr/>
        </p:nvSpPr>
        <p:spPr>
          <a:xfrm>
            <a:off x="945931" y="1198179"/>
            <a:ext cx="1114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Shared prosperity (equity)</a:t>
            </a:r>
          </a:p>
          <a:p>
            <a:pPr marL="342900" indent="-342900">
              <a:buAutoNum type="arabicParenR"/>
            </a:pPr>
            <a:r>
              <a:rPr lang="en-US" dirty="0"/>
              <a:t>Sustainable infrastructure that supports economic success</a:t>
            </a:r>
          </a:p>
          <a:p>
            <a:pPr marL="342900" indent="-342900">
              <a:buAutoNum type="arabicParenR"/>
            </a:pPr>
            <a:r>
              <a:rPr lang="en-US" dirty="0"/>
              <a:t>Economic resilience in the face of change (post-pandemic recovery, buffering future tech/industry/retail changes)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B7CFC-56D7-3C46-8386-CA3F4624348D}"/>
              </a:ext>
            </a:extLst>
          </p:cNvPr>
          <p:cNvSpPr txBox="1"/>
          <p:nvPr/>
        </p:nvSpPr>
        <p:spPr>
          <a:xfrm>
            <a:off x="357352" y="5780689"/>
            <a:ext cx="773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-Demo that shiny is a good tool</a:t>
            </a:r>
          </a:p>
          <a:p>
            <a:r>
              <a:rPr lang="en-US" dirty="0"/>
              <a:t>-use national data sources first, then get into regional specifications/refinements</a:t>
            </a:r>
          </a:p>
          <a:p>
            <a:r>
              <a:rPr lang="en-US" dirty="0"/>
              <a:t>-describe benefit of </a:t>
            </a:r>
            <a:r>
              <a:rPr lang="en-US" dirty="0" err="1"/>
              <a:t>eva</a:t>
            </a:r>
            <a:r>
              <a:rPr lang="en-US" dirty="0"/>
              <a:t> for planning folks</a:t>
            </a:r>
          </a:p>
        </p:txBody>
      </p:sp>
    </p:spTree>
    <p:extLst>
      <p:ext uri="{BB962C8B-B14F-4D97-AF65-F5344CB8AC3E}">
        <p14:creationId xmlns:p14="http://schemas.microsoft.com/office/powerpoint/2010/main" val="33168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 Condensed</vt:lpstr>
      <vt:lpstr>Helvetica Neue UltraLight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Esch, Ellen</dc:creator>
  <cp:lastModifiedBy>Esch, Ellen</cp:lastModifiedBy>
  <cp:revision>6</cp:revision>
  <dcterms:created xsi:type="dcterms:W3CDTF">2021-01-08T19:37:29Z</dcterms:created>
  <dcterms:modified xsi:type="dcterms:W3CDTF">2021-01-08T20:22:01Z</dcterms:modified>
</cp:coreProperties>
</file>