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1114-9589-6B45-9461-F9B6DB3BC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FBD9F-35E6-784B-B3E2-273550BA2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006AA-5A29-2945-9EC4-B8BF84B7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242D3-26F1-0747-BC81-3C577507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3855-B3A8-3345-8D12-6304C093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6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D492-FAB8-8247-8C73-84E09CC0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C6537-2A0E-6243-990F-66B362BFB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EFC94-07BF-A24C-BD2A-2D967204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C9BBF-7EF6-9248-A03C-909D16A9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62C06-A1EF-8343-B3A8-AE4EF4A9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6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19C4D-080A-8046-9174-0B752ADA3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A37C8-E441-FB4C-B0B9-6A30F673C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73502-3FE7-5A4C-98BF-1CDA2B7E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F2A92-F288-314E-8636-75D941D3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580AC-BA49-234E-95A3-BA717352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E4D4-7762-4A4F-9607-DFBD14DE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2467F-E4EB-384B-B304-CA9E75FD4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A2237-F801-AD44-B220-84C6B9A5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4961-8ADB-6747-B197-B4CE121A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A040-0D2A-A44A-8735-3FCF3E67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5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5C38-F68F-8441-848B-CC6034A1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D47CC-EDB1-CD46-AD14-EBD1A3774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AA89D-CC00-0B46-A97E-0168A725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6ADBD-5CC9-DE4D-B807-F9E24981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BCF45-BA4C-3146-B6C9-65CA825D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5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0A39-6DB7-3C4A-8700-93329064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7F331-10AC-F749-AB81-D2B265683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87669-0D86-4849-AA8F-B4EE8F30E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A2DCC-6B48-8446-B7FE-619E1E17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5E70C-FA72-9E4A-B9BF-D8EE93A8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56540-3520-BF4B-A7EF-37CF71FB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7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6EA2-C1F0-4E41-A68D-BAA9B22E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049EB-BF76-3647-832A-F4D98F84B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0CE6-FC6B-3E4F-9ED8-9C74AFFE2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B42E6-CE51-D44C-BAA6-A711B3DD7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77AD0-996C-1444-AD25-566BA59E6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DCEDE-DF17-9C4B-8024-F4C5FF19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FE654-186F-9743-B095-02245E02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E8A20-6D72-1E44-8A6E-4F9FCF86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5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FD57-8B79-E24C-87BF-E002DEDF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7AD842-1D10-894D-8B4E-2B23A52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2EECA-16C7-B14F-A9CC-851C1B50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A8B2B-7B2E-E347-B9CA-9C1AD047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7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54B34-A36D-0C4D-A9AB-0FD05867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955C8-8BEF-534D-93DF-7D3B50BD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EB5AF-6617-E64B-9E3D-EEF9B9A3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B3FB-DC0A-F342-B1B7-60450026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6BFA-0F35-1243-A1E4-30989D51A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34C85-19E2-344B-957F-96FC47A5E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BC5D7-14A6-3943-B3A0-A71CCDCC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336B8-5B25-D947-9B08-57A34DA7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65092-71A9-3641-B426-E89C907B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8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6DD6-375E-4A43-9F9D-1D150F5B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8DCF5-3621-A74D-AE1B-5DD3395D9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4B595-A5B9-1248-8255-59E2C40BA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A94F2-3E0B-8841-AC35-D1430523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2D3-75C5-6B44-834B-54BE7B371A56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7925B-CD6B-3741-B59C-CDC0EC73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946FE-8397-6245-89F8-4948B5F5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5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B5DFA-C3EF-554E-93B7-3185E6228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EF7BF-A902-634B-A081-B3BD2FA06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6EA85-1A55-804B-99FC-58CFE2E7E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192D3-75C5-6B44-834B-54BE7B371A56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584D3-6635-AA4E-B6D9-0B693BC99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4A28B-08A9-D04E-AD9D-B05EF0C15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0371-F46B-FE4B-A7BC-6F53ABFD0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1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249E30F8-BE23-594C-8856-87A7EECF5573}"/>
              </a:ext>
            </a:extLst>
          </p:cNvPr>
          <p:cNvSpPr/>
          <p:nvPr/>
        </p:nvSpPr>
        <p:spPr>
          <a:xfrm>
            <a:off x="427524" y="1187063"/>
            <a:ext cx="2785241" cy="2215228"/>
          </a:xfrm>
          <a:prstGeom prst="ellips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785241"/>
                      <a:gd name="connsiteY0" fmla="*/ 1392621 h 2785241"/>
                      <a:gd name="connsiteX1" fmla="*/ 1392621 w 2785241"/>
                      <a:gd name="connsiteY1" fmla="*/ 0 h 2785241"/>
                      <a:gd name="connsiteX2" fmla="*/ 2785242 w 2785241"/>
                      <a:gd name="connsiteY2" fmla="*/ 1392621 h 2785241"/>
                      <a:gd name="connsiteX3" fmla="*/ 1392621 w 2785241"/>
                      <a:gd name="connsiteY3" fmla="*/ 2785242 h 2785241"/>
                      <a:gd name="connsiteX4" fmla="*/ 0 w 2785241"/>
                      <a:gd name="connsiteY4" fmla="*/ 1392621 h 2785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5241" h="2785241" extrusionOk="0">
                        <a:moveTo>
                          <a:pt x="0" y="1392621"/>
                        </a:moveTo>
                        <a:cubicBezTo>
                          <a:pt x="-146960" y="629784"/>
                          <a:pt x="745286" y="119738"/>
                          <a:pt x="1392621" y="0"/>
                        </a:cubicBezTo>
                        <a:cubicBezTo>
                          <a:pt x="2213807" y="106853"/>
                          <a:pt x="2786906" y="674284"/>
                          <a:pt x="2785242" y="1392621"/>
                        </a:cubicBezTo>
                        <a:cubicBezTo>
                          <a:pt x="2699250" y="2032008"/>
                          <a:pt x="2251663" y="2893961"/>
                          <a:pt x="1392621" y="2785242"/>
                        </a:cubicBezTo>
                        <a:cubicBezTo>
                          <a:pt x="674752" y="2594597"/>
                          <a:pt x="103743" y="2355166"/>
                          <a:pt x="0" y="139262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30D532-3D7F-D14F-85BF-A3C39537571B}"/>
              </a:ext>
            </a:extLst>
          </p:cNvPr>
          <p:cNvSpPr/>
          <p:nvPr/>
        </p:nvSpPr>
        <p:spPr>
          <a:xfrm>
            <a:off x="1962207" y="1213772"/>
            <a:ext cx="2785241" cy="2215228"/>
          </a:xfrm>
          <a:prstGeom prst="ellips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2785241"/>
                      <a:gd name="connsiteY0" fmla="*/ 1392621 h 2785241"/>
                      <a:gd name="connsiteX1" fmla="*/ 1392621 w 2785241"/>
                      <a:gd name="connsiteY1" fmla="*/ 0 h 2785241"/>
                      <a:gd name="connsiteX2" fmla="*/ 2785242 w 2785241"/>
                      <a:gd name="connsiteY2" fmla="*/ 1392621 h 2785241"/>
                      <a:gd name="connsiteX3" fmla="*/ 1392621 w 2785241"/>
                      <a:gd name="connsiteY3" fmla="*/ 2785242 h 2785241"/>
                      <a:gd name="connsiteX4" fmla="*/ 0 w 2785241"/>
                      <a:gd name="connsiteY4" fmla="*/ 1392621 h 2785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5241" h="2785241" extrusionOk="0">
                        <a:moveTo>
                          <a:pt x="0" y="1392621"/>
                        </a:moveTo>
                        <a:cubicBezTo>
                          <a:pt x="15392" y="507716"/>
                          <a:pt x="756844" y="107415"/>
                          <a:pt x="1392621" y="0"/>
                        </a:cubicBezTo>
                        <a:cubicBezTo>
                          <a:pt x="2049078" y="-42599"/>
                          <a:pt x="2842858" y="421480"/>
                          <a:pt x="2785242" y="1392621"/>
                        </a:cubicBezTo>
                        <a:cubicBezTo>
                          <a:pt x="2850895" y="2118349"/>
                          <a:pt x="2144618" y="2828881"/>
                          <a:pt x="1392621" y="2785242"/>
                        </a:cubicBezTo>
                        <a:cubicBezTo>
                          <a:pt x="583574" y="2916360"/>
                          <a:pt x="163944" y="2017545"/>
                          <a:pt x="0" y="139262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A3AD42-9AE7-594C-A886-B42D3F160FA3}"/>
              </a:ext>
            </a:extLst>
          </p:cNvPr>
          <p:cNvSpPr/>
          <p:nvPr/>
        </p:nvSpPr>
        <p:spPr>
          <a:xfrm>
            <a:off x="1215081" y="269033"/>
            <a:ext cx="2785241" cy="2215228"/>
          </a:xfrm>
          <a:prstGeom prst="ellipse">
            <a:avLst/>
          </a:pr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785241"/>
                      <a:gd name="connsiteY0" fmla="*/ 1392621 h 2785241"/>
                      <a:gd name="connsiteX1" fmla="*/ 1392621 w 2785241"/>
                      <a:gd name="connsiteY1" fmla="*/ 0 h 2785241"/>
                      <a:gd name="connsiteX2" fmla="*/ 2785242 w 2785241"/>
                      <a:gd name="connsiteY2" fmla="*/ 1392621 h 2785241"/>
                      <a:gd name="connsiteX3" fmla="*/ 1392621 w 2785241"/>
                      <a:gd name="connsiteY3" fmla="*/ 2785242 h 2785241"/>
                      <a:gd name="connsiteX4" fmla="*/ 0 w 2785241"/>
                      <a:gd name="connsiteY4" fmla="*/ 1392621 h 2785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5241" h="2785241" extrusionOk="0">
                        <a:moveTo>
                          <a:pt x="0" y="1392621"/>
                        </a:moveTo>
                        <a:cubicBezTo>
                          <a:pt x="-159963" y="524829"/>
                          <a:pt x="462924" y="60266"/>
                          <a:pt x="1392621" y="0"/>
                        </a:cubicBezTo>
                        <a:cubicBezTo>
                          <a:pt x="2383256" y="46633"/>
                          <a:pt x="2674064" y="627033"/>
                          <a:pt x="2785242" y="1392621"/>
                        </a:cubicBezTo>
                        <a:cubicBezTo>
                          <a:pt x="2653066" y="2290821"/>
                          <a:pt x="2122196" y="3003838"/>
                          <a:pt x="1392621" y="2785242"/>
                        </a:cubicBezTo>
                        <a:cubicBezTo>
                          <a:pt x="520716" y="2729007"/>
                          <a:pt x="136922" y="2227166"/>
                          <a:pt x="0" y="139262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1484C1-604F-8142-86D4-FAEFAC898532}"/>
              </a:ext>
            </a:extLst>
          </p:cNvPr>
          <p:cNvSpPr/>
          <p:nvPr/>
        </p:nvSpPr>
        <p:spPr>
          <a:xfrm>
            <a:off x="2021190" y="2141683"/>
            <a:ext cx="1127155" cy="369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2B366A-4475-1745-B63E-25ACA22F1A97}"/>
              </a:ext>
            </a:extLst>
          </p:cNvPr>
          <p:cNvSpPr txBox="1"/>
          <p:nvPr/>
        </p:nvSpPr>
        <p:spPr>
          <a:xfrm>
            <a:off x="989387" y="2232661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Equity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3DC7A3-3F77-A44A-A4AF-68BBD649B00D}"/>
              </a:ext>
            </a:extLst>
          </p:cNvPr>
          <p:cNvSpPr txBox="1"/>
          <p:nvPr/>
        </p:nvSpPr>
        <p:spPr>
          <a:xfrm>
            <a:off x="3255374" y="2279624"/>
            <a:ext cx="134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Resilience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EC7ABF-4E25-4649-86FC-074ED6F7043F}"/>
              </a:ext>
            </a:extLst>
          </p:cNvPr>
          <p:cNvSpPr txBox="1"/>
          <p:nvPr/>
        </p:nvSpPr>
        <p:spPr>
          <a:xfrm>
            <a:off x="1850678" y="360844"/>
            <a:ext cx="1590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Infrastructure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274419-2745-2841-8CA8-33F44AE9477D}"/>
              </a:ext>
            </a:extLst>
          </p:cNvPr>
          <p:cNvSpPr/>
          <p:nvPr/>
        </p:nvSpPr>
        <p:spPr>
          <a:xfrm rot="18646391">
            <a:off x="1686450" y="1639850"/>
            <a:ext cx="1028456" cy="369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060312-F73B-1242-99D5-40EBF09C76E3}"/>
              </a:ext>
            </a:extLst>
          </p:cNvPr>
          <p:cNvSpPr/>
          <p:nvPr/>
        </p:nvSpPr>
        <p:spPr>
          <a:xfrm rot="14216482">
            <a:off x="2429492" y="1703758"/>
            <a:ext cx="1053289" cy="316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2A7FF0-A646-C144-9445-4D0115BEAE69}"/>
              </a:ext>
            </a:extLst>
          </p:cNvPr>
          <p:cNvSpPr txBox="1"/>
          <p:nvPr/>
        </p:nvSpPr>
        <p:spPr>
          <a:xfrm>
            <a:off x="1749155" y="1482692"/>
            <a:ext cx="1686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Economic Values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FA1679-B63F-574E-82CB-193A3BCA6729}"/>
              </a:ext>
            </a:extLst>
          </p:cNvPr>
          <p:cNvSpPr txBox="1"/>
          <p:nvPr/>
        </p:nvSpPr>
        <p:spPr>
          <a:xfrm>
            <a:off x="3038307" y="2567963"/>
            <a:ext cx="163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in the face of change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AFF4E1-07F4-7D43-95AF-E5D3F617FA23}"/>
              </a:ext>
            </a:extLst>
          </p:cNvPr>
          <p:cNvSpPr txBox="1"/>
          <p:nvPr/>
        </p:nvSpPr>
        <p:spPr>
          <a:xfrm>
            <a:off x="658648" y="2566590"/>
            <a:ext cx="163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and shared prosperity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587008-E319-1B4B-BD06-1F13E9FB2AE9}"/>
              </a:ext>
            </a:extLst>
          </p:cNvPr>
          <p:cNvSpPr txBox="1"/>
          <p:nvPr/>
        </p:nvSpPr>
        <p:spPr>
          <a:xfrm>
            <a:off x="1451384" y="575550"/>
            <a:ext cx="2456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to support current and future success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25C9E51-3159-CC41-B65E-B340371708C5}"/>
              </a:ext>
            </a:extLst>
          </p:cNvPr>
          <p:cNvSpPr/>
          <p:nvPr/>
        </p:nvSpPr>
        <p:spPr>
          <a:xfrm>
            <a:off x="6096000" y="2658345"/>
            <a:ext cx="2693461" cy="236941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785241"/>
                      <a:gd name="connsiteY0" fmla="*/ 1392621 h 2785241"/>
                      <a:gd name="connsiteX1" fmla="*/ 1392621 w 2785241"/>
                      <a:gd name="connsiteY1" fmla="*/ 0 h 2785241"/>
                      <a:gd name="connsiteX2" fmla="*/ 2785242 w 2785241"/>
                      <a:gd name="connsiteY2" fmla="*/ 1392621 h 2785241"/>
                      <a:gd name="connsiteX3" fmla="*/ 1392621 w 2785241"/>
                      <a:gd name="connsiteY3" fmla="*/ 2785242 h 2785241"/>
                      <a:gd name="connsiteX4" fmla="*/ 0 w 2785241"/>
                      <a:gd name="connsiteY4" fmla="*/ 1392621 h 2785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5241" h="2785241" extrusionOk="0">
                        <a:moveTo>
                          <a:pt x="0" y="1392621"/>
                        </a:moveTo>
                        <a:cubicBezTo>
                          <a:pt x="-146960" y="629784"/>
                          <a:pt x="745286" y="119738"/>
                          <a:pt x="1392621" y="0"/>
                        </a:cubicBezTo>
                        <a:cubicBezTo>
                          <a:pt x="2213807" y="106853"/>
                          <a:pt x="2786906" y="674284"/>
                          <a:pt x="2785242" y="1392621"/>
                        </a:cubicBezTo>
                        <a:cubicBezTo>
                          <a:pt x="2699250" y="2032008"/>
                          <a:pt x="2251663" y="2893961"/>
                          <a:pt x="1392621" y="2785242"/>
                        </a:cubicBezTo>
                        <a:cubicBezTo>
                          <a:pt x="674752" y="2594597"/>
                          <a:pt x="103743" y="2355166"/>
                          <a:pt x="0" y="139262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8CC81A8-98C6-3046-8C82-9657CF9FB91A}"/>
              </a:ext>
            </a:extLst>
          </p:cNvPr>
          <p:cNvSpPr/>
          <p:nvPr/>
        </p:nvSpPr>
        <p:spPr>
          <a:xfrm>
            <a:off x="8743851" y="2658345"/>
            <a:ext cx="2693461" cy="23694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2785241"/>
                      <a:gd name="connsiteY0" fmla="*/ 1392621 h 2785241"/>
                      <a:gd name="connsiteX1" fmla="*/ 1392621 w 2785241"/>
                      <a:gd name="connsiteY1" fmla="*/ 0 h 2785241"/>
                      <a:gd name="connsiteX2" fmla="*/ 2785242 w 2785241"/>
                      <a:gd name="connsiteY2" fmla="*/ 1392621 h 2785241"/>
                      <a:gd name="connsiteX3" fmla="*/ 1392621 w 2785241"/>
                      <a:gd name="connsiteY3" fmla="*/ 2785242 h 2785241"/>
                      <a:gd name="connsiteX4" fmla="*/ 0 w 2785241"/>
                      <a:gd name="connsiteY4" fmla="*/ 1392621 h 2785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5241" h="2785241" extrusionOk="0">
                        <a:moveTo>
                          <a:pt x="0" y="1392621"/>
                        </a:moveTo>
                        <a:cubicBezTo>
                          <a:pt x="15392" y="507716"/>
                          <a:pt x="756844" y="107415"/>
                          <a:pt x="1392621" y="0"/>
                        </a:cubicBezTo>
                        <a:cubicBezTo>
                          <a:pt x="2049078" y="-42599"/>
                          <a:pt x="2842858" y="421480"/>
                          <a:pt x="2785242" y="1392621"/>
                        </a:cubicBezTo>
                        <a:cubicBezTo>
                          <a:pt x="2850895" y="2118349"/>
                          <a:pt x="2144618" y="2828881"/>
                          <a:pt x="1392621" y="2785242"/>
                        </a:cubicBezTo>
                        <a:cubicBezTo>
                          <a:pt x="583574" y="2916360"/>
                          <a:pt x="163944" y="2017545"/>
                          <a:pt x="0" y="139262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61F84EA-DE34-374A-B434-1395AF6C0706}"/>
              </a:ext>
            </a:extLst>
          </p:cNvPr>
          <p:cNvSpPr/>
          <p:nvPr/>
        </p:nvSpPr>
        <p:spPr>
          <a:xfrm>
            <a:off x="7442730" y="647340"/>
            <a:ext cx="2693461" cy="236941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785241"/>
                      <a:gd name="connsiteY0" fmla="*/ 1392621 h 2785241"/>
                      <a:gd name="connsiteX1" fmla="*/ 1392621 w 2785241"/>
                      <a:gd name="connsiteY1" fmla="*/ 0 h 2785241"/>
                      <a:gd name="connsiteX2" fmla="*/ 2785242 w 2785241"/>
                      <a:gd name="connsiteY2" fmla="*/ 1392621 h 2785241"/>
                      <a:gd name="connsiteX3" fmla="*/ 1392621 w 2785241"/>
                      <a:gd name="connsiteY3" fmla="*/ 2785242 h 2785241"/>
                      <a:gd name="connsiteX4" fmla="*/ 0 w 2785241"/>
                      <a:gd name="connsiteY4" fmla="*/ 1392621 h 2785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5241" h="2785241" extrusionOk="0">
                        <a:moveTo>
                          <a:pt x="0" y="1392621"/>
                        </a:moveTo>
                        <a:cubicBezTo>
                          <a:pt x="-159963" y="524829"/>
                          <a:pt x="462924" y="60266"/>
                          <a:pt x="1392621" y="0"/>
                        </a:cubicBezTo>
                        <a:cubicBezTo>
                          <a:pt x="2383256" y="46633"/>
                          <a:pt x="2674064" y="627033"/>
                          <a:pt x="2785242" y="1392621"/>
                        </a:cubicBezTo>
                        <a:cubicBezTo>
                          <a:pt x="2653066" y="2290821"/>
                          <a:pt x="2122196" y="3003838"/>
                          <a:pt x="1392621" y="2785242"/>
                        </a:cubicBezTo>
                        <a:cubicBezTo>
                          <a:pt x="520716" y="2729007"/>
                          <a:pt x="136922" y="2227166"/>
                          <a:pt x="0" y="139262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36AC75-21CC-2C48-BF50-588AD619037D}"/>
              </a:ext>
            </a:extLst>
          </p:cNvPr>
          <p:cNvSpPr txBox="1"/>
          <p:nvPr/>
        </p:nvSpPr>
        <p:spPr>
          <a:xfrm>
            <a:off x="6582618" y="3337333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Equity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010687-9228-DF45-B2ED-97427713167A}"/>
              </a:ext>
            </a:extLst>
          </p:cNvPr>
          <p:cNvSpPr txBox="1"/>
          <p:nvPr/>
        </p:nvSpPr>
        <p:spPr>
          <a:xfrm>
            <a:off x="9736044" y="3395428"/>
            <a:ext cx="1802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Resilience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5293A6-9E28-3C48-9008-4973156D7EB9}"/>
              </a:ext>
            </a:extLst>
          </p:cNvPr>
          <p:cNvSpPr txBox="1"/>
          <p:nvPr/>
        </p:nvSpPr>
        <p:spPr>
          <a:xfrm>
            <a:off x="7705961" y="100984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Infrastructure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D1B3F1-09D6-D24A-8A29-59FE35E29D94}"/>
              </a:ext>
            </a:extLst>
          </p:cNvPr>
          <p:cNvSpPr txBox="1"/>
          <p:nvPr/>
        </p:nvSpPr>
        <p:spPr>
          <a:xfrm>
            <a:off x="8888966" y="3802051"/>
            <a:ext cx="2375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	in the face of </a:t>
            </a:r>
          </a:p>
          <a:p>
            <a:pPr algn="ctr"/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change and uncertainty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948D21-7868-6A44-93FF-55126333244E}"/>
              </a:ext>
            </a:extLst>
          </p:cNvPr>
          <p:cNvSpPr txBox="1"/>
          <p:nvPr/>
        </p:nvSpPr>
        <p:spPr>
          <a:xfrm>
            <a:off x="5965760" y="3844498"/>
            <a:ext cx="2470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and shared prosperity</a:t>
            </a:r>
          </a:p>
          <a:p>
            <a:pPr algn="ctr"/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     throughout our region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90DBBD-C8EE-8E47-903B-78F5DC5FDD1B}"/>
              </a:ext>
            </a:extLst>
          </p:cNvPr>
          <p:cNvSpPr txBox="1"/>
          <p:nvPr/>
        </p:nvSpPr>
        <p:spPr>
          <a:xfrm>
            <a:off x="7515698" y="1411700"/>
            <a:ext cx="2456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to support current and future success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F7D9C6C-2535-E040-AD94-2727F2AF37C2}"/>
              </a:ext>
            </a:extLst>
          </p:cNvPr>
          <p:cNvSpPr/>
          <p:nvPr/>
        </p:nvSpPr>
        <p:spPr>
          <a:xfrm>
            <a:off x="7727860" y="2076358"/>
            <a:ext cx="2115768" cy="19684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2785241"/>
                      <a:gd name="connsiteY0" fmla="*/ 1392621 h 2785241"/>
                      <a:gd name="connsiteX1" fmla="*/ 1392621 w 2785241"/>
                      <a:gd name="connsiteY1" fmla="*/ 0 h 2785241"/>
                      <a:gd name="connsiteX2" fmla="*/ 2785242 w 2785241"/>
                      <a:gd name="connsiteY2" fmla="*/ 1392621 h 2785241"/>
                      <a:gd name="connsiteX3" fmla="*/ 1392621 w 2785241"/>
                      <a:gd name="connsiteY3" fmla="*/ 2785242 h 2785241"/>
                      <a:gd name="connsiteX4" fmla="*/ 0 w 2785241"/>
                      <a:gd name="connsiteY4" fmla="*/ 1392621 h 2785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5241" h="2785241" extrusionOk="0">
                        <a:moveTo>
                          <a:pt x="0" y="1392621"/>
                        </a:moveTo>
                        <a:cubicBezTo>
                          <a:pt x="15392" y="507716"/>
                          <a:pt x="756844" y="107415"/>
                          <a:pt x="1392621" y="0"/>
                        </a:cubicBezTo>
                        <a:cubicBezTo>
                          <a:pt x="2049078" y="-42599"/>
                          <a:pt x="2842858" y="421480"/>
                          <a:pt x="2785242" y="1392621"/>
                        </a:cubicBezTo>
                        <a:cubicBezTo>
                          <a:pt x="2850895" y="2118349"/>
                          <a:pt x="2144618" y="2828881"/>
                          <a:pt x="1392621" y="2785242"/>
                        </a:cubicBezTo>
                        <a:cubicBezTo>
                          <a:pt x="583574" y="2916360"/>
                          <a:pt x="163944" y="2017545"/>
                          <a:pt x="0" y="139262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CEAC9E-FC0F-D34E-A591-444A55295E14}"/>
              </a:ext>
            </a:extLst>
          </p:cNvPr>
          <p:cNvSpPr txBox="1"/>
          <p:nvPr/>
        </p:nvSpPr>
        <p:spPr>
          <a:xfrm>
            <a:off x="7829220" y="2510970"/>
            <a:ext cx="2020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Economic Values</a:t>
            </a:r>
          </a:p>
        </p:txBody>
      </p:sp>
    </p:spTree>
    <p:extLst>
      <p:ext uri="{BB962C8B-B14F-4D97-AF65-F5344CB8AC3E}">
        <p14:creationId xmlns:p14="http://schemas.microsoft.com/office/powerpoint/2010/main" val="197683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025C9E51-3159-CC41-B65E-B340371708C5}"/>
              </a:ext>
            </a:extLst>
          </p:cNvPr>
          <p:cNvSpPr/>
          <p:nvPr/>
        </p:nvSpPr>
        <p:spPr>
          <a:xfrm>
            <a:off x="130240" y="2164359"/>
            <a:ext cx="2693461" cy="236941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2785241"/>
                      <a:gd name="connsiteY0" fmla="*/ 1392621 h 2785241"/>
                      <a:gd name="connsiteX1" fmla="*/ 1392621 w 2785241"/>
                      <a:gd name="connsiteY1" fmla="*/ 0 h 2785241"/>
                      <a:gd name="connsiteX2" fmla="*/ 2785242 w 2785241"/>
                      <a:gd name="connsiteY2" fmla="*/ 1392621 h 2785241"/>
                      <a:gd name="connsiteX3" fmla="*/ 1392621 w 2785241"/>
                      <a:gd name="connsiteY3" fmla="*/ 2785242 h 2785241"/>
                      <a:gd name="connsiteX4" fmla="*/ 0 w 2785241"/>
                      <a:gd name="connsiteY4" fmla="*/ 1392621 h 2785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5241" h="2785241" extrusionOk="0">
                        <a:moveTo>
                          <a:pt x="0" y="1392621"/>
                        </a:moveTo>
                        <a:cubicBezTo>
                          <a:pt x="-146960" y="629784"/>
                          <a:pt x="745286" y="119738"/>
                          <a:pt x="1392621" y="0"/>
                        </a:cubicBezTo>
                        <a:cubicBezTo>
                          <a:pt x="2213807" y="106853"/>
                          <a:pt x="2786906" y="674284"/>
                          <a:pt x="2785242" y="1392621"/>
                        </a:cubicBezTo>
                        <a:cubicBezTo>
                          <a:pt x="2699250" y="2032008"/>
                          <a:pt x="2251663" y="2893961"/>
                          <a:pt x="1392621" y="2785242"/>
                        </a:cubicBezTo>
                        <a:cubicBezTo>
                          <a:pt x="674752" y="2594597"/>
                          <a:pt x="103743" y="2355166"/>
                          <a:pt x="0" y="139262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8CC81A8-98C6-3046-8C82-9657CF9FB91A}"/>
              </a:ext>
            </a:extLst>
          </p:cNvPr>
          <p:cNvSpPr/>
          <p:nvPr/>
        </p:nvSpPr>
        <p:spPr>
          <a:xfrm>
            <a:off x="2778091" y="2164359"/>
            <a:ext cx="2693461" cy="23694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2785241"/>
                      <a:gd name="connsiteY0" fmla="*/ 1392621 h 2785241"/>
                      <a:gd name="connsiteX1" fmla="*/ 1392621 w 2785241"/>
                      <a:gd name="connsiteY1" fmla="*/ 0 h 2785241"/>
                      <a:gd name="connsiteX2" fmla="*/ 2785242 w 2785241"/>
                      <a:gd name="connsiteY2" fmla="*/ 1392621 h 2785241"/>
                      <a:gd name="connsiteX3" fmla="*/ 1392621 w 2785241"/>
                      <a:gd name="connsiteY3" fmla="*/ 2785242 h 2785241"/>
                      <a:gd name="connsiteX4" fmla="*/ 0 w 2785241"/>
                      <a:gd name="connsiteY4" fmla="*/ 1392621 h 2785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5241" h="2785241" extrusionOk="0">
                        <a:moveTo>
                          <a:pt x="0" y="1392621"/>
                        </a:moveTo>
                        <a:cubicBezTo>
                          <a:pt x="15392" y="507716"/>
                          <a:pt x="756844" y="107415"/>
                          <a:pt x="1392621" y="0"/>
                        </a:cubicBezTo>
                        <a:cubicBezTo>
                          <a:pt x="2049078" y="-42599"/>
                          <a:pt x="2842858" y="421480"/>
                          <a:pt x="2785242" y="1392621"/>
                        </a:cubicBezTo>
                        <a:cubicBezTo>
                          <a:pt x="2850895" y="2118349"/>
                          <a:pt x="2144618" y="2828881"/>
                          <a:pt x="1392621" y="2785242"/>
                        </a:cubicBezTo>
                        <a:cubicBezTo>
                          <a:pt x="583574" y="2916360"/>
                          <a:pt x="163944" y="2017545"/>
                          <a:pt x="0" y="139262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61F84EA-DE34-374A-B434-1395AF6C0706}"/>
              </a:ext>
            </a:extLst>
          </p:cNvPr>
          <p:cNvSpPr/>
          <p:nvPr/>
        </p:nvSpPr>
        <p:spPr>
          <a:xfrm>
            <a:off x="1476970" y="153354"/>
            <a:ext cx="2693461" cy="236941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785241"/>
                      <a:gd name="connsiteY0" fmla="*/ 1392621 h 2785241"/>
                      <a:gd name="connsiteX1" fmla="*/ 1392621 w 2785241"/>
                      <a:gd name="connsiteY1" fmla="*/ 0 h 2785241"/>
                      <a:gd name="connsiteX2" fmla="*/ 2785242 w 2785241"/>
                      <a:gd name="connsiteY2" fmla="*/ 1392621 h 2785241"/>
                      <a:gd name="connsiteX3" fmla="*/ 1392621 w 2785241"/>
                      <a:gd name="connsiteY3" fmla="*/ 2785242 h 2785241"/>
                      <a:gd name="connsiteX4" fmla="*/ 0 w 2785241"/>
                      <a:gd name="connsiteY4" fmla="*/ 1392621 h 2785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5241" h="2785241" extrusionOk="0">
                        <a:moveTo>
                          <a:pt x="0" y="1392621"/>
                        </a:moveTo>
                        <a:cubicBezTo>
                          <a:pt x="-159963" y="524829"/>
                          <a:pt x="462924" y="60266"/>
                          <a:pt x="1392621" y="0"/>
                        </a:cubicBezTo>
                        <a:cubicBezTo>
                          <a:pt x="2383256" y="46633"/>
                          <a:pt x="2674064" y="627033"/>
                          <a:pt x="2785242" y="1392621"/>
                        </a:cubicBezTo>
                        <a:cubicBezTo>
                          <a:pt x="2653066" y="2290821"/>
                          <a:pt x="2122196" y="3003838"/>
                          <a:pt x="1392621" y="2785242"/>
                        </a:cubicBezTo>
                        <a:cubicBezTo>
                          <a:pt x="520716" y="2729007"/>
                          <a:pt x="136922" y="2227166"/>
                          <a:pt x="0" y="139262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36AC75-21CC-2C48-BF50-588AD619037D}"/>
              </a:ext>
            </a:extLst>
          </p:cNvPr>
          <p:cNvSpPr txBox="1"/>
          <p:nvPr/>
        </p:nvSpPr>
        <p:spPr>
          <a:xfrm>
            <a:off x="616858" y="2843347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Equity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010687-9228-DF45-B2ED-97427713167A}"/>
              </a:ext>
            </a:extLst>
          </p:cNvPr>
          <p:cNvSpPr txBox="1"/>
          <p:nvPr/>
        </p:nvSpPr>
        <p:spPr>
          <a:xfrm>
            <a:off x="3770284" y="2901442"/>
            <a:ext cx="1802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Resilience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5293A6-9E28-3C48-9008-4973156D7EB9}"/>
              </a:ext>
            </a:extLst>
          </p:cNvPr>
          <p:cNvSpPr txBox="1"/>
          <p:nvPr/>
        </p:nvSpPr>
        <p:spPr>
          <a:xfrm>
            <a:off x="1740201" y="515855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Infrastructure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D1B3F1-09D6-D24A-8A29-59FE35E29D94}"/>
              </a:ext>
            </a:extLst>
          </p:cNvPr>
          <p:cNvSpPr txBox="1"/>
          <p:nvPr/>
        </p:nvSpPr>
        <p:spPr>
          <a:xfrm>
            <a:off x="2923206" y="3308065"/>
            <a:ext cx="2375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	in the face of </a:t>
            </a:r>
          </a:p>
          <a:p>
            <a:pPr algn="ctr"/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change and uncertainty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948D21-7868-6A44-93FF-55126333244E}"/>
              </a:ext>
            </a:extLst>
          </p:cNvPr>
          <p:cNvSpPr txBox="1"/>
          <p:nvPr/>
        </p:nvSpPr>
        <p:spPr>
          <a:xfrm>
            <a:off x="0" y="3350512"/>
            <a:ext cx="2470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and shared prosperity</a:t>
            </a:r>
          </a:p>
          <a:p>
            <a:pPr algn="ctr"/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     throughout our region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90DBBD-C8EE-8E47-903B-78F5DC5FDD1B}"/>
              </a:ext>
            </a:extLst>
          </p:cNvPr>
          <p:cNvSpPr txBox="1"/>
          <p:nvPr/>
        </p:nvSpPr>
        <p:spPr>
          <a:xfrm>
            <a:off x="1549938" y="917714"/>
            <a:ext cx="2456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to support current and future success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F7D9C6C-2535-E040-AD94-2727F2AF37C2}"/>
              </a:ext>
            </a:extLst>
          </p:cNvPr>
          <p:cNvSpPr/>
          <p:nvPr/>
        </p:nvSpPr>
        <p:spPr>
          <a:xfrm>
            <a:off x="1762100" y="1582372"/>
            <a:ext cx="2115768" cy="19684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2785241"/>
                      <a:gd name="connsiteY0" fmla="*/ 1392621 h 2785241"/>
                      <a:gd name="connsiteX1" fmla="*/ 1392621 w 2785241"/>
                      <a:gd name="connsiteY1" fmla="*/ 0 h 2785241"/>
                      <a:gd name="connsiteX2" fmla="*/ 2785242 w 2785241"/>
                      <a:gd name="connsiteY2" fmla="*/ 1392621 h 2785241"/>
                      <a:gd name="connsiteX3" fmla="*/ 1392621 w 2785241"/>
                      <a:gd name="connsiteY3" fmla="*/ 2785242 h 2785241"/>
                      <a:gd name="connsiteX4" fmla="*/ 0 w 2785241"/>
                      <a:gd name="connsiteY4" fmla="*/ 1392621 h 2785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5241" h="2785241" extrusionOk="0">
                        <a:moveTo>
                          <a:pt x="0" y="1392621"/>
                        </a:moveTo>
                        <a:cubicBezTo>
                          <a:pt x="15392" y="507716"/>
                          <a:pt x="756844" y="107415"/>
                          <a:pt x="1392621" y="0"/>
                        </a:cubicBezTo>
                        <a:cubicBezTo>
                          <a:pt x="2049078" y="-42599"/>
                          <a:pt x="2842858" y="421480"/>
                          <a:pt x="2785242" y="1392621"/>
                        </a:cubicBezTo>
                        <a:cubicBezTo>
                          <a:pt x="2850895" y="2118349"/>
                          <a:pt x="2144618" y="2828881"/>
                          <a:pt x="1392621" y="2785242"/>
                        </a:cubicBezTo>
                        <a:cubicBezTo>
                          <a:pt x="583574" y="2916360"/>
                          <a:pt x="163944" y="2017545"/>
                          <a:pt x="0" y="139262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CEAC9E-FC0F-D34E-A591-444A55295E14}"/>
              </a:ext>
            </a:extLst>
          </p:cNvPr>
          <p:cNvSpPr txBox="1"/>
          <p:nvPr/>
        </p:nvSpPr>
        <p:spPr>
          <a:xfrm>
            <a:off x="1863460" y="2016984"/>
            <a:ext cx="2020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Economic Values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8B4AA0-CABA-DF48-BDFE-C96F6C7AA638}"/>
              </a:ext>
            </a:extLst>
          </p:cNvPr>
          <p:cNvSpPr/>
          <p:nvPr/>
        </p:nvSpPr>
        <p:spPr>
          <a:xfrm>
            <a:off x="6103550" y="393423"/>
            <a:ext cx="5965760" cy="1887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086F9B-850A-8D44-BF09-E517824F4A13}"/>
              </a:ext>
            </a:extLst>
          </p:cNvPr>
          <p:cNvSpPr/>
          <p:nvPr/>
        </p:nvSpPr>
        <p:spPr>
          <a:xfrm>
            <a:off x="6103550" y="2485339"/>
            <a:ext cx="5965760" cy="1887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7B57CD-28DB-E346-A3E0-E446EE1DF5C5}"/>
              </a:ext>
            </a:extLst>
          </p:cNvPr>
          <p:cNvSpPr/>
          <p:nvPr/>
        </p:nvSpPr>
        <p:spPr>
          <a:xfrm>
            <a:off x="6096000" y="4577255"/>
            <a:ext cx="5965760" cy="1887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679D49-4DF0-794E-A7AD-057036C5C753}"/>
              </a:ext>
            </a:extLst>
          </p:cNvPr>
          <p:cNvSpPr txBox="1"/>
          <p:nvPr/>
        </p:nvSpPr>
        <p:spPr>
          <a:xfrm>
            <a:off x="6233743" y="387157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Infrastructure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988D40-38A2-1B45-8E07-2ABB2700CEB0}"/>
              </a:ext>
            </a:extLst>
          </p:cNvPr>
          <p:cNvSpPr txBox="1"/>
          <p:nvPr/>
        </p:nvSpPr>
        <p:spPr>
          <a:xfrm>
            <a:off x="6096000" y="796706"/>
            <a:ext cx="5965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% of tract within 800 m of highway (high % could indicate more favorable)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Existing job density (if past trends predict the future)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98E327-96D4-DA4E-94EE-62B8E077CEDA}"/>
              </a:ext>
            </a:extLst>
          </p:cNvPr>
          <p:cNvSpPr txBox="1"/>
          <p:nvPr/>
        </p:nvSpPr>
        <p:spPr>
          <a:xfrm>
            <a:off x="6096000" y="4999866"/>
            <a:ext cx="5965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Tract avg. commute length (higher travel times could signal a need for investment; could consider transit vs </a:t>
            </a:r>
            <a:r>
              <a:rPr lang="en-US" dirty="0" err="1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sov</a:t>
            </a:r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 skims)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Tract avg. ACP/ACA (could indicate need for investment)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Tract avg. educational attainment vs regional (could indicate opportunity to match industries with workers)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199E8D-2964-3444-8E77-DB267E608C4C}"/>
              </a:ext>
            </a:extLst>
          </p:cNvPr>
          <p:cNvSpPr txBox="1"/>
          <p:nvPr/>
        </p:nvSpPr>
        <p:spPr>
          <a:xfrm>
            <a:off x="6103550" y="2901442"/>
            <a:ext cx="5965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Tract avg. </a:t>
            </a:r>
            <a:r>
              <a:rPr lang="en-US" dirty="0" err="1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sov</a:t>
            </a:r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/transit skim vs regional avg. (higher travel times could signal a need for investment)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Tract avg. area of conc. poverty/disparity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Tract job sector richness/evenness (higher richness/diversity = more buffered)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3BCDF-A1CC-E94D-8E30-7B7DAC5A6956}"/>
              </a:ext>
            </a:extLst>
          </p:cNvPr>
          <p:cNvSpPr txBox="1"/>
          <p:nvPr/>
        </p:nvSpPr>
        <p:spPr>
          <a:xfrm>
            <a:off x="6233743" y="2495226"/>
            <a:ext cx="164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Resilience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A17469-2333-0048-804D-64B53266F3C5}"/>
              </a:ext>
            </a:extLst>
          </p:cNvPr>
          <p:cNvSpPr txBox="1"/>
          <p:nvPr/>
        </p:nvSpPr>
        <p:spPr>
          <a:xfrm>
            <a:off x="6233743" y="4593536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Equity</a:t>
            </a:r>
          </a:p>
        </p:txBody>
      </p:sp>
    </p:spTree>
    <p:extLst>
      <p:ext uri="{BB962C8B-B14F-4D97-AF65-F5344CB8AC3E}">
        <p14:creationId xmlns:p14="http://schemas.microsoft.com/office/powerpoint/2010/main" val="113148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7D4ADD-DDD1-6947-845A-780D3210AE17}"/>
              </a:ext>
            </a:extLst>
          </p:cNvPr>
          <p:cNvSpPr txBox="1"/>
          <p:nvPr/>
        </p:nvSpPr>
        <p:spPr>
          <a:xfrm>
            <a:off x="998483" y="504497"/>
            <a:ext cx="73895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Bar Graph = Regional tract avg. vs Selected tract avg (all as z-scores?)</a:t>
            </a:r>
          </a:p>
          <a:p>
            <a:pPr marL="342900" indent="-342900">
              <a:buAutoNum type="arabicParenR"/>
            </a:pPr>
            <a:r>
              <a:rPr lang="en-US" dirty="0"/>
              <a:t>Tabular data </a:t>
            </a:r>
            <a:r>
              <a:rPr lang="en-US" dirty="0">
                <a:sym typeface="Wingdings" pitchFamily="2" charset="2"/>
              </a:rPr>
              <a:t> download?</a:t>
            </a:r>
          </a:p>
          <a:p>
            <a:pPr marL="342900" indent="-342900">
              <a:buAutoNum type="arabicParenR"/>
            </a:pPr>
            <a:r>
              <a:rPr lang="en-US" dirty="0"/>
              <a:t>PCA  = with selected variables (likely a button render thing)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MAP with layers on/off which correspond to variables included in sidebar</a:t>
            </a:r>
          </a:p>
          <a:p>
            <a:pPr marL="800100" lvl="1" indent="-342900">
              <a:buAutoNum type="arabicParenR"/>
            </a:pPr>
            <a:r>
              <a:rPr lang="en-US" dirty="0"/>
              <a:t>Overlays like transit, parks, </a:t>
            </a:r>
            <a:r>
              <a:rPr lang="en-US" dirty="0" err="1"/>
              <a:t>musa</a:t>
            </a:r>
            <a:r>
              <a:rPr lang="en-US" dirty="0"/>
              <a:t> layers, schools, </a:t>
            </a:r>
            <a:r>
              <a:rPr lang="en-US" dirty="0" err="1"/>
              <a:t>etc</a:t>
            </a:r>
            <a:endParaRPr lang="en-US" dirty="0"/>
          </a:p>
          <a:p>
            <a:pPr marL="800100" lvl="1" indent="-342900">
              <a:buAutoNum type="arabicParenR"/>
            </a:pPr>
            <a:r>
              <a:rPr lang="en-US" dirty="0"/>
              <a:t>Reference layers (transit, arterials, parks)</a:t>
            </a:r>
          </a:p>
          <a:p>
            <a:pPr marL="800100" lvl="1" indent="-342900">
              <a:buAutoNum type="arabicParenR"/>
            </a:pPr>
            <a:r>
              <a:rPr lang="en-US" dirty="0"/>
              <a:t>Planning (</a:t>
            </a:r>
            <a:r>
              <a:rPr lang="en-US" dirty="0" err="1"/>
              <a:t>musa</a:t>
            </a:r>
            <a:r>
              <a:rPr lang="en-US" dirty="0"/>
              <a:t>)</a:t>
            </a:r>
          </a:p>
          <a:p>
            <a:pPr marL="800100" lvl="1" indent="-342900">
              <a:buAutoNum type="arabicParenR"/>
            </a:pPr>
            <a:r>
              <a:rPr lang="en-US" dirty="0"/>
              <a:t>Community </a:t>
            </a:r>
            <a:r>
              <a:rPr lang="en-US" dirty="0" err="1"/>
              <a:t>assests</a:t>
            </a:r>
            <a:r>
              <a:rPr lang="en-US" dirty="0"/>
              <a:t> (schools, hospitals, </a:t>
            </a:r>
          </a:p>
        </p:txBody>
      </p:sp>
    </p:spTree>
    <p:extLst>
      <p:ext uri="{BB962C8B-B14F-4D97-AF65-F5344CB8AC3E}">
        <p14:creationId xmlns:p14="http://schemas.microsoft.com/office/powerpoint/2010/main" val="302187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B0BD69-FFF3-4248-911A-3C9BBE9DDFBD}"/>
              </a:ext>
            </a:extLst>
          </p:cNvPr>
          <p:cNvSpPr txBox="1"/>
          <p:nvPr/>
        </p:nvSpPr>
        <p:spPr>
          <a:xfrm>
            <a:off x="987972" y="409903"/>
            <a:ext cx="281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Twin Cities Economic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437B5-CE6A-1B49-8F0D-4FB982163A86}"/>
              </a:ext>
            </a:extLst>
          </p:cNvPr>
          <p:cNvSpPr txBox="1"/>
          <p:nvPr/>
        </p:nvSpPr>
        <p:spPr>
          <a:xfrm>
            <a:off x="945931" y="1198179"/>
            <a:ext cx="11143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Shared prosperity (equity)</a:t>
            </a:r>
          </a:p>
          <a:p>
            <a:pPr marL="342900" indent="-342900">
              <a:buAutoNum type="arabicParenR"/>
            </a:pPr>
            <a:r>
              <a:rPr lang="en-US" dirty="0"/>
              <a:t>Sustainable infrastructure that supports economic success</a:t>
            </a:r>
          </a:p>
          <a:p>
            <a:pPr marL="342900" indent="-342900">
              <a:buAutoNum type="arabicParenR"/>
            </a:pPr>
            <a:r>
              <a:rPr lang="en-US" dirty="0"/>
              <a:t>Economic resilience in the face of change (post-pandemic recovery, buffering future tech/industry/retail changes)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B7CFC-56D7-3C46-8386-CA3F4624348D}"/>
              </a:ext>
            </a:extLst>
          </p:cNvPr>
          <p:cNvSpPr txBox="1"/>
          <p:nvPr/>
        </p:nvSpPr>
        <p:spPr>
          <a:xfrm>
            <a:off x="357352" y="5780689"/>
            <a:ext cx="7736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-Demo that shiny is a good tool</a:t>
            </a:r>
          </a:p>
          <a:p>
            <a:r>
              <a:rPr lang="en-US" dirty="0"/>
              <a:t>-use national data sources first, then get into regional specifications/refinements</a:t>
            </a:r>
          </a:p>
          <a:p>
            <a:r>
              <a:rPr lang="en-US" dirty="0"/>
              <a:t>-describe benefit of </a:t>
            </a:r>
            <a:r>
              <a:rPr lang="en-US" dirty="0" err="1"/>
              <a:t>eva</a:t>
            </a:r>
            <a:r>
              <a:rPr lang="en-US" dirty="0"/>
              <a:t> for planning folks</a:t>
            </a:r>
          </a:p>
        </p:txBody>
      </p:sp>
    </p:spTree>
    <p:extLst>
      <p:ext uri="{BB962C8B-B14F-4D97-AF65-F5344CB8AC3E}">
        <p14:creationId xmlns:p14="http://schemas.microsoft.com/office/powerpoint/2010/main" val="331682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4051</TotalTime>
  <Words>344</Words>
  <Application>Microsoft Macintosh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 Neue Condensed</vt:lpstr>
      <vt:lpstr>Helvetica Neue UltraLight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Esch, Ellen</dc:creator>
  <cp:lastModifiedBy>Esch, Ellen</cp:lastModifiedBy>
  <cp:revision>12</cp:revision>
  <dcterms:created xsi:type="dcterms:W3CDTF">2021-01-08T19:37:29Z</dcterms:created>
  <dcterms:modified xsi:type="dcterms:W3CDTF">2021-01-11T15:10:21Z</dcterms:modified>
</cp:coreProperties>
</file>