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114-9589-6B45-9461-F9B6DB3B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BD9F-35E6-784B-B3E2-273550BA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06AA-5A29-2945-9EC4-B8BF84B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2D3-26F1-0747-BC81-3C577507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855-B3A8-3345-8D12-6304C093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492-FAB8-8247-8C73-84E09CC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C6537-2A0E-6243-990F-66B362BF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FC94-07BF-A24C-BD2A-2D96720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9BBF-7EF6-9248-A03C-909D16A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2C06-A1EF-8343-B3A8-AE4EF4A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9C4D-080A-8046-9174-0B752ADA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37C8-E441-FB4C-B0B9-6A30F67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3502-3FE7-5A4C-98BF-1CDA2B7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A92-F288-314E-8636-75D941D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80AC-BA49-234E-95A3-BA717352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4D4-7762-4A4F-9607-DFBD14DE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467F-E4EB-384B-B304-CA9E75FD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2237-F801-AD44-B220-84C6B9A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961-8ADB-6747-B197-B4CE121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A040-0D2A-A44A-8735-3FCF3E6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C38-F68F-8441-848B-CC6034A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47CC-EDB1-CD46-AD14-EBD1A377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A89D-CC00-0B46-A97E-0168A72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ADBD-5CC9-DE4D-B807-F9E249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F45-BA4C-3146-B6C9-65CA825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0A39-6DB7-3C4A-8700-9332906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F331-10AC-F749-AB81-D2B26568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7669-0D86-4849-AA8F-B4EE8F30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2DCC-6B48-8446-B7FE-619E1E1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E70C-FA72-9E4A-B9BF-D8EE93A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6540-3520-BF4B-A7EF-37CF71FB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EA2-C1F0-4E41-A68D-BAA9B22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49EB-BF76-3647-832A-F4D98F84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CE6-FC6B-3E4F-9ED8-9C74AFFE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42E6-CE51-D44C-BAA6-A711B3DD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7AD0-996C-1444-AD25-566BA59E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DCEDE-DF17-9C4B-8024-F4C5FF19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E654-186F-9743-B095-02245E0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E8A20-6D72-1E44-8A6E-4F9FCF8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D57-8B79-E24C-87BF-E002DEDF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D842-1D10-894D-8B4E-2B23A52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ECA-16C7-B14F-A9CC-851C1B5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A8B2B-7B2E-E347-B9CA-9C1AD04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4B34-A36D-0C4D-A9AB-0FD05867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955C8-8BEF-534D-93DF-7D3B50B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B5AF-6617-E64B-9E3D-EEF9B9A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3FB-DC0A-F342-B1B7-6045002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6BFA-0F35-1243-A1E4-30989D51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4C85-19E2-344B-957F-96FC47A5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C5D7-14A6-3943-B3A0-A71CCDC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36B8-5B25-D947-9B08-57A34DA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5092-71A9-3641-B426-E89C907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6DD6-375E-4A43-9F9D-1D150F5B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8DCF5-3621-A74D-AE1B-5DD3395D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B595-A5B9-1248-8255-59E2C40B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94F2-3E0B-8841-AC35-D1430523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925B-CD6B-3741-B59C-CDC0EC7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46FE-8397-6245-89F8-4948B5F5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5DFA-C3EF-554E-93B7-3185E62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F7BF-A902-634B-A081-B3BD2FA0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EA85-1A55-804B-99FC-58CFE2E7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92D3-75C5-6B44-834B-54BE7B371A5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84D3-6635-AA4E-B6D9-0B693BC9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A28B-08A9-D04E-AD9D-B05EF0C15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025C9E51-3159-CC41-B65E-B340371708C5}"/>
              </a:ext>
            </a:extLst>
          </p:cNvPr>
          <p:cNvSpPr/>
          <p:nvPr/>
        </p:nvSpPr>
        <p:spPr>
          <a:xfrm>
            <a:off x="130240" y="2164359"/>
            <a:ext cx="2693461" cy="236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C81A8-98C6-3046-8C82-9657CF9FB91A}"/>
              </a:ext>
            </a:extLst>
          </p:cNvPr>
          <p:cNvSpPr/>
          <p:nvPr/>
        </p:nvSpPr>
        <p:spPr>
          <a:xfrm>
            <a:off x="2778091" y="2164359"/>
            <a:ext cx="2693461" cy="2369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1F84EA-DE34-374A-B434-1395AF6C0706}"/>
              </a:ext>
            </a:extLst>
          </p:cNvPr>
          <p:cNvSpPr/>
          <p:nvPr/>
        </p:nvSpPr>
        <p:spPr>
          <a:xfrm>
            <a:off x="1476970" y="153354"/>
            <a:ext cx="2693461" cy="2369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6AC75-21CC-2C48-BF50-588AD619037D}"/>
              </a:ext>
            </a:extLst>
          </p:cNvPr>
          <p:cNvSpPr txBox="1"/>
          <p:nvPr/>
        </p:nvSpPr>
        <p:spPr>
          <a:xfrm>
            <a:off x="616858" y="284334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0687-9228-DF45-B2ED-97427713167A}"/>
              </a:ext>
            </a:extLst>
          </p:cNvPr>
          <p:cNvSpPr txBox="1"/>
          <p:nvPr/>
        </p:nvSpPr>
        <p:spPr>
          <a:xfrm>
            <a:off x="3770284" y="2901442"/>
            <a:ext cx="18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93A6-9E28-3C48-9008-4973156D7EB9}"/>
              </a:ext>
            </a:extLst>
          </p:cNvPr>
          <p:cNvSpPr txBox="1"/>
          <p:nvPr/>
        </p:nvSpPr>
        <p:spPr>
          <a:xfrm>
            <a:off x="1740201" y="51585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1B3F1-09D6-D24A-8A29-59FE35E29D94}"/>
              </a:ext>
            </a:extLst>
          </p:cNvPr>
          <p:cNvSpPr txBox="1"/>
          <p:nvPr/>
        </p:nvSpPr>
        <p:spPr>
          <a:xfrm>
            <a:off x="2923206" y="3308065"/>
            <a:ext cx="237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	in the face of 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change and uncertainty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48D21-7868-6A44-93FF-55126333244E}"/>
              </a:ext>
            </a:extLst>
          </p:cNvPr>
          <p:cNvSpPr txBox="1"/>
          <p:nvPr/>
        </p:nvSpPr>
        <p:spPr>
          <a:xfrm>
            <a:off x="0" y="3350512"/>
            <a:ext cx="247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    throughout our region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90DBBD-C8EE-8E47-903B-78F5DC5FDD1B}"/>
              </a:ext>
            </a:extLst>
          </p:cNvPr>
          <p:cNvSpPr txBox="1"/>
          <p:nvPr/>
        </p:nvSpPr>
        <p:spPr>
          <a:xfrm>
            <a:off x="1549938" y="917714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7D9C6C-2535-E040-AD94-2727F2AF37C2}"/>
              </a:ext>
            </a:extLst>
          </p:cNvPr>
          <p:cNvSpPr/>
          <p:nvPr/>
        </p:nvSpPr>
        <p:spPr>
          <a:xfrm>
            <a:off x="1762100" y="1582372"/>
            <a:ext cx="2115768" cy="19684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EAC9E-FC0F-D34E-A591-444A55295E14}"/>
              </a:ext>
            </a:extLst>
          </p:cNvPr>
          <p:cNvSpPr txBox="1"/>
          <p:nvPr/>
        </p:nvSpPr>
        <p:spPr>
          <a:xfrm>
            <a:off x="1863460" y="2016984"/>
            <a:ext cx="202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4AA0-CABA-DF48-BDFE-C96F6C7AA638}"/>
              </a:ext>
            </a:extLst>
          </p:cNvPr>
          <p:cNvSpPr/>
          <p:nvPr/>
        </p:nvSpPr>
        <p:spPr>
          <a:xfrm>
            <a:off x="6103550" y="393423"/>
            <a:ext cx="5965760" cy="1887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86F9B-850A-8D44-BF09-E517824F4A13}"/>
              </a:ext>
            </a:extLst>
          </p:cNvPr>
          <p:cNvSpPr/>
          <p:nvPr/>
        </p:nvSpPr>
        <p:spPr>
          <a:xfrm>
            <a:off x="6103550" y="2485339"/>
            <a:ext cx="5965760" cy="1887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7CD-28DB-E346-A3E0-E446EE1DF5C5}"/>
              </a:ext>
            </a:extLst>
          </p:cNvPr>
          <p:cNvSpPr/>
          <p:nvPr/>
        </p:nvSpPr>
        <p:spPr>
          <a:xfrm>
            <a:off x="6096000" y="4577255"/>
            <a:ext cx="5965760" cy="188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79D49-4DF0-794E-A7AD-057036C5C753}"/>
              </a:ext>
            </a:extLst>
          </p:cNvPr>
          <p:cNvSpPr txBox="1"/>
          <p:nvPr/>
        </p:nvSpPr>
        <p:spPr>
          <a:xfrm>
            <a:off x="6233743" y="38715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988D40-38A2-1B45-8E07-2ABB2700CEB0}"/>
              </a:ext>
            </a:extLst>
          </p:cNvPr>
          <p:cNvSpPr txBox="1"/>
          <p:nvPr/>
        </p:nvSpPr>
        <p:spPr>
          <a:xfrm>
            <a:off x="6096000" y="796706"/>
            <a:ext cx="596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% of tract within 800 m of highway (high % could indicate more favorable)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Existing job density (if past trends predict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8E327-96D4-DA4E-94EE-62B8E077CEDA}"/>
              </a:ext>
            </a:extLst>
          </p:cNvPr>
          <p:cNvSpPr txBox="1"/>
          <p:nvPr/>
        </p:nvSpPr>
        <p:spPr>
          <a:xfrm>
            <a:off x="6096000" y="4999866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commute length (higher travel times could signal a need for investment; could consider transit vs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skims)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ACP/ACA (could indicate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educational attainment vs regional (could indicate opportunity to match industries with workers)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99E8D-2964-3444-8E77-DB267E608C4C}"/>
              </a:ext>
            </a:extLst>
          </p:cNvPr>
          <p:cNvSpPr txBox="1"/>
          <p:nvPr/>
        </p:nvSpPr>
        <p:spPr>
          <a:xfrm>
            <a:off x="6103550" y="2901442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/transit skim vs regional avg. (higher travel times could signal a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area of conc. poverty/disparity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job sector richness/evenness (higher richness/diversity = more buffered)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3BCDF-A1CC-E94D-8E30-7B7DAC5A6956}"/>
              </a:ext>
            </a:extLst>
          </p:cNvPr>
          <p:cNvSpPr txBox="1"/>
          <p:nvPr/>
        </p:nvSpPr>
        <p:spPr>
          <a:xfrm>
            <a:off x="6233743" y="249522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A17469-2333-0048-804D-64B53266F3C5}"/>
              </a:ext>
            </a:extLst>
          </p:cNvPr>
          <p:cNvSpPr txBox="1"/>
          <p:nvPr/>
        </p:nvSpPr>
        <p:spPr>
          <a:xfrm>
            <a:off x="6233743" y="4593536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1314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249506-C57A-0A41-96C1-C8610AFC772E}"/>
              </a:ext>
            </a:extLst>
          </p:cNvPr>
          <p:cNvSpPr/>
          <p:nvPr/>
        </p:nvSpPr>
        <p:spPr>
          <a:xfrm rot="325853">
            <a:off x="3746351" y="3795139"/>
            <a:ext cx="5150069" cy="20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8B0942-2B81-A145-A79C-E4BD8CC183A2}"/>
              </a:ext>
            </a:extLst>
          </p:cNvPr>
          <p:cNvSpPr/>
          <p:nvPr/>
        </p:nvSpPr>
        <p:spPr>
          <a:xfrm>
            <a:off x="6022426" y="3970207"/>
            <a:ext cx="609600" cy="720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C142C-47D4-9C48-BB60-0BFCFC583EE8}"/>
              </a:ext>
            </a:extLst>
          </p:cNvPr>
          <p:cNvSpPr/>
          <p:nvPr/>
        </p:nvSpPr>
        <p:spPr>
          <a:xfrm>
            <a:off x="7927611" y="2405785"/>
            <a:ext cx="1933904" cy="1491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Strong regional economy relative to peers</a:t>
            </a:r>
          </a:p>
        </p:txBody>
      </p:sp>
      <p:pic>
        <p:nvPicPr>
          <p:cNvPr id="1026" name="Picture 2" descr="  ">
            <a:extLst>
              <a:ext uri="{FF2B5EF4-FFF2-40B4-BE49-F238E27FC236}">
                <a16:creationId xmlns:a16="http://schemas.microsoft.com/office/drawing/2014/main" id="{643575D1-29F7-2E44-8ACC-5B345D14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" y="0"/>
            <a:ext cx="5146355" cy="26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B47984-4F5D-3F44-8625-F2A237FEC706}"/>
              </a:ext>
            </a:extLst>
          </p:cNvPr>
          <p:cNvSpPr/>
          <p:nvPr/>
        </p:nvSpPr>
        <p:spPr>
          <a:xfrm>
            <a:off x="3508011" y="1950547"/>
            <a:ext cx="1933904" cy="1491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Strong regional economy relative to peers</a:t>
            </a:r>
          </a:p>
        </p:txBody>
      </p:sp>
    </p:spTree>
    <p:extLst>
      <p:ext uri="{BB962C8B-B14F-4D97-AF65-F5344CB8AC3E}">
        <p14:creationId xmlns:p14="http://schemas.microsoft.com/office/powerpoint/2010/main" val="20506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AB810A-48A7-3B47-928D-D71F1B5655CB}"/>
              </a:ext>
            </a:extLst>
          </p:cNvPr>
          <p:cNvCxnSpPr>
            <a:cxnSpLocks/>
          </p:cNvCxnSpPr>
          <p:nvPr/>
        </p:nvCxnSpPr>
        <p:spPr>
          <a:xfrm flipV="1">
            <a:off x="1284737" y="1679734"/>
            <a:ext cx="0" cy="454808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56E3B204-AA0B-6741-B8B2-D6C3BC67FBFA}"/>
              </a:ext>
            </a:extLst>
          </p:cNvPr>
          <p:cNvSpPr/>
          <p:nvPr/>
        </p:nvSpPr>
        <p:spPr>
          <a:xfrm>
            <a:off x="2091558" y="2575034"/>
            <a:ext cx="3827328" cy="1912882"/>
          </a:xfrm>
          <a:custGeom>
            <a:avLst/>
            <a:gdLst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3930869 w 4393324"/>
              <a:gd name="connsiteY3" fmla="*/ 420414 h 3058510"/>
              <a:gd name="connsiteX4" fmla="*/ 4393324 w 4393324"/>
              <a:gd name="connsiteY4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54318 w 4393324"/>
              <a:gd name="connsiteY2" fmla="*/ 2575034 h 3058510"/>
              <a:gd name="connsiteX3" fmla="*/ 4393324 w 4393324"/>
              <a:gd name="connsiteY3" fmla="*/ 0 h 3058510"/>
              <a:gd name="connsiteX0" fmla="*/ 0 w 4466897"/>
              <a:gd name="connsiteY0" fmla="*/ 2869324 h 2869324"/>
              <a:gd name="connsiteX1" fmla="*/ 1786759 w 4466897"/>
              <a:gd name="connsiteY1" fmla="*/ 2165131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471449 w 4466897"/>
              <a:gd name="connsiteY1" fmla="*/ 2249214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91862 w 4466897"/>
              <a:gd name="connsiteY1" fmla="*/ 203900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3710152"/>
              <a:gd name="connsiteY0" fmla="*/ 2123089 h 2123089"/>
              <a:gd name="connsiteX1" fmla="*/ 1891862 w 3710152"/>
              <a:gd name="connsiteY1" fmla="*/ 1292771 h 2123089"/>
              <a:gd name="connsiteX2" fmla="*/ 2659118 w 3710152"/>
              <a:gd name="connsiteY2" fmla="*/ 1502979 h 2123089"/>
              <a:gd name="connsiteX3" fmla="*/ 3710152 w 3710152"/>
              <a:gd name="connsiteY3" fmla="*/ 0 h 2123089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23090 w 3174124"/>
              <a:gd name="connsiteY2" fmla="*/ 1502979 h 1912882"/>
              <a:gd name="connsiteX3" fmla="*/ 3174124 w 3174124"/>
              <a:gd name="connsiteY3" fmla="*/ 0 h 1912882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12580 w 3174124"/>
              <a:gd name="connsiteY2" fmla="*/ 1408386 h 1912882"/>
              <a:gd name="connsiteX3" fmla="*/ 3174124 w 3174124"/>
              <a:gd name="connsiteY3" fmla="*/ 0 h 1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4124" h="1912882">
                <a:moveTo>
                  <a:pt x="0" y="1912882"/>
                </a:moveTo>
                <a:cubicBezTo>
                  <a:pt x="569310" y="1477578"/>
                  <a:pt x="1003737" y="1376854"/>
                  <a:pt x="1355834" y="1292771"/>
                </a:cubicBezTo>
                <a:cubicBezTo>
                  <a:pt x="1707931" y="1208688"/>
                  <a:pt x="1809532" y="1623848"/>
                  <a:pt x="2112580" y="1408386"/>
                </a:cubicBezTo>
                <a:cubicBezTo>
                  <a:pt x="2415628" y="1192924"/>
                  <a:pt x="2706414" y="797910"/>
                  <a:pt x="3174124" y="0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014256-B3B6-C841-A934-DF0C26CBBC78}"/>
              </a:ext>
            </a:extLst>
          </p:cNvPr>
          <p:cNvSpPr/>
          <p:nvPr/>
        </p:nvSpPr>
        <p:spPr>
          <a:xfrm>
            <a:off x="2081049" y="3429000"/>
            <a:ext cx="1156138" cy="1027386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A6E04B-F55F-0048-9989-1187F368FFF2}"/>
              </a:ext>
            </a:extLst>
          </p:cNvPr>
          <p:cNvSpPr/>
          <p:nvPr/>
        </p:nvSpPr>
        <p:spPr>
          <a:xfrm flipV="1">
            <a:off x="2081047" y="4435362"/>
            <a:ext cx="1355835" cy="441429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6326B-7A83-7349-B4B7-71FFA2CEA9C3}"/>
              </a:ext>
            </a:extLst>
          </p:cNvPr>
          <p:cNvSpPr txBox="1"/>
          <p:nvPr/>
        </p:nvSpPr>
        <p:spPr>
          <a:xfrm>
            <a:off x="5918886" y="2020686"/>
            <a:ext cx="34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Goal: trajectory of </a:t>
            </a:r>
            <a:r>
              <a:rPr lang="en-US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accelerated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synergistic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economic growth alongside COVID-19 recovery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693C9-6AA1-4942-82A2-C67367A6B562}"/>
              </a:ext>
            </a:extLst>
          </p:cNvPr>
          <p:cNvSpPr txBox="1"/>
          <p:nvPr/>
        </p:nvSpPr>
        <p:spPr>
          <a:xfrm>
            <a:off x="1982195" y="2944016"/>
            <a:ext cx="17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regional prosperity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9D577-F9F6-8E45-9F1B-6CB8730B6AC6}"/>
              </a:ext>
            </a:extLst>
          </p:cNvPr>
          <p:cNvSpPr txBox="1"/>
          <p:nvPr/>
        </p:nvSpPr>
        <p:spPr>
          <a:xfrm>
            <a:off x="1802099" y="4941370"/>
            <a:ext cx="253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Juxtaposed against growing racial inequities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39AC8-0E8F-D14B-9987-D22663EB0949}"/>
              </a:ext>
            </a:extLst>
          </p:cNvPr>
          <p:cNvSpPr txBox="1"/>
          <p:nvPr/>
        </p:nvSpPr>
        <p:spPr>
          <a:xfrm>
            <a:off x="3237187" y="1079570"/>
            <a:ext cx="343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 tool can intervene and create a shared language for shared economic development and recovery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0C1E66-7255-D24E-AFC0-582F4D55D0D4}"/>
              </a:ext>
            </a:extLst>
          </p:cNvPr>
          <p:cNvCxnSpPr>
            <a:cxnSpLocks/>
          </p:cNvCxnSpPr>
          <p:nvPr/>
        </p:nvCxnSpPr>
        <p:spPr>
          <a:xfrm>
            <a:off x="4338341" y="2020686"/>
            <a:ext cx="0" cy="192200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8DE1D-E008-7B41-89C3-451B0B26159A}"/>
              </a:ext>
            </a:extLst>
          </p:cNvPr>
          <p:cNvCxnSpPr>
            <a:cxnSpLocks/>
          </p:cNvCxnSpPr>
          <p:nvPr/>
        </p:nvCxnSpPr>
        <p:spPr>
          <a:xfrm>
            <a:off x="1255886" y="6227814"/>
            <a:ext cx="3689982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21F162-009B-5D48-A350-106BF11ACCC0}"/>
              </a:ext>
            </a:extLst>
          </p:cNvPr>
          <p:cNvSpPr txBox="1"/>
          <p:nvPr/>
        </p:nvSpPr>
        <p:spPr>
          <a:xfrm>
            <a:off x="727400" y="3587752"/>
            <a:ext cx="12001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Prosperity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05E91-AD3E-B440-BC7D-E91374B3326D}"/>
              </a:ext>
            </a:extLst>
          </p:cNvPr>
          <p:cNvSpPr txBox="1"/>
          <p:nvPr/>
        </p:nvSpPr>
        <p:spPr>
          <a:xfrm>
            <a:off x="2804959" y="6043148"/>
            <a:ext cx="649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742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56E3B204-AA0B-6741-B8B2-D6C3BC67FBFA}"/>
              </a:ext>
            </a:extLst>
          </p:cNvPr>
          <p:cNvSpPr/>
          <p:nvPr/>
        </p:nvSpPr>
        <p:spPr>
          <a:xfrm>
            <a:off x="679265" y="2446685"/>
            <a:ext cx="5001220" cy="2518364"/>
          </a:xfrm>
          <a:custGeom>
            <a:avLst/>
            <a:gdLst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3930869 w 4393324"/>
              <a:gd name="connsiteY3" fmla="*/ 420414 h 3058510"/>
              <a:gd name="connsiteX4" fmla="*/ 4393324 w 4393324"/>
              <a:gd name="connsiteY4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1996965 w 4393324"/>
              <a:gd name="connsiteY2" fmla="*/ 2417379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471448 w 4393324"/>
              <a:gd name="connsiteY1" fmla="*/ 2081048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22786 w 4393324"/>
              <a:gd name="connsiteY2" fmla="*/ 2186151 h 3058510"/>
              <a:gd name="connsiteX3" fmla="*/ 4393324 w 4393324"/>
              <a:gd name="connsiteY3" fmla="*/ 0 h 3058510"/>
              <a:gd name="connsiteX0" fmla="*/ 0 w 4393324"/>
              <a:gd name="connsiteY0" fmla="*/ 3058510 h 3058510"/>
              <a:gd name="connsiteX1" fmla="*/ 1786759 w 4393324"/>
              <a:gd name="connsiteY1" fmla="*/ 2354317 h 3058510"/>
              <a:gd name="connsiteX2" fmla="*/ 2354318 w 4393324"/>
              <a:gd name="connsiteY2" fmla="*/ 2575034 h 3058510"/>
              <a:gd name="connsiteX3" fmla="*/ 4393324 w 4393324"/>
              <a:gd name="connsiteY3" fmla="*/ 0 h 3058510"/>
              <a:gd name="connsiteX0" fmla="*/ 0 w 4466897"/>
              <a:gd name="connsiteY0" fmla="*/ 2869324 h 2869324"/>
              <a:gd name="connsiteX1" fmla="*/ 1786759 w 4466897"/>
              <a:gd name="connsiteY1" fmla="*/ 2165131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471449 w 4466897"/>
              <a:gd name="connsiteY1" fmla="*/ 2249214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354318 w 4466897"/>
              <a:gd name="connsiteY2" fmla="*/ 2385848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902373 w 4466897"/>
              <a:gd name="connsiteY1" fmla="*/ 2081048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60331 w 4466897"/>
              <a:gd name="connsiteY1" fmla="*/ 202849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4466897"/>
              <a:gd name="connsiteY0" fmla="*/ 2869324 h 2869324"/>
              <a:gd name="connsiteX1" fmla="*/ 1891862 w 4466897"/>
              <a:gd name="connsiteY1" fmla="*/ 2039006 h 2869324"/>
              <a:gd name="connsiteX2" fmla="*/ 2659118 w 4466897"/>
              <a:gd name="connsiteY2" fmla="*/ 2249214 h 2869324"/>
              <a:gd name="connsiteX3" fmla="*/ 4466897 w 4466897"/>
              <a:gd name="connsiteY3" fmla="*/ 0 h 2869324"/>
              <a:gd name="connsiteX0" fmla="*/ 0 w 3710152"/>
              <a:gd name="connsiteY0" fmla="*/ 2123089 h 2123089"/>
              <a:gd name="connsiteX1" fmla="*/ 1891862 w 3710152"/>
              <a:gd name="connsiteY1" fmla="*/ 1292771 h 2123089"/>
              <a:gd name="connsiteX2" fmla="*/ 2659118 w 3710152"/>
              <a:gd name="connsiteY2" fmla="*/ 1502979 h 2123089"/>
              <a:gd name="connsiteX3" fmla="*/ 3710152 w 3710152"/>
              <a:gd name="connsiteY3" fmla="*/ 0 h 2123089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23090 w 3174124"/>
              <a:gd name="connsiteY2" fmla="*/ 1502979 h 1912882"/>
              <a:gd name="connsiteX3" fmla="*/ 3174124 w 3174124"/>
              <a:gd name="connsiteY3" fmla="*/ 0 h 1912882"/>
              <a:gd name="connsiteX0" fmla="*/ 0 w 3174124"/>
              <a:gd name="connsiteY0" fmla="*/ 1912882 h 1912882"/>
              <a:gd name="connsiteX1" fmla="*/ 1355834 w 3174124"/>
              <a:gd name="connsiteY1" fmla="*/ 1292771 h 1912882"/>
              <a:gd name="connsiteX2" fmla="*/ 2112580 w 3174124"/>
              <a:gd name="connsiteY2" fmla="*/ 1408386 h 1912882"/>
              <a:gd name="connsiteX3" fmla="*/ 3174124 w 3174124"/>
              <a:gd name="connsiteY3" fmla="*/ 0 h 1912882"/>
              <a:gd name="connsiteX0" fmla="*/ 0 w 3870977"/>
              <a:gd name="connsiteY0" fmla="*/ 2530720 h 2530720"/>
              <a:gd name="connsiteX1" fmla="*/ 2052687 w 3870977"/>
              <a:gd name="connsiteY1" fmla="*/ 1292771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809433 w 3870977"/>
              <a:gd name="connsiteY2" fmla="*/ 1408386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791445 h 2530720"/>
              <a:gd name="connsiteX3" fmla="*/ 3870977 w 3870977"/>
              <a:gd name="connsiteY3" fmla="*/ 0 h 2530720"/>
              <a:gd name="connsiteX0" fmla="*/ 0 w 3870977"/>
              <a:gd name="connsiteY0" fmla="*/ 2530720 h 2530720"/>
              <a:gd name="connsiteX1" fmla="*/ 2001448 w 3870977"/>
              <a:gd name="connsiteY1" fmla="*/ 1589333 h 2530720"/>
              <a:gd name="connsiteX2" fmla="*/ 2758194 w 3870977"/>
              <a:gd name="connsiteY2" fmla="*/ 1890299 h 2530720"/>
              <a:gd name="connsiteX3" fmla="*/ 3870977 w 3870977"/>
              <a:gd name="connsiteY3" fmla="*/ 0 h 2530720"/>
              <a:gd name="connsiteX0" fmla="*/ 0 w 4147669"/>
              <a:gd name="connsiteY0" fmla="*/ 2518364 h 2518364"/>
              <a:gd name="connsiteX1" fmla="*/ 2001448 w 4147669"/>
              <a:gd name="connsiteY1" fmla="*/ 1576977 h 2518364"/>
              <a:gd name="connsiteX2" fmla="*/ 2758194 w 4147669"/>
              <a:gd name="connsiteY2" fmla="*/ 1877943 h 2518364"/>
              <a:gd name="connsiteX3" fmla="*/ 4147669 w 4147669"/>
              <a:gd name="connsiteY3" fmla="*/ 0 h 25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7669" h="2518364">
                <a:moveTo>
                  <a:pt x="0" y="2518364"/>
                </a:moveTo>
                <a:cubicBezTo>
                  <a:pt x="569310" y="2083060"/>
                  <a:pt x="1541749" y="1683714"/>
                  <a:pt x="2001448" y="1576977"/>
                </a:cubicBezTo>
                <a:cubicBezTo>
                  <a:pt x="2461147" y="1470240"/>
                  <a:pt x="2400491" y="2140772"/>
                  <a:pt x="2758194" y="1877943"/>
                </a:cubicBezTo>
                <a:cubicBezTo>
                  <a:pt x="3115897" y="1615114"/>
                  <a:pt x="3679959" y="797910"/>
                  <a:pt x="4147669" y="0"/>
                </a:cubicBezTo>
              </a:path>
            </a:pathLst>
          </a:custGeom>
          <a:noFill/>
          <a:ln w="889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014256-B3B6-C841-A934-DF0C26CBBC78}"/>
              </a:ext>
            </a:extLst>
          </p:cNvPr>
          <p:cNvSpPr/>
          <p:nvPr/>
        </p:nvSpPr>
        <p:spPr>
          <a:xfrm>
            <a:off x="712703" y="3614025"/>
            <a:ext cx="1717734" cy="1351022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A6E04B-F55F-0048-9989-1187F368FFF2}"/>
              </a:ext>
            </a:extLst>
          </p:cNvPr>
          <p:cNvSpPr/>
          <p:nvPr/>
        </p:nvSpPr>
        <p:spPr>
          <a:xfrm>
            <a:off x="712703" y="4736085"/>
            <a:ext cx="2152145" cy="228963"/>
          </a:xfrm>
          <a:custGeom>
            <a:avLst/>
            <a:gdLst>
              <a:gd name="connsiteX0" fmla="*/ 0 w 1355835"/>
              <a:gd name="connsiteY0" fmla="*/ 1271752 h 1271752"/>
              <a:gd name="connsiteX1" fmla="*/ 1355835 w 1355835"/>
              <a:gd name="connsiteY1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835" h="1271752">
                <a:moveTo>
                  <a:pt x="0" y="1271752"/>
                </a:moveTo>
                <a:lnTo>
                  <a:pt x="1355835" y="0"/>
                </a:lnTo>
              </a:path>
            </a:pathLst>
          </a:cu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9D577-F9F6-8E45-9F1B-6CB8730B6AC6}"/>
              </a:ext>
            </a:extLst>
          </p:cNvPr>
          <p:cNvSpPr txBox="1"/>
          <p:nvPr/>
        </p:nvSpPr>
        <p:spPr>
          <a:xfrm>
            <a:off x="499675" y="63696"/>
            <a:ext cx="110168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Problem statement + background: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 can agreed-upon goals (Thrive2040 and predecessors) have led to such divergent outcomes for economic prosperity in our region? Developing and leveraging an “economic values atlas” with a shared language for economic development is one proposed intervention. EVA can bring an objective lens to project evaluation and decision-making processes that guide regional economic investments, re-investments, and development.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5609D5B-58A0-6A42-AC09-2FAF4326D911}"/>
              </a:ext>
            </a:extLst>
          </p:cNvPr>
          <p:cNvSpPr/>
          <p:nvPr/>
        </p:nvSpPr>
        <p:spPr>
          <a:xfrm rot="5400000">
            <a:off x="1454782" y="4215395"/>
            <a:ext cx="536035" cy="228406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BB58C-0572-B847-81A5-5D0D466D4439}"/>
              </a:ext>
            </a:extLst>
          </p:cNvPr>
          <p:cNvSpPr txBox="1"/>
          <p:nvPr/>
        </p:nvSpPr>
        <p:spPr>
          <a:xfrm>
            <a:off x="135925" y="5636767"/>
            <a:ext cx="3336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Regional baseline: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strong regional economy masks the  phenomena of systemic inequities leading to divergent economic outcomes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067DB7-9472-7B48-A6BD-1A5D48E3E8D0}"/>
              </a:ext>
            </a:extLst>
          </p:cNvPr>
          <p:cNvSpPr/>
          <p:nvPr/>
        </p:nvSpPr>
        <p:spPr>
          <a:xfrm rot="5400000">
            <a:off x="5090923" y="3543632"/>
            <a:ext cx="536035" cy="203423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AC7988E-A3D4-6B4E-8E4B-2B3A9C55F542}"/>
              </a:ext>
            </a:extLst>
          </p:cNvPr>
          <p:cNvSpPr/>
          <p:nvPr/>
        </p:nvSpPr>
        <p:spPr>
          <a:xfrm rot="16200000">
            <a:off x="3330425" y="2812009"/>
            <a:ext cx="536035" cy="1211123"/>
          </a:xfrm>
          <a:prstGeom prst="rightBrace">
            <a:avLst>
              <a:gd name="adj1" fmla="val 728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6D8A4-EF85-0647-A7D5-A5E10B63E327}"/>
              </a:ext>
            </a:extLst>
          </p:cNvPr>
          <p:cNvSpPr txBox="1"/>
          <p:nvPr/>
        </p:nvSpPr>
        <p:spPr>
          <a:xfrm>
            <a:off x="2064602" y="2027273"/>
            <a:ext cx="3085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Disruption: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COVID-19 and police brutality punctuates the need for a “new normal” and rethinking indicators of regional prosperity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4F93-CFB7-2642-A30A-D14534FBE21F}"/>
              </a:ext>
            </a:extLst>
          </p:cNvPr>
          <p:cNvSpPr txBox="1"/>
          <p:nvPr/>
        </p:nvSpPr>
        <p:spPr>
          <a:xfrm>
            <a:off x="3895413" y="4840614"/>
            <a:ext cx="321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Recovery: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a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trajectory of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accelerated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synergistic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economic growth alongside COVID-19 recovery by developing and leveraging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</a:t>
            </a:r>
            <a:r>
              <a:rPr lang="en-US" sz="1600" b="1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shared language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economic development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7FC6B-71F9-9F4D-8852-D07165B57763}"/>
              </a:ext>
            </a:extLst>
          </p:cNvPr>
          <p:cNvCxnSpPr/>
          <p:nvPr/>
        </p:nvCxnSpPr>
        <p:spPr>
          <a:xfrm>
            <a:off x="499675" y="1754663"/>
            <a:ext cx="1076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AD7F24-2068-2A46-89E2-E7343080D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r="21694" b="3837"/>
          <a:stretch/>
        </p:blipFill>
        <p:spPr bwMode="auto">
          <a:xfrm>
            <a:off x="8382528" y="3097354"/>
            <a:ext cx="3047572" cy="3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E0AA4D-4545-0A4E-A77E-FDE5702DC3E5}"/>
              </a:ext>
            </a:extLst>
          </p:cNvPr>
          <p:cNvSpPr txBox="1"/>
          <p:nvPr/>
        </p:nvSpPr>
        <p:spPr>
          <a:xfrm>
            <a:off x="8020753" y="2020136"/>
            <a:ext cx="4078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EVA Tool: 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Synthesize existing yet disparate data sources to produce new insights. Find “opportunity zones” where investments can have disproportionately positive impacts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AAAB7-194B-744F-AB69-E44CCF03015B}"/>
              </a:ext>
            </a:extLst>
          </p:cNvPr>
          <p:cNvSpPr txBox="1"/>
          <p:nvPr/>
        </p:nvSpPr>
        <p:spPr>
          <a:xfrm>
            <a:off x="9006711" y="32445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4B92C4-83B6-F746-8972-8A81B831B0A7}"/>
              </a:ext>
            </a:extLst>
          </p:cNvPr>
          <p:cNvCxnSpPr>
            <a:cxnSpLocks/>
          </p:cNvCxnSpPr>
          <p:nvPr/>
        </p:nvCxnSpPr>
        <p:spPr>
          <a:xfrm flipV="1">
            <a:off x="7774632" y="2027273"/>
            <a:ext cx="0" cy="40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D4ADD-DDD1-6947-845A-780D3210AE17}"/>
              </a:ext>
            </a:extLst>
          </p:cNvPr>
          <p:cNvSpPr txBox="1"/>
          <p:nvPr/>
        </p:nvSpPr>
        <p:spPr>
          <a:xfrm>
            <a:off x="998483" y="504497"/>
            <a:ext cx="73895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Bar Graph = Regional tract avg. vs Selected tract avg (all as z-scores?)</a:t>
            </a:r>
          </a:p>
          <a:p>
            <a:pPr marL="342900" indent="-342900">
              <a:buAutoNum type="arabicParenR"/>
            </a:pPr>
            <a:r>
              <a:rPr lang="en-US" dirty="0"/>
              <a:t>Tabular data </a:t>
            </a:r>
            <a:r>
              <a:rPr lang="en-US" dirty="0">
                <a:sym typeface="Wingdings" pitchFamily="2" charset="2"/>
              </a:rPr>
              <a:t> download?</a:t>
            </a:r>
          </a:p>
          <a:p>
            <a:pPr marL="342900" indent="-342900">
              <a:buAutoNum type="arabicParenR"/>
            </a:pPr>
            <a:r>
              <a:rPr lang="en-US" dirty="0"/>
              <a:t>PCA  = with selected variables (likely a button render thing)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MAP with layers on/off which correspond to variables included in sidebar</a:t>
            </a:r>
          </a:p>
          <a:p>
            <a:pPr marL="800100" lvl="1" indent="-342900">
              <a:buAutoNum type="arabicParenR"/>
            </a:pPr>
            <a:r>
              <a:rPr lang="en-US" dirty="0"/>
              <a:t>Overlays like transit, parks, </a:t>
            </a:r>
            <a:r>
              <a:rPr lang="en-US" dirty="0" err="1"/>
              <a:t>musa</a:t>
            </a:r>
            <a:r>
              <a:rPr lang="en-US" dirty="0"/>
              <a:t> layers, schools, </a:t>
            </a:r>
            <a:r>
              <a:rPr lang="en-US" dirty="0" err="1"/>
              <a:t>etc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Reference layers (transit, arterials, parks)</a:t>
            </a:r>
          </a:p>
          <a:p>
            <a:pPr marL="800100" lvl="1" indent="-342900">
              <a:buAutoNum type="arabicParenR"/>
            </a:pPr>
            <a:r>
              <a:rPr lang="en-US" dirty="0"/>
              <a:t>Planning (</a:t>
            </a:r>
            <a:r>
              <a:rPr lang="en-US" dirty="0" err="1"/>
              <a:t>musa</a:t>
            </a:r>
            <a:r>
              <a:rPr lang="en-US" dirty="0"/>
              <a:t>)</a:t>
            </a:r>
          </a:p>
          <a:p>
            <a:pPr marL="800100" lvl="1" indent="-342900">
              <a:buAutoNum type="arabicParenR"/>
            </a:pPr>
            <a:r>
              <a:rPr lang="en-US" dirty="0"/>
              <a:t>Community </a:t>
            </a:r>
            <a:r>
              <a:rPr lang="en-US" dirty="0" err="1"/>
              <a:t>assests</a:t>
            </a:r>
            <a:r>
              <a:rPr lang="en-US" dirty="0"/>
              <a:t> (schools, hospitals, </a:t>
            </a:r>
          </a:p>
        </p:txBody>
      </p:sp>
    </p:spTree>
    <p:extLst>
      <p:ext uri="{BB962C8B-B14F-4D97-AF65-F5344CB8AC3E}">
        <p14:creationId xmlns:p14="http://schemas.microsoft.com/office/powerpoint/2010/main" val="302187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0BD69-FFF3-4248-911A-3C9BBE9DDFBD}"/>
              </a:ext>
            </a:extLst>
          </p:cNvPr>
          <p:cNvSpPr txBox="1"/>
          <p:nvPr/>
        </p:nvSpPr>
        <p:spPr>
          <a:xfrm>
            <a:off x="987972" y="409903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Twin Cities Economic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7B5-CE6A-1B49-8F0D-4FB982163A86}"/>
              </a:ext>
            </a:extLst>
          </p:cNvPr>
          <p:cNvSpPr txBox="1"/>
          <p:nvPr/>
        </p:nvSpPr>
        <p:spPr>
          <a:xfrm>
            <a:off x="945931" y="1198179"/>
            <a:ext cx="1114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Shared prosperity (equity)</a:t>
            </a:r>
          </a:p>
          <a:p>
            <a:pPr marL="342900" indent="-342900">
              <a:buAutoNum type="arabicParenR"/>
            </a:pPr>
            <a:r>
              <a:rPr lang="en-US" dirty="0"/>
              <a:t>Sustainable infrastructure that supports economic success</a:t>
            </a:r>
          </a:p>
          <a:p>
            <a:pPr marL="342900" indent="-342900">
              <a:buAutoNum type="arabicParenR"/>
            </a:pPr>
            <a:r>
              <a:rPr lang="en-US" dirty="0"/>
              <a:t>Economic resilience in the face of change (post-pandemic recovery, buffering future tech/industry/retail changes)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B7CFC-56D7-3C46-8386-CA3F4624348D}"/>
              </a:ext>
            </a:extLst>
          </p:cNvPr>
          <p:cNvSpPr txBox="1"/>
          <p:nvPr/>
        </p:nvSpPr>
        <p:spPr>
          <a:xfrm>
            <a:off x="357352" y="5780689"/>
            <a:ext cx="773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-Demo that shiny is a good tool</a:t>
            </a:r>
          </a:p>
          <a:p>
            <a:r>
              <a:rPr lang="en-US" dirty="0"/>
              <a:t>-use national data sources first, then get into regional specifications/refinements</a:t>
            </a:r>
          </a:p>
          <a:p>
            <a:r>
              <a:rPr lang="en-US" dirty="0"/>
              <a:t>-describe benefit of </a:t>
            </a:r>
            <a:r>
              <a:rPr lang="en-US" dirty="0" err="1"/>
              <a:t>eva</a:t>
            </a:r>
            <a:r>
              <a:rPr lang="en-US" dirty="0"/>
              <a:t> for planning folks</a:t>
            </a:r>
          </a:p>
        </p:txBody>
      </p:sp>
    </p:spTree>
    <p:extLst>
      <p:ext uri="{BB962C8B-B14F-4D97-AF65-F5344CB8AC3E}">
        <p14:creationId xmlns:p14="http://schemas.microsoft.com/office/powerpoint/2010/main" val="33168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510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 Neue Condensed</vt:lpstr>
      <vt:lpstr>Helvetica Neue Light</vt:lpstr>
      <vt:lpstr>Helvetica Neue Light</vt:lpstr>
      <vt:lpstr>Helvetica Neue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Esch, Ellen</dc:creator>
  <cp:lastModifiedBy>Esch, Ellen</cp:lastModifiedBy>
  <cp:revision>21</cp:revision>
  <cp:lastPrinted>2021-01-26T22:44:05Z</cp:lastPrinted>
  <dcterms:created xsi:type="dcterms:W3CDTF">2021-01-08T19:37:29Z</dcterms:created>
  <dcterms:modified xsi:type="dcterms:W3CDTF">2021-01-26T23:04:44Z</dcterms:modified>
</cp:coreProperties>
</file>