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74" r:id="rId3"/>
    <p:sldId id="279" r:id="rId4"/>
    <p:sldId id="280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7030A0"/>
    <a:srgbClr val="000000"/>
    <a:srgbClr val="619378"/>
    <a:srgbClr val="419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58A-DBAD-483F-BA3C-C9B85B38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9EEB-562D-4154-81F3-5F818C88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B00D-BA30-46B3-A003-3209B8EF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411C-D4EF-4DFD-9420-2C0360C3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506-0A2C-49D9-A90C-B372398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818F-AC60-43E2-A3BA-0BEFB421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52CF-E909-44F7-A138-DBEBBD49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622C-0ADB-4ED8-BA65-827304A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0F9C-D3F8-44C4-AA1B-EA3F0F2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5BC9-3FF7-43CD-B1E9-6FF2D6D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E056-E33B-44EA-A5D5-C6DE1F84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4D70-94B3-41EB-A016-48BE48BC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3984-3481-449F-8190-257C5C74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69EA-3C4B-4172-9017-938BE8A7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5CF2-3121-4CE5-B8A9-F1AA64D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99B-C285-48F3-AF60-6897DCC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440-E104-489E-81E4-5D73937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FE4E-085D-486D-950C-78959AA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DC23-6558-4130-A11C-293EB4D3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DEE5-C495-4263-8917-523ED37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3C5-7DD1-4CED-848C-D23FD8D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3FA3-DBC2-4996-87B6-FC423E88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4DBC-E7BD-4380-9DC2-D046743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AECF-FDFA-4F5C-A5D5-71E36D6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F114-C38E-4C97-A7B7-608F79E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B82A-1CF3-4D20-BC3F-08E800D6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268-CF02-49AF-9430-41003327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D54FD-498D-4040-8E7C-53BB780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A3EA-3258-4544-86E4-3A755DA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3727-3461-48A7-8709-6805C978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6C237-FE9E-47CA-826B-8E15B1D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C2D-86D4-4AB4-88CC-C597DC10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F4C4-BC72-4094-85F7-F7F69BFC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36F1-3368-4F3C-A036-A7908DC5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1E6-7906-4AEF-B182-AD8F830A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047F1-6D9C-4068-9906-111B89DA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4C91-E7F8-4705-944B-C27A0091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3C07E-56C8-4052-B0A1-79F8F84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C56-7FE4-4E4C-9B4C-6574F69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CC20-3B63-4AC4-B1D4-985E32A7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7B5D-85D8-4173-9F34-EBBF599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D61FB-4A99-4252-9CEC-678979F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442C-3CD9-4700-9061-EE6A5A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769E-E246-42D7-BFAC-12ADB734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5C96-D706-4C96-8226-F8D838D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8E36-5975-4537-843C-0752021C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E42-FA49-496F-AF57-7FC460DD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0D15-D047-43E6-B210-B2F955C8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C11-58C4-442E-81F9-74EB7F96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E763-0730-4A3B-9F3F-4000E10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8268-9897-471F-90FA-1BC124F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A9A2-2B71-45C6-8930-7F9FF87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F0C9-D75A-4EC2-818C-52E2472C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8DA4A-07AB-4129-88A2-A30AFB7D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7D1C-8E93-42EA-8E21-8234F25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D713-D611-4479-B328-7D25740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FAC-1DCE-4CBE-94FD-52F474F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5000-0D46-40EB-B905-8B05DF4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E0CF-00CD-48B0-98FE-40149DF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03"/>
            <a:ext cx="10515600" cy="8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74C0-0A2D-4085-AC4B-1AD65E3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F80-F369-49F1-84CB-A60E9CCF9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207-A838-47A4-902F-5CA5A22E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CE7D-A5D7-4B58-A289-A2BD6403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6134E-4F1A-4DDE-AF2B-1FDFCE4F43AD}"/>
              </a:ext>
            </a:extLst>
          </p:cNvPr>
          <p:cNvSpPr/>
          <p:nvPr userDrawn="1"/>
        </p:nvSpPr>
        <p:spPr>
          <a:xfrm>
            <a:off x="0" y="0"/>
            <a:ext cx="12192000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3ECB-7187-4E75-939E-46934BFD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275"/>
            <a:ext cx="9144000" cy="1470110"/>
          </a:xfrm>
        </p:spPr>
        <p:txBody>
          <a:bodyPr>
            <a:normAutofit fontScale="90000"/>
          </a:bodyPr>
          <a:lstStyle/>
          <a:p>
            <a:r>
              <a:rPr lang="en-US" dirty="0"/>
              <a:t>Word and Sentence Embeddings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AF0E-27F1-4C66-BF75-35830A5F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Aronson</a:t>
            </a:r>
          </a:p>
        </p:txBody>
      </p:sp>
    </p:spTree>
    <p:extLst>
      <p:ext uri="{BB962C8B-B14F-4D97-AF65-F5344CB8AC3E}">
        <p14:creationId xmlns:p14="http://schemas.microsoft.com/office/powerpoint/2010/main" val="30778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5A1-9009-4F9F-AE69-8F765604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03"/>
            <a:ext cx="10515600" cy="895285"/>
          </a:xfrm>
        </p:spPr>
        <p:txBody>
          <a:bodyPr/>
          <a:lstStyle/>
          <a:p>
            <a:r>
              <a:rPr lang="en-US" dirty="0"/>
              <a:t>Frequency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8C39-251C-4433-99B2-D3FAA401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Vector where each element represents a different word (one-hot)</a:t>
            </a:r>
          </a:p>
          <a:p>
            <a:pPr lvl="1"/>
            <a:r>
              <a:rPr lang="en-US" dirty="0"/>
              <a:t>Count – sum up all one hot vectors</a:t>
            </a:r>
          </a:p>
          <a:p>
            <a:pPr lvl="1"/>
            <a:r>
              <a:rPr lang="en-US" dirty="0"/>
              <a:t>Term * Inverse Document Frequency (TF-IDF) – reduces value of common words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Can limit word set to those of interest (sentiment)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High dimensional</a:t>
            </a:r>
          </a:p>
          <a:p>
            <a:pPr lvl="1"/>
            <a:r>
              <a:rPr lang="en-US" dirty="0"/>
              <a:t>No relation between similar words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BBB8547-E1C5-40C1-92E6-DF3F95B2A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67250"/>
            <a:ext cx="5181600" cy="24680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256B5-EC8B-4B02-AA57-56F6C113A8FF}"/>
              </a:ext>
            </a:extLst>
          </p:cNvPr>
          <p:cNvSpPr txBox="1"/>
          <p:nvPr/>
        </p:nvSpPr>
        <p:spPr>
          <a:xfrm>
            <a:off x="6300783" y="1243013"/>
            <a:ext cx="492443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sky is blue.</a:t>
            </a:r>
          </a:p>
          <a:p>
            <a:r>
              <a:rPr lang="en-US" dirty="0"/>
              <a:t>The sun is bright today.</a:t>
            </a:r>
          </a:p>
          <a:p>
            <a:r>
              <a:rPr lang="en-US" dirty="0"/>
              <a:t>The sun in the sky is bright.</a:t>
            </a:r>
          </a:p>
          <a:p>
            <a:r>
              <a:rPr lang="en-US" dirty="0"/>
              <a:t>We can see the shining sun, the bright sun</a:t>
            </a:r>
          </a:p>
        </p:txBody>
      </p:sp>
    </p:spTree>
    <p:extLst>
      <p:ext uri="{BB962C8B-B14F-4D97-AF65-F5344CB8AC3E}">
        <p14:creationId xmlns:p14="http://schemas.microsoft.com/office/powerpoint/2010/main" val="141795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5A1-9009-4F9F-AE69-8F765604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03"/>
            <a:ext cx="10515600" cy="895285"/>
          </a:xfrm>
        </p:spPr>
        <p:txBody>
          <a:bodyPr/>
          <a:lstStyle/>
          <a:p>
            <a:r>
              <a:rPr lang="en-US" dirty="0"/>
              <a:t>Prediction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8C39-251C-4433-99B2-D3FAA401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Model that predicts a word based on its context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Smaller memory footprint</a:t>
            </a:r>
          </a:p>
          <a:p>
            <a:pPr lvl="1"/>
            <a:r>
              <a:rPr lang="en-US" dirty="0"/>
              <a:t>Vectors have relationships to each other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Requires training or pre-trained</a:t>
            </a:r>
          </a:p>
          <a:p>
            <a:pPr lvl="1"/>
            <a:r>
              <a:rPr lang="en-US" dirty="0"/>
              <a:t>Some models cannot embed words missing from training 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C28F4-95FB-4CF2-9B19-C2448EA93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500" y="852293"/>
            <a:ext cx="2948972" cy="1789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39B28-732B-4B85-ACEA-C47D7FD1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908" y="2746614"/>
            <a:ext cx="5153025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C39E9-0AEE-46AB-9FD5-A86D5C563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894" y="3993222"/>
            <a:ext cx="4256498" cy="28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1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F16E16-7905-4A8B-B383-CB6E9626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EBA4C-1038-4128-8FD0-DB1701B7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Word embeddings</a:t>
            </a:r>
          </a:p>
          <a:p>
            <a:pPr lvl="1"/>
            <a:r>
              <a:rPr lang="en-US" b="1" dirty="0"/>
              <a:t>Word2Vec</a:t>
            </a:r>
            <a:r>
              <a:rPr lang="en-US" dirty="0"/>
              <a:t> – skip gram (picture from previous slide)</a:t>
            </a:r>
          </a:p>
          <a:p>
            <a:pPr lvl="1"/>
            <a:r>
              <a:rPr lang="en-US" b="1" dirty="0"/>
              <a:t>Glove</a:t>
            </a:r>
          </a:p>
          <a:p>
            <a:pPr lvl="1"/>
            <a:r>
              <a:rPr lang="en-US" dirty="0"/>
              <a:t>BERT - transformer</a:t>
            </a:r>
          </a:p>
          <a:p>
            <a:r>
              <a:rPr lang="en-US" dirty="0"/>
              <a:t>Sentence embeddings</a:t>
            </a:r>
          </a:p>
          <a:p>
            <a:pPr lvl="1"/>
            <a:r>
              <a:rPr lang="en-US" dirty="0"/>
              <a:t>Weighted average of words</a:t>
            </a:r>
          </a:p>
          <a:p>
            <a:pPr lvl="1"/>
            <a:r>
              <a:rPr lang="en-US" dirty="0"/>
              <a:t>Extensions of word prediction-based embeddings</a:t>
            </a:r>
          </a:p>
          <a:p>
            <a:pPr lvl="2"/>
            <a:r>
              <a:rPr lang="en-US" dirty="0"/>
              <a:t>Predict a sentence in its context</a:t>
            </a:r>
          </a:p>
          <a:p>
            <a:pPr lvl="2"/>
            <a:r>
              <a:rPr lang="en-US" dirty="0"/>
              <a:t>Doc2Vec (Word2Vec)</a:t>
            </a:r>
          </a:p>
          <a:p>
            <a:pPr lvl="2"/>
            <a:r>
              <a:rPr lang="en-US" b="1" dirty="0"/>
              <a:t>Sentence Transformer </a:t>
            </a:r>
            <a:r>
              <a:rPr lang="en-US" dirty="0"/>
              <a:t>(BERT)</a:t>
            </a:r>
          </a:p>
          <a:p>
            <a:pPr lvl="2"/>
            <a:r>
              <a:rPr lang="en-US" b="1" dirty="0"/>
              <a:t>InferSent</a:t>
            </a:r>
            <a:r>
              <a:rPr lang="en-US" dirty="0"/>
              <a:t> - Facebook</a:t>
            </a:r>
          </a:p>
        </p:txBody>
      </p:sp>
    </p:spTree>
    <p:extLst>
      <p:ext uri="{BB962C8B-B14F-4D97-AF65-F5344CB8AC3E}">
        <p14:creationId xmlns:p14="http://schemas.microsoft.com/office/powerpoint/2010/main" val="416990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491-5140-4896-82A1-4ED8BDC4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2CE5-300E-449E-A064-11E80530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chose only models that supported loading pretrained parameters</a:t>
            </a:r>
          </a:p>
          <a:p>
            <a:r>
              <a:rPr lang="en-US" dirty="0"/>
              <a:t>Pretraining has 2 flavors</a:t>
            </a:r>
          </a:p>
          <a:p>
            <a:pPr lvl="1"/>
            <a:r>
              <a:rPr lang="en-US" dirty="0"/>
              <a:t>Results only (Word2Vec and Glove)</a:t>
            </a:r>
          </a:p>
          <a:p>
            <a:pPr lvl="2"/>
            <a:r>
              <a:rPr lang="en-US" dirty="0"/>
              <a:t>Simple mappings between words and the embedded array</a:t>
            </a:r>
          </a:p>
          <a:p>
            <a:pPr lvl="2"/>
            <a:r>
              <a:rPr lang="en-US" dirty="0"/>
              <a:t>Load these into a Python dictionary (not recommended)</a:t>
            </a:r>
          </a:p>
          <a:p>
            <a:pPr lvl="3"/>
            <a:r>
              <a:rPr lang="en-US" dirty="0"/>
              <a:t>Key = word</a:t>
            </a:r>
          </a:p>
          <a:p>
            <a:pPr lvl="3"/>
            <a:r>
              <a:rPr lang="en-US" dirty="0"/>
              <a:t>Item = embedding array</a:t>
            </a:r>
          </a:p>
          <a:p>
            <a:pPr lvl="2"/>
            <a:r>
              <a:rPr lang="en-US" dirty="0"/>
              <a:t>Easy to use and fast</a:t>
            </a:r>
          </a:p>
          <a:p>
            <a:pPr lvl="1"/>
            <a:r>
              <a:rPr lang="en-US" dirty="0"/>
              <a:t>Full models with pretrained weights (SentenceTransformer and InferSent)</a:t>
            </a:r>
          </a:p>
          <a:p>
            <a:pPr lvl="2"/>
            <a:r>
              <a:rPr lang="en-US" dirty="0"/>
              <a:t>Pickled torch models</a:t>
            </a:r>
          </a:p>
          <a:p>
            <a:pPr lvl="2"/>
            <a:r>
              <a:rPr lang="en-US" dirty="0"/>
              <a:t>Encoding is simply using the model's forward method</a:t>
            </a:r>
          </a:p>
          <a:p>
            <a:pPr lvl="2"/>
            <a:r>
              <a:rPr lang="en-US" dirty="0"/>
              <a:t>Slow to use, but support transfer learning on your text</a:t>
            </a:r>
          </a:p>
        </p:txBody>
      </p:sp>
    </p:spTree>
    <p:extLst>
      <p:ext uri="{BB962C8B-B14F-4D97-AF65-F5344CB8AC3E}">
        <p14:creationId xmlns:p14="http://schemas.microsoft.com/office/powerpoint/2010/main" val="5148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045C-D792-456A-B5E1-A2C4FE6E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4501-41E5-45F9-B4D2-68F48ED1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does not like to store a NumPy array into a single column</a:t>
            </a:r>
          </a:p>
          <a:p>
            <a:pPr lvl="1"/>
            <a:r>
              <a:rPr lang="en-US" dirty="0"/>
              <a:t>Wants to expand NumPy columns into DataFrame columns</a:t>
            </a:r>
          </a:p>
          <a:p>
            <a:pPr lvl="1"/>
            <a:r>
              <a:rPr lang="en-US" dirty="0"/>
              <a:t>How I resolved: convert 2D array to list of 1D arrays</a:t>
            </a:r>
          </a:p>
          <a:p>
            <a:r>
              <a:rPr lang="en-US" dirty="0"/>
              <a:t>Large dictionaries with list items can cause huge slow downs</a:t>
            </a:r>
          </a:p>
          <a:p>
            <a:pPr lvl="1"/>
            <a:r>
              <a:rPr lang="en-US" dirty="0"/>
              <a:t>Appears to be caused by Python’s garbage collection trying to track all the references</a:t>
            </a:r>
          </a:p>
          <a:p>
            <a:pPr lvl="1"/>
            <a:r>
              <a:rPr lang="en-US" dirty="0"/>
              <a:t>Word2Vec circumvents this with a class </a:t>
            </a:r>
            <a:r>
              <a:rPr lang="en-US" dirty="0" err="1"/>
              <a:t>KeyedVectors</a:t>
            </a:r>
            <a:endParaRPr lang="en-US" dirty="0"/>
          </a:p>
          <a:p>
            <a:pPr lvl="2"/>
            <a:r>
              <a:rPr lang="en-US" dirty="0"/>
              <a:t>Uses indirection to access embeddings</a:t>
            </a:r>
          </a:p>
          <a:p>
            <a:pPr lvl="2"/>
            <a:r>
              <a:rPr lang="en-US" dirty="0"/>
              <a:t>Embeddings are stored as 2D NumPy array</a:t>
            </a:r>
          </a:p>
          <a:p>
            <a:pPr lvl="2"/>
            <a:r>
              <a:rPr lang="en-US" dirty="0"/>
              <a:t>Dictionary maps words to rows in array</a:t>
            </a:r>
          </a:p>
          <a:p>
            <a:pPr lvl="2"/>
            <a:r>
              <a:rPr lang="en-US" dirty="0"/>
              <a:t>Both references are fast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7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</TotalTime>
  <Words>346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Word and Sentence Embeddings</vt:lpstr>
      <vt:lpstr>Frequency based</vt:lpstr>
      <vt:lpstr>Prediction based</vt:lpstr>
      <vt:lpstr>Models</vt:lpstr>
      <vt:lpstr>Pretrained Models</vt:lpstr>
      <vt:lpstr>Side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Aronson</dc:creator>
  <cp:lastModifiedBy>Steve Aronson</cp:lastModifiedBy>
  <cp:revision>74</cp:revision>
  <dcterms:created xsi:type="dcterms:W3CDTF">2020-07-08T15:01:58Z</dcterms:created>
  <dcterms:modified xsi:type="dcterms:W3CDTF">2021-08-18T15:59:22Z</dcterms:modified>
</cp:coreProperties>
</file>