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46"/>
  </p:notesMasterIdLst>
  <p:handoutMasterIdLst>
    <p:handoutMasterId r:id="rId47"/>
  </p:handoutMasterIdLst>
  <p:sldIdLst>
    <p:sldId id="256" r:id="rId5"/>
    <p:sldId id="279" r:id="rId6"/>
    <p:sldId id="280" r:id="rId7"/>
    <p:sldId id="291" r:id="rId8"/>
    <p:sldId id="281" r:id="rId9"/>
    <p:sldId id="282" r:id="rId10"/>
    <p:sldId id="283" r:id="rId11"/>
    <p:sldId id="288" r:id="rId12"/>
    <p:sldId id="286" r:id="rId13"/>
    <p:sldId id="289" r:id="rId14"/>
    <p:sldId id="290" r:id="rId15"/>
    <p:sldId id="292" r:id="rId16"/>
    <p:sldId id="287" r:id="rId17"/>
    <p:sldId id="284" r:id="rId18"/>
    <p:sldId id="285" r:id="rId19"/>
    <p:sldId id="303" r:id="rId20"/>
    <p:sldId id="305" r:id="rId21"/>
    <p:sldId id="304" r:id="rId22"/>
    <p:sldId id="306" r:id="rId23"/>
    <p:sldId id="307" r:id="rId24"/>
    <p:sldId id="308" r:id="rId25"/>
    <p:sldId id="309" r:id="rId26"/>
    <p:sldId id="310" r:id="rId27"/>
    <p:sldId id="294" r:id="rId28"/>
    <p:sldId id="293" r:id="rId29"/>
    <p:sldId id="302" r:id="rId30"/>
    <p:sldId id="301" r:id="rId31"/>
    <p:sldId id="300" r:id="rId32"/>
    <p:sldId id="299" r:id="rId33"/>
    <p:sldId id="298" r:id="rId34"/>
    <p:sldId id="297" r:id="rId35"/>
    <p:sldId id="296" r:id="rId36"/>
    <p:sldId id="295" r:id="rId37"/>
    <p:sldId id="314" r:id="rId38"/>
    <p:sldId id="311" r:id="rId39"/>
    <p:sldId id="315" r:id="rId40"/>
    <p:sldId id="317" r:id="rId41"/>
    <p:sldId id="316" r:id="rId42"/>
    <p:sldId id="318" r:id="rId43"/>
    <p:sldId id="313" r:id="rId44"/>
    <p:sldId id="312" r:id="rId45"/>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C7BDF4-ABD8-4C7D-B856-9B883B9D7CDE}" v="2231" dt="2021-07-14T19:58:48.488"/>
    <p1510:client id="{F7E0385B-AA22-4DD1-9606-BA5C611A3FA5}" v="5204" dt="2021-07-22T00:12:45.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showGuides="1">
      <p:cViewPr varScale="1">
        <p:scale>
          <a:sx n="80" d="100"/>
          <a:sy n="80" d="100"/>
        </p:scale>
        <p:origin x="474" y="9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3/25/2023</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3/25/2023</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b"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F0622-75E4-48B8-A617-5428CA5926CE}"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3/25/2023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3/25/2023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lin-scott.github.io/personal_website/research/interactive_latency.html" TargetMode="External"/><Relationship Id="rId2" Type="http://schemas.openxmlformats.org/officeDocument/2006/relationships/hyperlink" Target="https://pythonspeed.com/" TargetMode="External"/><Relationship Id="rId1" Type="http://schemas.openxmlformats.org/officeDocument/2006/relationships/slideLayout" Target="../slideLayouts/slideLayout2.xml"/><Relationship Id="rId6" Type="http://schemas.openxmlformats.org/officeDocument/2006/relationships/hyperlink" Target="https://man7.org/linux/man-pages/man1/ltrace.1.html" TargetMode="External"/><Relationship Id="rId5" Type="http://schemas.openxmlformats.org/officeDocument/2006/relationships/hyperlink" Target="https://psutil.readthedocs.io/en/release-2.2.1/" TargetMode="External"/><Relationship Id="rId4" Type="http://schemas.openxmlformats.org/officeDocument/2006/relationships/hyperlink" Target="https://datascience.codata.org/articles/10.5334/dsj-2018-01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localhost:808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a:t>
            </a:r>
          </a:p>
        </p:txBody>
      </p:sp>
      <p:sp>
        <p:nvSpPr>
          <p:cNvPr id="3" name="Subtitle 2"/>
          <p:cNvSpPr>
            <a:spLocks noGrp="1"/>
          </p:cNvSpPr>
          <p:nvPr>
            <p:ph type="subTitle" idx="1"/>
          </p:nvPr>
        </p:nvSpPr>
        <p:spPr/>
        <p:txBody>
          <a:bodyPr/>
          <a:lstStyle/>
          <a:p>
            <a:r>
              <a:rPr lang="en-US" dirty="0"/>
              <a:t>Memory usage and management</a:t>
            </a:r>
          </a:p>
        </p:txBody>
      </p:sp>
      <p:sp>
        <p:nvSpPr>
          <p:cNvPr id="4" name="TextBox 3">
            <a:extLst>
              <a:ext uri="{FF2B5EF4-FFF2-40B4-BE49-F238E27FC236}">
                <a16:creationId xmlns:a16="http://schemas.microsoft.com/office/drawing/2014/main" id="{C11CBECF-1D0A-4391-B392-AF39C00919C7}"/>
              </a:ext>
            </a:extLst>
          </p:cNvPr>
          <p:cNvSpPr txBox="1"/>
          <p:nvPr/>
        </p:nvSpPr>
        <p:spPr>
          <a:xfrm>
            <a:off x="8922589" y="56445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 Olafsen</a:t>
            </a:r>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96CF-B205-4BF9-91F6-C16F63906E18}"/>
              </a:ext>
            </a:extLst>
          </p:cNvPr>
          <p:cNvSpPr>
            <a:spLocks noGrp="1"/>
          </p:cNvSpPr>
          <p:nvPr>
            <p:ph type="title"/>
          </p:nvPr>
        </p:nvSpPr>
        <p:spPr/>
        <p:txBody>
          <a:bodyPr/>
          <a:lstStyle/>
          <a:p>
            <a:r>
              <a:rPr lang="en-US"/>
              <a:t>Compression</a:t>
            </a:r>
          </a:p>
        </p:txBody>
      </p:sp>
      <p:sp>
        <p:nvSpPr>
          <p:cNvPr id="3" name="Content Placeholder 2">
            <a:extLst>
              <a:ext uri="{FF2B5EF4-FFF2-40B4-BE49-F238E27FC236}">
                <a16:creationId xmlns:a16="http://schemas.microsoft.com/office/drawing/2014/main" id="{745E76AD-FF57-4E63-AD9D-2848C3C29064}"/>
              </a:ext>
            </a:extLst>
          </p:cNvPr>
          <p:cNvSpPr>
            <a:spLocks noGrp="1"/>
          </p:cNvSpPr>
          <p:nvPr>
            <p:ph idx="1"/>
          </p:nvPr>
        </p:nvSpPr>
        <p:spPr/>
        <p:txBody>
          <a:bodyPr vert="horz" lIns="91440" tIns="45720" rIns="91440" bIns="45720" rtlCol="0" anchor="t">
            <a:normAutofit/>
          </a:bodyPr>
          <a:lstStyle/>
          <a:p>
            <a:r>
              <a:rPr lang="en-US"/>
              <a:t>Simple substitution can be used to represent data equivalence.</a:t>
            </a:r>
            <a:endParaRPr lang="en-US" dirty="0"/>
          </a:p>
          <a:p>
            <a:pPr lvl="1"/>
            <a:r>
              <a:rPr lang="en-US"/>
              <a:t>"True" or "False" in the column of a file can be stored as a 1 or 0. This can either be a single byte in a column, or a single bit, if combined with other boolean values from other columns.</a:t>
            </a:r>
            <a:endParaRPr lang="en-US" dirty="0"/>
          </a:p>
          <a:p>
            <a:r>
              <a:rPr lang="en-US">
                <a:ea typeface="+mj-lt"/>
                <a:cs typeface="+mj-lt"/>
              </a:rPr>
              <a:t>Clustering based Huffman Encoding(CBH) or similar can be used to represent text; where an ID is assigned to each unique word.</a:t>
            </a:r>
          </a:p>
          <a:p>
            <a:r>
              <a:rPr lang="en-US"/>
              <a:t>One-hot encoding may provide a smaller in-memory representation for some datasets.</a:t>
            </a:r>
            <a:endParaRPr lang="en-US" dirty="0"/>
          </a:p>
        </p:txBody>
      </p:sp>
      <p:sp>
        <p:nvSpPr>
          <p:cNvPr id="4" name="TextBox 3">
            <a:extLst>
              <a:ext uri="{FF2B5EF4-FFF2-40B4-BE49-F238E27FC236}">
                <a16:creationId xmlns:a16="http://schemas.microsoft.com/office/drawing/2014/main" id="{B1D91A07-DB14-4167-ADCE-348E47D3D0C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41279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7941-0437-49CD-8F72-7BF593DE925B}"/>
              </a:ext>
            </a:extLst>
          </p:cNvPr>
          <p:cNvSpPr>
            <a:spLocks noGrp="1"/>
          </p:cNvSpPr>
          <p:nvPr>
            <p:ph type="title"/>
          </p:nvPr>
        </p:nvSpPr>
        <p:spPr/>
        <p:txBody>
          <a:bodyPr/>
          <a:lstStyle/>
          <a:p>
            <a:r>
              <a:rPr lang="en-US"/>
              <a:t>Feature Hashing</a:t>
            </a:r>
          </a:p>
        </p:txBody>
      </p:sp>
      <p:sp>
        <p:nvSpPr>
          <p:cNvPr id="3" name="Content Placeholder 2">
            <a:extLst>
              <a:ext uri="{FF2B5EF4-FFF2-40B4-BE49-F238E27FC236}">
                <a16:creationId xmlns:a16="http://schemas.microsoft.com/office/drawing/2014/main" id="{FDA8F818-4129-41BF-86F7-E0E50A11DFCF}"/>
              </a:ext>
            </a:extLst>
          </p:cNvPr>
          <p:cNvSpPr>
            <a:spLocks noGrp="1"/>
          </p:cNvSpPr>
          <p:nvPr>
            <p:ph idx="1"/>
          </p:nvPr>
        </p:nvSpPr>
        <p:spPr/>
        <p:txBody>
          <a:bodyPr vert="horz" lIns="91440" tIns="45720" rIns="91440" bIns="45720" rtlCol="0" anchor="t">
            <a:normAutofit lnSpcReduction="10000"/>
          </a:bodyPr>
          <a:lstStyle/>
          <a:p>
            <a:r>
              <a:rPr lang="en-US">
                <a:ea typeface="+mj-lt"/>
                <a:cs typeface="+mj-lt"/>
              </a:rPr>
              <a:t>Feature hashing, also known as the hashing trick. is a fast and space-efficient way of vectorizing features, i.e. turning arbitrary features into indices in a vector or matrix.</a:t>
            </a:r>
          </a:p>
          <a:p>
            <a:r>
              <a:rPr lang="en-US">
                <a:ea typeface="+mj-lt"/>
                <a:cs typeface="+mj-lt"/>
              </a:rPr>
              <a:t>It works by applying a hash function to the features and using their hash values as indices directly.</a:t>
            </a:r>
          </a:p>
          <a:p>
            <a:r>
              <a:rPr lang="en-US">
                <a:ea typeface="+mj-lt"/>
                <a:cs typeface="+mj-lt"/>
              </a:rPr>
              <a:t>Scikit-learn provides a class named </a:t>
            </a:r>
            <a:r>
              <a:rPr lang="en-US" b="1">
                <a:ea typeface="+mj-lt"/>
                <a:cs typeface="+mj-lt"/>
              </a:rPr>
              <a:t>FeatureHasher</a:t>
            </a:r>
            <a:r>
              <a:rPr lang="en-US">
                <a:ea typeface="+mj-lt"/>
                <a:cs typeface="+mj-lt"/>
              </a:rPr>
              <a:t> which is a high-speed, low-memory vectorizer </a:t>
            </a:r>
            <a:endParaRPr lang="en-US" dirty="0">
              <a:ea typeface="+mj-lt"/>
              <a:cs typeface="+mj-lt"/>
            </a:endParaRPr>
          </a:p>
          <a:p>
            <a:r>
              <a:rPr lang="en-US">
                <a:ea typeface="+mj-lt"/>
                <a:cs typeface="+mj-lt"/>
              </a:rPr>
              <a:t>The </a:t>
            </a:r>
            <a:r>
              <a:rPr lang="en-US" b="1">
                <a:ea typeface="+mj-lt"/>
                <a:cs typeface="+mj-lt"/>
              </a:rPr>
              <a:t>FeatureHasher</a:t>
            </a:r>
            <a:r>
              <a:rPr lang="en-US">
                <a:ea typeface="+mj-lt"/>
                <a:cs typeface="+mj-lt"/>
              </a:rPr>
              <a:t> applies a hash function to the features to determine their column index in the matrices directly.</a:t>
            </a:r>
            <a:r>
              <a:rPr lang="en-US" dirty="0">
                <a:ea typeface="+mj-lt"/>
                <a:cs typeface="+mj-lt"/>
              </a:rPr>
              <a:t> </a:t>
            </a:r>
          </a:p>
          <a:p>
            <a:r>
              <a:rPr lang="en-US" b="1">
                <a:ea typeface="+mj-lt"/>
                <a:cs typeface="+mj-lt"/>
              </a:rPr>
              <a:t>Note</a:t>
            </a:r>
            <a:r>
              <a:rPr lang="en-US">
                <a:ea typeface="+mj-lt"/>
                <a:cs typeface="+mj-lt"/>
              </a:rPr>
              <a:t>: The hash function works one-way. The hasher does not remember what the input features looked like and has no inverse_transform method.</a:t>
            </a:r>
            <a:endParaRPr lang="en-US"/>
          </a:p>
        </p:txBody>
      </p:sp>
    </p:spTree>
    <p:extLst>
      <p:ext uri="{BB962C8B-B14F-4D97-AF65-F5344CB8AC3E}">
        <p14:creationId xmlns:p14="http://schemas.microsoft.com/office/powerpoint/2010/main" val="35727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A460-73C0-454C-8FF7-9DB2987E1C1E}"/>
              </a:ext>
            </a:extLst>
          </p:cNvPr>
          <p:cNvSpPr>
            <a:spLocks noGrp="1"/>
          </p:cNvSpPr>
          <p:nvPr>
            <p:ph type="title"/>
          </p:nvPr>
        </p:nvSpPr>
        <p:spPr/>
        <p:txBody>
          <a:bodyPr/>
          <a:lstStyle/>
          <a:p>
            <a:r>
              <a:rPr lang="en-US"/>
              <a:t>FeatureHasher</a:t>
            </a:r>
            <a:endParaRPr lang="en-US" dirty="0"/>
          </a:p>
        </p:txBody>
      </p:sp>
      <p:sp>
        <p:nvSpPr>
          <p:cNvPr id="4" name="TextBox 3">
            <a:extLst>
              <a:ext uri="{FF2B5EF4-FFF2-40B4-BE49-F238E27FC236}">
                <a16:creationId xmlns:a16="http://schemas.microsoft.com/office/drawing/2014/main" id="{9370F966-3FDD-4EC5-AFB4-EFDE0404249C}"/>
              </a:ext>
            </a:extLst>
          </p:cNvPr>
          <p:cNvSpPr txBox="1"/>
          <p:nvPr/>
        </p:nvSpPr>
        <p:spPr>
          <a:xfrm>
            <a:off x="756250" y="1532626"/>
            <a:ext cx="10305689" cy="507831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ea typeface="+mn-lt"/>
                <a:cs typeface="+mn-lt"/>
              </a:rPr>
              <a:t>import pandas as pd</a:t>
            </a:r>
            <a:endParaRPr lang="en-US">
              <a:latin typeface="Consolas"/>
            </a:endParaRPr>
          </a:p>
          <a:p>
            <a:r>
              <a:rPr lang="en-US">
                <a:latin typeface="Consolas"/>
                <a:ea typeface="+mn-lt"/>
                <a:cs typeface="+mn-lt"/>
              </a:rPr>
              <a:t>from sklearn.feature_extraction import FeatureHasher</a:t>
            </a:r>
            <a:endParaRPr lang="en-US">
              <a:latin typeface="Consolas"/>
            </a:endParaRPr>
          </a:p>
          <a:p>
            <a:endParaRPr lang="en-US" dirty="0">
              <a:latin typeface="Consolas"/>
            </a:endParaRPr>
          </a:p>
          <a:p>
            <a:r>
              <a:rPr lang="en-US">
                <a:latin typeface="Consolas"/>
                <a:ea typeface="+mn-lt"/>
                <a:cs typeface="+mn-lt"/>
              </a:rPr>
              <a:t>test = pd.DataFrame({'type': ['apple', 'bear', 'adam', 'comet', 'bean','zoo','yellow','xray']})</a:t>
            </a:r>
            <a:endParaRPr lang="en-US">
              <a:latin typeface="Consolas"/>
            </a:endParaRPr>
          </a:p>
          <a:p>
            <a:r>
              <a:rPr lang="en-US">
                <a:latin typeface="Consolas"/>
                <a:ea typeface="+mn-lt"/>
                <a:cs typeface="+mn-lt"/>
              </a:rPr>
              <a:t>h = FeatureHasher(n_features=3, input_type='string')</a:t>
            </a:r>
            <a:endParaRPr lang="en-US">
              <a:latin typeface="Consolas"/>
            </a:endParaRPr>
          </a:p>
          <a:p>
            <a:r>
              <a:rPr lang="en-US">
                <a:latin typeface="Consolas"/>
                <a:ea typeface="+mn-lt"/>
                <a:cs typeface="+mn-lt"/>
              </a:rPr>
              <a:t>f = h.transform(test.type)</a:t>
            </a:r>
            <a:endParaRPr lang="en-US">
              <a:latin typeface="Consolas"/>
            </a:endParaRPr>
          </a:p>
          <a:p>
            <a:r>
              <a:rPr lang="en-US">
                <a:latin typeface="Consolas"/>
                <a:ea typeface="+mn-lt"/>
                <a:cs typeface="+mn-lt"/>
              </a:rPr>
              <a:t>f.toarray()</a:t>
            </a:r>
            <a:endParaRPr lang="en-US">
              <a:latin typeface="Consolas"/>
            </a:endParaRPr>
          </a:p>
          <a:p>
            <a:pPr algn="l"/>
            <a:endParaRPr lang="en-US" dirty="0">
              <a:latin typeface="Consolas"/>
            </a:endParaRPr>
          </a:p>
          <a:p>
            <a:r>
              <a:rPr lang="en-US">
                <a:latin typeface="Consolas"/>
                <a:ea typeface="+mn-lt"/>
                <a:cs typeface="+mn-lt"/>
              </a:rPr>
              <a:t>array([[-2., 1., 2.], </a:t>
            </a:r>
          </a:p>
          <a:p>
            <a:r>
              <a:rPr lang="en-US">
                <a:latin typeface="Consolas"/>
                <a:ea typeface="+mn-lt"/>
                <a:cs typeface="+mn-lt"/>
              </a:rPr>
              <a:t>       [ 0., 2., 0.], </a:t>
            </a:r>
            <a:endParaRPr lang="en-US">
              <a:latin typeface="Century Gothic"/>
              <a:ea typeface="+mn-lt"/>
              <a:cs typeface="+mn-lt"/>
            </a:endParaRPr>
          </a:p>
          <a:p>
            <a:r>
              <a:rPr lang="en-US">
                <a:latin typeface="Consolas"/>
                <a:ea typeface="+mn-lt"/>
                <a:cs typeface="+mn-lt"/>
              </a:rPr>
              <a:t>       [ 0., 2., 2.], </a:t>
            </a:r>
            <a:endParaRPr lang="en-US">
              <a:latin typeface="Century Gothic"/>
              <a:ea typeface="+mn-lt"/>
              <a:cs typeface="+mn-lt"/>
            </a:endParaRPr>
          </a:p>
          <a:p>
            <a:r>
              <a:rPr lang="en-US">
                <a:latin typeface="Consolas"/>
                <a:ea typeface="+mn-lt"/>
                <a:cs typeface="+mn-lt"/>
              </a:rPr>
              <a:t>       [-1., 3., -1.], </a:t>
            </a:r>
            <a:endParaRPr lang="en-US">
              <a:latin typeface="Century Gothic"/>
              <a:ea typeface="+mn-lt"/>
              <a:cs typeface="+mn-lt"/>
            </a:endParaRPr>
          </a:p>
          <a:p>
            <a:r>
              <a:rPr lang="en-US">
                <a:latin typeface="Consolas"/>
                <a:ea typeface="+mn-lt"/>
                <a:cs typeface="+mn-lt"/>
              </a:rPr>
              <a:t>       [-1., 1., 0.], </a:t>
            </a:r>
            <a:endParaRPr lang="en-US">
              <a:latin typeface="Century Gothic"/>
              <a:ea typeface="+mn-lt"/>
              <a:cs typeface="+mn-lt"/>
            </a:endParaRPr>
          </a:p>
          <a:p>
            <a:r>
              <a:rPr lang="en-US">
                <a:latin typeface="Consolas"/>
                <a:ea typeface="+mn-lt"/>
                <a:cs typeface="+mn-lt"/>
              </a:rPr>
              <a:t>       [-1., 2., 0.], </a:t>
            </a:r>
            <a:endParaRPr lang="en-US">
              <a:latin typeface="Century Gothic"/>
              <a:ea typeface="+mn-lt"/>
              <a:cs typeface="+mn-lt"/>
            </a:endParaRPr>
          </a:p>
          <a:p>
            <a:r>
              <a:rPr lang="en-US">
                <a:latin typeface="Consolas"/>
                <a:ea typeface="+mn-lt"/>
                <a:cs typeface="+mn-lt"/>
              </a:rPr>
              <a:t>       [ 0., 2., 2.], </a:t>
            </a:r>
            <a:endParaRPr lang="en-US">
              <a:latin typeface="Century Gothic"/>
              <a:ea typeface="+mn-lt"/>
              <a:cs typeface="+mn-lt"/>
            </a:endParaRPr>
          </a:p>
          <a:p>
            <a:r>
              <a:rPr lang="en-US">
                <a:latin typeface="Consolas"/>
                <a:ea typeface="+mn-lt"/>
                <a:cs typeface="+mn-lt"/>
              </a:rPr>
              <a:t>       [ 0., 2., 2.]])</a:t>
            </a:r>
            <a:endParaRPr lang="en-US"/>
          </a:p>
          <a:p>
            <a:endParaRPr lang="en-US" dirty="0"/>
          </a:p>
        </p:txBody>
      </p:sp>
    </p:spTree>
    <p:extLst>
      <p:ext uri="{BB962C8B-B14F-4D97-AF65-F5344CB8AC3E}">
        <p14:creationId xmlns:p14="http://schemas.microsoft.com/office/powerpoint/2010/main" val="393210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8A09-3A74-479A-90DA-DD8F4E2104A5}"/>
              </a:ext>
            </a:extLst>
          </p:cNvPr>
          <p:cNvSpPr>
            <a:spLocks noGrp="1"/>
          </p:cNvSpPr>
          <p:nvPr>
            <p:ph type="title"/>
          </p:nvPr>
        </p:nvSpPr>
        <p:spPr/>
        <p:txBody>
          <a:bodyPr/>
          <a:lstStyle/>
          <a:p>
            <a:r>
              <a:rPr lang="en-US"/>
              <a:t>Chunking</a:t>
            </a:r>
          </a:p>
        </p:txBody>
      </p:sp>
      <p:sp>
        <p:nvSpPr>
          <p:cNvPr id="3" name="Content Placeholder 2">
            <a:extLst>
              <a:ext uri="{FF2B5EF4-FFF2-40B4-BE49-F238E27FC236}">
                <a16:creationId xmlns:a16="http://schemas.microsoft.com/office/drawing/2014/main" id="{F054CC78-FF48-48E4-A0D3-C893345028CD}"/>
              </a:ext>
            </a:extLst>
          </p:cNvPr>
          <p:cNvSpPr>
            <a:spLocks noGrp="1"/>
          </p:cNvSpPr>
          <p:nvPr>
            <p:ph idx="1"/>
          </p:nvPr>
        </p:nvSpPr>
        <p:spPr/>
        <p:txBody>
          <a:bodyPr vert="horz" lIns="91440" tIns="45720" rIns="91440" bIns="45720" rtlCol="0" anchor="t">
            <a:normAutofit/>
          </a:bodyPr>
          <a:lstStyle/>
          <a:p>
            <a:r>
              <a:rPr lang="en-US">
                <a:ea typeface="+mj-lt"/>
                <a:cs typeface="+mj-lt"/>
              </a:rPr>
              <a:t>Chunking is useful when you need to process all the data, but don’t need to load all the data into memory at once. Instead you can load it into memory in chunks, processing the data one chunk at time.</a:t>
            </a:r>
          </a:p>
          <a:p>
            <a:endParaRPr lang="en-US" dirty="0"/>
          </a:p>
        </p:txBody>
      </p:sp>
    </p:spTree>
    <p:extLst>
      <p:ext uri="{BB962C8B-B14F-4D97-AF65-F5344CB8AC3E}">
        <p14:creationId xmlns:p14="http://schemas.microsoft.com/office/powerpoint/2010/main" val="362947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D9DF-420A-4191-8FF7-18E94F0338E0}"/>
              </a:ext>
            </a:extLst>
          </p:cNvPr>
          <p:cNvSpPr>
            <a:spLocks noGrp="1"/>
          </p:cNvSpPr>
          <p:nvPr>
            <p:ph type="title"/>
          </p:nvPr>
        </p:nvSpPr>
        <p:spPr/>
        <p:txBody>
          <a:bodyPr/>
          <a:lstStyle/>
          <a:p>
            <a:r>
              <a:rPr lang="en-US"/>
              <a:t>Incremental PCA</a:t>
            </a:r>
          </a:p>
        </p:txBody>
      </p:sp>
      <p:sp>
        <p:nvSpPr>
          <p:cNvPr id="3" name="Content Placeholder 2">
            <a:extLst>
              <a:ext uri="{FF2B5EF4-FFF2-40B4-BE49-F238E27FC236}">
                <a16:creationId xmlns:a16="http://schemas.microsoft.com/office/drawing/2014/main" id="{89B03882-CDC0-4D12-8190-A5A63DEA69E1}"/>
              </a:ext>
            </a:extLst>
          </p:cNvPr>
          <p:cNvSpPr>
            <a:spLocks noGrp="1"/>
          </p:cNvSpPr>
          <p:nvPr>
            <p:ph idx="1"/>
          </p:nvPr>
        </p:nvSpPr>
        <p:spPr/>
        <p:txBody>
          <a:bodyPr vert="horz" lIns="91440" tIns="45720" rIns="91440" bIns="45720" rtlCol="0" anchor="t">
            <a:normAutofit/>
          </a:bodyPr>
          <a:lstStyle/>
          <a:p>
            <a:r>
              <a:rPr lang="en-US" b="1">
                <a:ea typeface="+mj-lt"/>
                <a:cs typeface="+mj-lt"/>
              </a:rPr>
              <a:t>Incremental Principal Component Analysis </a:t>
            </a:r>
            <a:r>
              <a:rPr lang="en-US">
                <a:ea typeface="+mj-lt"/>
                <a:cs typeface="+mj-lt"/>
              </a:rPr>
              <a:t>(IPCA) is used to address the biggest limitation of </a:t>
            </a:r>
            <a:r>
              <a:rPr lang="en-US" b="1">
                <a:ea typeface="+mj-lt"/>
                <a:cs typeface="+mj-lt"/>
              </a:rPr>
              <a:t>Principal Component Analysis</a:t>
            </a:r>
            <a:r>
              <a:rPr lang="en-US">
                <a:ea typeface="+mj-lt"/>
                <a:cs typeface="+mj-lt"/>
              </a:rPr>
              <a:t> (PCA) and that is PCA only supports batch processing, means all the input data to be processed should fit in the memory.</a:t>
            </a:r>
          </a:p>
          <a:p>
            <a:r>
              <a:rPr lang="en-US">
                <a:ea typeface="+mj-lt"/>
                <a:cs typeface="+mj-lt"/>
              </a:rPr>
              <a:t>The Scikit-learn ML library provides </a:t>
            </a:r>
            <a:r>
              <a:rPr lang="en-US" b="1">
                <a:ea typeface="+mj-lt"/>
                <a:cs typeface="+mj-lt"/>
              </a:rPr>
              <a:t>sklearn.decomposition.IPCA</a:t>
            </a:r>
            <a:r>
              <a:rPr lang="en-US">
                <a:ea typeface="+mj-lt"/>
                <a:cs typeface="+mj-lt"/>
              </a:rPr>
              <a:t> module that makes it possible to implement Out-of-Core PCA either by using its </a:t>
            </a:r>
            <a:r>
              <a:rPr lang="en-US" b="1">
                <a:ea typeface="+mj-lt"/>
                <a:cs typeface="+mj-lt"/>
              </a:rPr>
              <a:t>partial_fit</a:t>
            </a:r>
            <a:r>
              <a:rPr lang="en-US">
                <a:ea typeface="+mj-lt"/>
                <a:cs typeface="+mj-lt"/>
              </a:rPr>
              <a:t> method on sequentially fetched chunks of data or by enabling use of </a:t>
            </a:r>
            <a:r>
              <a:rPr lang="en-US" b="1">
                <a:ea typeface="+mj-lt"/>
                <a:cs typeface="+mj-lt"/>
              </a:rPr>
              <a:t>np.memmap</a:t>
            </a:r>
            <a:r>
              <a:rPr lang="en-US">
                <a:ea typeface="+mj-lt"/>
                <a:cs typeface="+mj-lt"/>
              </a:rPr>
              <a:t>, a memory mapped file, without loading the entire file into memory.</a:t>
            </a:r>
            <a:endParaRPr lang="en-US" dirty="0"/>
          </a:p>
        </p:txBody>
      </p:sp>
    </p:spTree>
    <p:extLst>
      <p:ext uri="{BB962C8B-B14F-4D97-AF65-F5344CB8AC3E}">
        <p14:creationId xmlns:p14="http://schemas.microsoft.com/office/powerpoint/2010/main" val="330178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9929-5D1A-4113-B629-C37D666E9A89}"/>
              </a:ext>
            </a:extLst>
          </p:cNvPr>
          <p:cNvSpPr>
            <a:spLocks noGrp="1"/>
          </p:cNvSpPr>
          <p:nvPr>
            <p:ph type="title"/>
          </p:nvPr>
        </p:nvSpPr>
        <p:spPr/>
        <p:txBody>
          <a:bodyPr/>
          <a:lstStyle/>
          <a:p>
            <a:r>
              <a:rPr lang="en-US"/>
              <a:t>Indexing</a:t>
            </a:r>
          </a:p>
        </p:txBody>
      </p:sp>
      <p:sp>
        <p:nvSpPr>
          <p:cNvPr id="3" name="Content Placeholder 2">
            <a:extLst>
              <a:ext uri="{FF2B5EF4-FFF2-40B4-BE49-F238E27FC236}">
                <a16:creationId xmlns:a16="http://schemas.microsoft.com/office/drawing/2014/main" id="{0F4B48DC-A1CB-4BA0-960E-742D3532FB5B}"/>
              </a:ext>
            </a:extLst>
          </p:cNvPr>
          <p:cNvSpPr>
            <a:spLocks noGrp="1"/>
          </p:cNvSpPr>
          <p:nvPr>
            <p:ph idx="1"/>
          </p:nvPr>
        </p:nvSpPr>
        <p:spPr/>
        <p:txBody>
          <a:bodyPr vert="horz" lIns="91440" tIns="45720" rIns="91440" bIns="45720" rtlCol="0" anchor="t">
            <a:normAutofit/>
          </a:bodyPr>
          <a:lstStyle/>
          <a:p>
            <a:r>
              <a:rPr lang="en-US">
                <a:ea typeface="+mj-lt"/>
                <a:cs typeface="+mj-lt"/>
              </a:rPr>
              <a:t>Indexing is useful when you only need to use a subset of the data, and you expect to be loading different subsets of the data at different times.</a:t>
            </a:r>
          </a:p>
          <a:p>
            <a:r>
              <a:rPr lang="en-US"/>
              <a:t>Imagine you had text about different topics, including: "fashion", "real estate" and "food". Indexing would tell you where to look for the specific passages. (Whereas 'chunking' would require you to parse through the entire corpus to locate the text that satisfies the category of interest.)</a:t>
            </a:r>
            <a:endParaRPr lang="en-US" dirty="0"/>
          </a:p>
        </p:txBody>
      </p:sp>
    </p:spTree>
    <p:extLst>
      <p:ext uri="{BB962C8B-B14F-4D97-AF65-F5344CB8AC3E}">
        <p14:creationId xmlns:p14="http://schemas.microsoft.com/office/powerpoint/2010/main" val="156935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C4F9-8DC8-4B69-91BD-294CC31EC5CD}"/>
              </a:ext>
            </a:extLst>
          </p:cNvPr>
          <p:cNvSpPr>
            <a:spLocks noGrp="1"/>
          </p:cNvSpPr>
          <p:nvPr>
            <p:ph type="title"/>
          </p:nvPr>
        </p:nvSpPr>
        <p:spPr/>
        <p:txBody>
          <a:bodyPr/>
          <a:lstStyle/>
          <a:p>
            <a:r>
              <a:rPr lang="en-US"/>
              <a:t>Memory Management</a:t>
            </a:r>
          </a:p>
        </p:txBody>
      </p:sp>
      <p:sp>
        <p:nvSpPr>
          <p:cNvPr id="3" name="Content Placeholder 2">
            <a:extLst>
              <a:ext uri="{FF2B5EF4-FFF2-40B4-BE49-F238E27FC236}">
                <a16:creationId xmlns:a16="http://schemas.microsoft.com/office/drawing/2014/main" id="{8DA7CC7D-11A6-4B29-BAFA-76719366521B}"/>
              </a:ext>
            </a:extLst>
          </p:cNvPr>
          <p:cNvSpPr>
            <a:spLocks noGrp="1"/>
          </p:cNvSpPr>
          <p:nvPr>
            <p:ph idx="1"/>
          </p:nvPr>
        </p:nvSpPr>
        <p:spPr/>
        <p:txBody>
          <a:bodyPr vert="horz" lIns="91440" tIns="45720" rIns="91440" bIns="45720" rtlCol="0" anchor="t">
            <a:normAutofit/>
          </a:bodyPr>
          <a:lstStyle/>
          <a:p>
            <a:endParaRPr lang="en-US" dirty="0"/>
          </a:p>
          <a:p>
            <a:r>
              <a:rPr lang="en-US"/>
              <a:t>Python memory allocation can be checked with the psutil library.</a:t>
            </a:r>
            <a:endParaRPr lang="en-US" dirty="0"/>
          </a:p>
          <a:p>
            <a:endParaRPr lang="en-US" dirty="0"/>
          </a:p>
          <a:p>
            <a:endParaRPr lang="en-US" dirty="0"/>
          </a:p>
          <a:p>
            <a:endParaRPr lang="en-US" dirty="0"/>
          </a:p>
          <a:p>
            <a:r>
              <a:rPr lang="en-US"/>
              <a:t>Machine learning applications typically load datests into a NumPy array or a Pandas DataFrame.</a:t>
            </a:r>
          </a:p>
          <a:p>
            <a:pPr marL="0" indent="0">
              <a:buNone/>
            </a:pPr>
            <a:endParaRPr lang="en-US" dirty="0"/>
          </a:p>
        </p:txBody>
      </p:sp>
      <p:sp>
        <p:nvSpPr>
          <p:cNvPr id="5" name="TextBox 4">
            <a:extLst>
              <a:ext uri="{FF2B5EF4-FFF2-40B4-BE49-F238E27FC236}">
                <a16:creationId xmlns:a16="http://schemas.microsoft.com/office/drawing/2014/main" id="{C493B5EE-2FE3-426C-BAA0-0C1A21B006B4}"/>
              </a:ext>
            </a:extLst>
          </p:cNvPr>
          <p:cNvSpPr txBox="1"/>
          <p:nvPr/>
        </p:nvSpPr>
        <p:spPr>
          <a:xfrm>
            <a:off x="1569315" y="3058858"/>
            <a:ext cx="8120332"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ea typeface="+mn-lt"/>
                <a:cs typeface="+mn-lt"/>
              </a:rPr>
              <a:t>import psutil
</a:t>
            </a:r>
            <a:r>
              <a:rPr lang="en-US">
                <a:latin typeface="Consolas"/>
                <a:ea typeface="+mn-lt"/>
                <a:cs typeface="+mn-lt"/>
              </a:rPr>
              <a:t>psutil.Process().memory_info().rss / (1024 * 1024)</a:t>
            </a:r>
            <a:r>
              <a:rPr lang="en-US" dirty="0">
                <a:latin typeface="Consolas"/>
                <a:ea typeface="+mn-lt"/>
                <a:cs typeface="+mn-lt"/>
              </a:rPr>
              <a:t>
</a:t>
            </a:r>
            <a:r>
              <a:rPr lang="en-US">
                <a:latin typeface="Consolas"/>
                <a:ea typeface="+mn-lt"/>
                <a:cs typeface="+mn-lt"/>
              </a:rPr>
              <a:t>123.567  # displayed in MB</a:t>
            </a:r>
            <a:endParaRPr lang="en-US"/>
          </a:p>
        </p:txBody>
      </p:sp>
    </p:spTree>
    <p:extLst>
      <p:ext uri="{BB962C8B-B14F-4D97-AF65-F5344CB8AC3E}">
        <p14:creationId xmlns:p14="http://schemas.microsoft.com/office/powerpoint/2010/main" val="162727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5FD8-9CC5-46FF-88CD-B6A16B993DD2}"/>
              </a:ext>
            </a:extLst>
          </p:cNvPr>
          <p:cNvSpPr>
            <a:spLocks noGrp="1"/>
          </p:cNvSpPr>
          <p:nvPr>
            <p:ph type="title"/>
          </p:nvPr>
        </p:nvSpPr>
        <p:spPr/>
        <p:txBody>
          <a:bodyPr/>
          <a:lstStyle/>
          <a:p>
            <a:r>
              <a:rPr lang="en-US"/>
              <a:t>What is psutil?</a:t>
            </a:r>
          </a:p>
        </p:txBody>
      </p:sp>
      <p:sp>
        <p:nvSpPr>
          <p:cNvPr id="3" name="Content Placeholder 2">
            <a:extLst>
              <a:ext uri="{FF2B5EF4-FFF2-40B4-BE49-F238E27FC236}">
                <a16:creationId xmlns:a16="http://schemas.microsoft.com/office/drawing/2014/main" id="{0502991E-12FF-4D66-B5F8-CDB9E0B6A230}"/>
              </a:ext>
            </a:extLst>
          </p:cNvPr>
          <p:cNvSpPr>
            <a:spLocks noGrp="1"/>
          </p:cNvSpPr>
          <p:nvPr>
            <p:ph idx="1"/>
          </p:nvPr>
        </p:nvSpPr>
        <p:spPr/>
        <p:txBody>
          <a:bodyPr vert="horz" lIns="91440" tIns="45720" rIns="91440" bIns="45720" rtlCol="0" anchor="t">
            <a:normAutofit/>
          </a:bodyPr>
          <a:lstStyle/>
          <a:p>
            <a:r>
              <a:rPr lang="en-US">
                <a:ea typeface="+mj-lt"/>
                <a:cs typeface="+mj-lt"/>
              </a:rPr>
              <a:t>psutil is a cross-platform library for retrieving information on running processes and system utilization (CPU, memory, disks, network).</a:t>
            </a:r>
          </a:p>
          <a:p>
            <a:r>
              <a:rPr lang="en-US">
                <a:ea typeface="+mj-lt"/>
                <a:cs typeface="+mj-lt"/>
              </a:rPr>
              <a:t>It is useful mainly for system monitoring, profiling and limiting process resources and management of running processes. </a:t>
            </a:r>
          </a:p>
          <a:p>
            <a:r>
              <a:rPr lang="en-US">
                <a:ea typeface="+mj-lt"/>
                <a:cs typeface="+mj-lt"/>
              </a:rPr>
              <a:t>It implements many functionalities offered by command line tools such as: ps, top, lsof, netstat, ifconfig, who, df, kill, free, nice, ionice, iostat, iotop, uptime, pidof, tty, taskset, pmap.</a:t>
            </a:r>
            <a:endParaRPr lang="en-US"/>
          </a:p>
        </p:txBody>
      </p:sp>
    </p:spTree>
    <p:extLst>
      <p:ext uri="{BB962C8B-B14F-4D97-AF65-F5344CB8AC3E}">
        <p14:creationId xmlns:p14="http://schemas.microsoft.com/office/powerpoint/2010/main" val="26269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C4F9-8DC8-4B69-91BD-294CC31EC5CD}"/>
              </a:ext>
            </a:extLst>
          </p:cNvPr>
          <p:cNvSpPr>
            <a:spLocks noGrp="1"/>
          </p:cNvSpPr>
          <p:nvPr>
            <p:ph type="title"/>
          </p:nvPr>
        </p:nvSpPr>
        <p:spPr/>
        <p:txBody>
          <a:bodyPr/>
          <a:lstStyle/>
          <a:p>
            <a:r>
              <a:rPr lang="en-US"/>
              <a:t>Memory Management</a:t>
            </a:r>
          </a:p>
        </p:txBody>
      </p:sp>
      <p:sp>
        <p:nvSpPr>
          <p:cNvPr id="3" name="Content Placeholder 2">
            <a:extLst>
              <a:ext uri="{FF2B5EF4-FFF2-40B4-BE49-F238E27FC236}">
                <a16:creationId xmlns:a16="http://schemas.microsoft.com/office/drawing/2014/main" id="{8DA7CC7D-11A6-4B29-BAFA-76719366521B}"/>
              </a:ext>
            </a:extLst>
          </p:cNvPr>
          <p:cNvSpPr>
            <a:spLocks noGrp="1"/>
          </p:cNvSpPr>
          <p:nvPr>
            <p:ph idx="1"/>
          </p:nvPr>
        </p:nvSpPr>
        <p:spPr/>
        <p:txBody>
          <a:bodyPr vert="horz" lIns="91440" tIns="45720" rIns="91440" bIns="45720" rtlCol="0" anchor="t">
            <a:normAutofit lnSpcReduction="10000"/>
          </a:bodyPr>
          <a:lstStyle/>
          <a:p>
            <a:endParaRPr lang="en-US" dirty="0"/>
          </a:p>
          <a:p>
            <a:r>
              <a:rPr lang="en-US"/>
              <a:t>Python memory allocation can be checked with the psutil library.</a:t>
            </a:r>
            <a:endParaRPr lang="en-US" dirty="0"/>
          </a:p>
          <a:p>
            <a:r>
              <a:rPr lang="en-US"/>
              <a:t>In the following case, we will consider the current process and return a tuple representing the Resident Set Size (RSS) and Virtual Memory Size (VMS).</a:t>
            </a:r>
            <a:endParaRPr lang="en-US" dirty="0"/>
          </a:p>
          <a:p>
            <a:endParaRPr lang="en-US" dirty="0"/>
          </a:p>
          <a:p>
            <a:endParaRPr lang="en-US" dirty="0"/>
          </a:p>
          <a:p>
            <a:endParaRPr lang="en-US" dirty="0"/>
          </a:p>
          <a:p>
            <a:r>
              <a:rPr lang="en-US"/>
              <a:t>Note: </a:t>
            </a:r>
            <a:r>
              <a:rPr lang="en-US">
                <a:ea typeface="+mj-lt"/>
                <a:cs typeface="+mj-lt"/>
              </a:rPr>
              <a:t>On UNIX rss and vms are the same values shown by ps. Whereas on Windows, rss and vms refer to the “Mem Usage” and “VM Size” columns of taskmgr.exe.</a:t>
            </a:r>
            <a:endParaRPr lang="en-US" dirty="0">
              <a:ea typeface="+mj-lt"/>
              <a:cs typeface="+mj-lt"/>
            </a:endParaRPr>
          </a:p>
          <a:p>
            <a:pPr marL="0" indent="0">
              <a:buNone/>
            </a:pPr>
            <a:endParaRPr lang="en-US" dirty="0"/>
          </a:p>
        </p:txBody>
      </p:sp>
      <p:sp>
        <p:nvSpPr>
          <p:cNvPr id="5" name="TextBox 4">
            <a:extLst>
              <a:ext uri="{FF2B5EF4-FFF2-40B4-BE49-F238E27FC236}">
                <a16:creationId xmlns:a16="http://schemas.microsoft.com/office/drawing/2014/main" id="{C493B5EE-2FE3-426C-BAA0-0C1A21B006B4}"/>
              </a:ext>
            </a:extLst>
          </p:cNvPr>
          <p:cNvSpPr txBox="1"/>
          <p:nvPr/>
        </p:nvSpPr>
        <p:spPr>
          <a:xfrm>
            <a:off x="1569315" y="3991651"/>
            <a:ext cx="8120332"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ea typeface="+mn-lt"/>
                <a:cs typeface="+mn-lt"/>
              </a:rPr>
              <a:t>import psutil
</a:t>
            </a:r>
            <a:r>
              <a:rPr lang="en-US">
                <a:latin typeface="Consolas"/>
                <a:ea typeface="+mn-lt"/>
                <a:cs typeface="+mn-lt"/>
              </a:rPr>
              <a:t>psutil.Process().memory_info().rss / (1024 * 1024)</a:t>
            </a:r>
            <a:r>
              <a:rPr lang="en-US" dirty="0">
                <a:latin typeface="Consolas"/>
                <a:ea typeface="+mn-lt"/>
                <a:cs typeface="+mn-lt"/>
              </a:rPr>
              <a:t>
</a:t>
            </a:r>
            <a:r>
              <a:rPr lang="en-US">
                <a:latin typeface="Consolas"/>
                <a:ea typeface="+mn-lt"/>
                <a:cs typeface="+mn-lt"/>
              </a:rPr>
              <a:t>123.567  # displayed in MB</a:t>
            </a:r>
            <a:endParaRPr lang="en-US"/>
          </a:p>
        </p:txBody>
      </p:sp>
    </p:spTree>
    <p:extLst>
      <p:ext uri="{BB962C8B-B14F-4D97-AF65-F5344CB8AC3E}">
        <p14:creationId xmlns:p14="http://schemas.microsoft.com/office/powerpoint/2010/main" val="1441689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2D2F-A09E-47CB-B579-8E687706393E}"/>
              </a:ext>
            </a:extLst>
          </p:cNvPr>
          <p:cNvSpPr>
            <a:spLocks noGrp="1"/>
          </p:cNvSpPr>
          <p:nvPr>
            <p:ph type="title"/>
          </p:nvPr>
        </p:nvSpPr>
        <p:spPr/>
        <p:txBody>
          <a:bodyPr/>
          <a:lstStyle/>
          <a:p>
            <a:r>
              <a:rPr lang="en-US"/>
              <a:t>Virtual Memory Lesson</a:t>
            </a:r>
          </a:p>
        </p:txBody>
      </p:sp>
      <p:sp>
        <p:nvSpPr>
          <p:cNvPr id="3" name="Content Placeholder 2">
            <a:extLst>
              <a:ext uri="{FF2B5EF4-FFF2-40B4-BE49-F238E27FC236}">
                <a16:creationId xmlns:a16="http://schemas.microsoft.com/office/drawing/2014/main" id="{03996D1B-9992-4FF2-91F9-8189A860F15B}"/>
              </a:ext>
            </a:extLst>
          </p:cNvPr>
          <p:cNvSpPr>
            <a:spLocks noGrp="1"/>
          </p:cNvSpPr>
          <p:nvPr>
            <p:ph idx="1"/>
          </p:nvPr>
        </p:nvSpPr>
        <p:spPr/>
        <p:txBody>
          <a:bodyPr vert="horz" lIns="91440" tIns="45720" rIns="91440" bIns="45720" rtlCol="0" anchor="t">
            <a:normAutofit/>
          </a:bodyPr>
          <a:lstStyle/>
          <a:p>
            <a:r>
              <a:rPr lang="en-US"/>
              <a:t>Behind the scenes, Python uses the C library malloc and mmap functions to allocate memory from the operating system. (malloc used for smaller memory requests, mmap for larger ones)</a:t>
            </a:r>
          </a:p>
          <a:p>
            <a:r>
              <a:rPr lang="en-US"/>
              <a:t>The operating systems that host Python implement a virtual memory scheme. Where 'memory' is paged in and out of physical memory to disk. Those pages that are memory resident are known as the </a:t>
            </a:r>
            <a:r>
              <a:rPr lang="en-US" i="1"/>
              <a:t>working set.</a:t>
            </a:r>
          </a:p>
          <a:p>
            <a:r>
              <a:rPr lang="en-US"/>
              <a:t>Next, let's look at a utility that can be used to monitor memory allocations...</a:t>
            </a:r>
            <a:endParaRPr lang="en-US" dirty="0"/>
          </a:p>
        </p:txBody>
      </p:sp>
    </p:spTree>
    <p:extLst>
      <p:ext uri="{BB962C8B-B14F-4D97-AF65-F5344CB8AC3E}">
        <p14:creationId xmlns:p14="http://schemas.microsoft.com/office/powerpoint/2010/main" val="426417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A858-7C0A-44E6-9FAB-D3AE4DD31361}"/>
              </a:ext>
            </a:extLst>
          </p:cNvPr>
          <p:cNvSpPr>
            <a:spLocks noGrp="1"/>
          </p:cNvSpPr>
          <p:nvPr>
            <p:ph type="title"/>
          </p:nvPr>
        </p:nvSpPr>
        <p:spPr/>
        <p:txBody>
          <a:bodyPr/>
          <a:lstStyle/>
          <a:p>
            <a:r>
              <a:rPr lang="en-US" dirty="0"/>
              <a:t>Reference Material</a:t>
            </a:r>
          </a:p>
        </p:txBody>
      </p:sp>
      <p:sp>
        <p:nvSpPr>
          <p:cNvPr id="3" name="Content Placeholder 2">
            <a:extLst>
              <a:ext uri="{FF2B5EF4-FFF2-40B4-BE49-F238E27FC236}">
                <a16:creationId xmlns:a16="http://schemas.microsoft.com/office/drawing/2014/main" id="{FFBA35CD-97D1-4E8F-8300-493F3833C1AD}"/>
              </a:ext>
            </a:extLst>
          </p:cNvPr>
          <p:cNvSpPr>
            <a:spLocks noGrp="1"/>
          </p:cNvSpPr>
          <p:nvPr>
            <p:ph idx="1"/>
          </p:nvPr>
        </p:nvSpPr>
        <p:spPr/>
        <p:txBody>
          <a:bodyPr vert="horz" lIns="91440" tIns="45720" rIns="91440" bIns="45720" rtlCol="0" anchor="t">
            <a:normAutofit/>
          </a:bodyPr>
          <a:lstStyle/>
          <a:p>
            <a:r>
              <a:rPr lang="en-US" dirty="0">
                <a:ea typeface="+mj-lt"/>
                <a:cs typeface="+mj-lt"/>
                <a:hlinkClick r:id="rId2"/>
              </a:rPr>
              <a:t>https://pythonspeed.com/</a:t>
            </a:r>
            <a:endParaRPr lang="en-US">
              <a:ea typeface="+mj-lt"/>
              <a:cs typeface="+mj-lt"/>
            </a:endParaRPr>
          </a:p>
          <a:p>
            <a:r>
              <a:rPr lang="en-US" dirty="0">
                <a:ea typeface="+mj-lt"/>
                <a:cs typeface="+mj-lt"/>
                <a:hlinkClick r:id="rId3"/>
              </a:rPr>
              <a:t>Numbers Every Programmer Should Know By Year (colin-scott.github.io)</a:t>
            </a:r>
          </a:p>
          <a:p>
            <a:r>
              <a:rPr lang="en-US" dirty="0">
                <a:ea typeface="+mj-lt"/>
                <a:cs typeface="+mj-lt"/>
                <a:hlinkClick r:id="rId4"/>
              </a:rPr>
              <a:t>Text and Image Compression based on Data Mining Perspective (codata.org)</a:t>
            </a:r>
            <a:endParaRPr lang="en-US" dirty="0">
              <a:ea typeface="+mj-lt"/>
              <a:cs typeface="+mj-lt"/>
            </a:endParaRPr>
          </a:p>
          <a:p>
            <a:r>
              <a:rPr lang="en-US" dirty="0">
                <a:ea typeface="+mj-lt"/>
                <a:cs typeface="+mj-lt"/>
                <a:hlinkClick r:id="rId5"/>
              </a:rPr>
              <a:t>psutil documentation — psutil 2.2.1 documentation</a:t>
            </a:r>
          </a:p>
          <a:p>
            <a:r>
              <a:rPr lang="en-US" dirty="0">
                <a:ea typeface="+mj-lt"/>
                <a:cs typeface="+mj-lt"/>
                <a:hlinkClick r:id="rId6"/>
              </a:rPr>
              <a:t>ltrace(1) - Linux manual page (man7.org)</a:t>
            </a:r>
            <a:endParaRPr lang="en-US" dirty="0">
              <a:ea typeface="+mj-lt"/>
              <a:cs typeface="+mj-lt"/>
            </a:endParaRPr>
          </a:p>
        </p:txBody>
      </p:sp>
    </p:spTree>
    <p:extLst>
      <p:ext uri="{BB962C8B-B14F-4D97-AF65-F5344CB8AC3E}">
        <p14:creationId xmlns:p14="http://schemas.microsoft.com/office/powerpoint/2010/main" val="2819714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AB65-22F1-43EE-AAF0-84460E4CE50D}"/>
              </a:ext>
            </a:extLst>
          </p:cNvPr>
          <p:cNvSpPr>
            <a:spLocks noGrp="1"/>
          </p:cNvSpPr>
          <p:nvPr>
            <p:ph type="title"/>
          </p:nvPr>
        </p:nvSpPr>
        <p:spPr/>
        <p:txBody>
          <a:bodyPr/>
          <a:lstStyle/>
          <a:p>
            <a:r>
              <a:rPr lang="en-US"/>
              <a:t>ltrace</a:t>
            </a:r>
          </a:p>
        </p:txBody>
      </p:sp>
      <p:sp>
        <p:nvSpPr>
          <p:cNvPr id="3" name="Content Placeholder 2">
            <a:extLst>
              <a:ext uri="{FF2B5EF4-FFF2-40B4-BE49-F238E27FC236}">
                <a16:creationId xmlns:a16="http://schemas.microsoft.com/office/drawing/2014/main" id="{E896E39D-1223-4AB7-B6E4-74A730AE0533}"/>
              </a:ext>
            </a:extLst>
          </p:cNvPr>
          <p:cNvSpPr>
            <a:spLocks noGrp="1"/>
          </p:cNvSpPr>
          <p:nvPr>
            <p:ph idx="1"/>
          </p:nvPr>
        </p:nvSpPr>
        <p:spPr/>
        <p:txBody>
          <a:bodyPr vert="horz" lIns="91440" tIns="45720" rIns="91440" bIns="45720" rtlCol="0" anchor="t">
            <a:normAutofit/>
          </a:bodyPr>
          <a:lstStyle/>
          <a:p>
            <a:r>
              <a:rPr lang="en-US">
                <a:ea typeface="+mj-lt"/>
                <a:cs typeface="+mj-lt"/>
              </a:rPr>
              <a:t>ltrace is a program that simply runs the specified command until it exits.  It intercepts and records the dynamic library calls which are called by the executed process and the signals which are received by that process.  (It can also intercept and print the system calls executed by the program.)</a:t>
            </a:r>
          </a:p>
          <a:p>
            <a:r>
              <a:rPr lang="en-US"/>
              <a:t>Given the following Python program:</a:t>
            </a:r>
            <a:endParaRPr lang="en-US" dirty="0"/>
          </a:p>
          <a:p>
            <a:r>
              <a:rPr lang="en-US"/>
              <a:t>We see the following result when running Python under ltrace:</a:t>
            </a:r>
            <a:endParaRPr lang="en-US" dirty="0"/>
          </a:p>
          <a:p>
            <a:endParaRPr lang="en-US" dirty="0"/>
          </a:p>
          <a:p>
            <a:endParaRPr lang="en-US" dirty="0"/>
          </a:p>
        </p:txBody>
      </p:sp>
      <p:sp>
        <p:nvSpPr>
          <p:cNvPr id="5" name="TextBox 4">
            <a:extLst>
              <a:ext uri="{FF2B5EF4-FFF2-40B4-BE49-F238E27FC236}">
                <a16:creationId xmlns:a16="http://schemas.microsoft.com/office/drawing/2014/main" id="{2AB04A62-E3AD-495E-81EE-9BA3F3DB8D43}"/>
              </a:ext>
            </a:extLst>
          </p:cNvPr>
          <p:cNvSpPr txBox="1"/>
          <p:nvPr/>
        </p:nvSpPr>
        <p:spPr>
          <a:xfrm>
            <a:off x="1516763" y="4684146"/>
            <a:ext cx="8120332"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ea typeface="+mn-lt"/>
                <a:cs typeface="+mn-lt"/>
              </a:rPr>
              <a:t>$ ltrace -e malloc python memoryalloc.py</a:t>
            </a:r>
            <a:endParaRPr lang="en-US">
              <a:latin typeface="Consolas"/>
            </a:endParaRPr>
          </a:p>
          <a:p>
            <a:r>
              <a:rPr lang="en-US">
                <a:latin typeface="Consolas"/>
                <a:ea typeface="+mn-lt"/>
                <a:cs typeface="+mn-lt"/>
              </a:rPr>
              <a:t>...</a:t>
            </a:r>
            <a:endParaRPr lang="en-US">
              <a:latin typeface="Consolas"/>
            </a:endParaRPr>
          </a:p>
          <a:p>
            <a:r>
              <a:rPr lang="en-US" dirty="0">
                <a:latin typeface="Consolas"/>
                <a:ea typeface="+mn-lt"/>
                <a:cs typeface="+mn-lt"/>
              </a:rPr>
              <a:t>_multiarray_umath.cpython-39-x86_64-linux-gnu.so-&gt;malloc(123000) </a:t>
            </a:r>
            <a:r>
              <a:rPr lang="en-US">
                <a:latin typeface="Consolas"/>
                <a:ea typeface="+mn-lt"/>
                <a:cs typeface="+mn-lt"/>
              </a:rPr>
              <a:t>= 0x4527862a23e0</a:t>
            </a:r>
            <a:endParaRPr lang="en-US" dirty="0">
              <a:latin typeface="Consolas"/>
            </a:endParaRPr>
          </a:p>
        </p:txBody>
      </p:sp>
      <p:sp>
        <p:nvSpPr>
          <p:cNvPr id="7" name="TextBox 6">
            <a:extLst>
              <a:ext uri="{FF2B5EF4-FFF2-40B4-BE49-F238E27FC236}">
                <a16:creationId xmlns:a16="http://schemas.microsoft.com/office/drawing/2014/main" id="{8939C155-9E23-4915-BAD4-C7BA4C438E9F}"/>
              </a:ext>
            </a:extLst>
          </p:cNvPr>
          <p:cNvSpPr txBox="1"/>
          <p:nvPr/>
        </p:nvSpPr>
        <p:spPr>
          <a:xfrm>
            <a:off x="6260826" y="3491984"/>
            <a:ext cx="5084623"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import numpy as np</a:t>
            </a:r>
            <a:endParaRPr lang="en-US"/>
          </a:p>
          <a:p>
            <a:r>
              <a:rPr lang="en-US">
                <a:ea typeface="+mn-lt"/>
                <a:cs typeface="+mn-lt"/>
              </a:rPr>
              <a:t>arr = np.ones((123_000,), dtype=np.uint8)</a:t>
            </a:r>
          </a:p>
        </p:txBody>
      </p:sp>
    </p:spTree>
    <p:extLst>
      <p:ext uri="{BB962C8B-B14F-4D97-AF65-F5344CB8AC3E}">
        <p14:creationId xmlns:p14="http://schemas.microsoft.com/office/powerpoint/2010/main" val="179285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86BA-30A2-4EE4-901D-8FF2A8E1B0D0}"/>
              </a:ext>
            </a:extLst>
          </p:cNvPr>
          <p:cNvSpPr>
            <a:spLocks noGrp="1"/>
          </p:cNvSpPr>
          <p:nvPr>
            <p:ph type="title"/>
          </p:nvPr>
        </p:nvSpPr>
        <p:spPr/>
        <p:txBody>
          <a:bodyPr/>
          <a:lstStyle/>
          <a:p>
            <a:r>
              <a:rPr lang="en-US"/>
              <a:t>Working Set and Memory Pressure</a:t>
            </a:r>
          </a:p>
        </p:txBody>
      </p:sp>
      <p:sp>
        <p:nvSpPr>
          <p:cNvPr id="3" name="Content Placeholder 2">
            <a:extLst>
              <a:ext uri="{FF2B5EF4-FFF2-40B4-BE49-F238E27FC236}">
                <a16:creationId xmlns:a16="http://schemas.microsoft.com/office/drawing/2014/main" id="{1EF8B3ED-F58B-49F5-8866-C12B77B4FD01}"/>
              </a:ext>
            </a:extLst>
          </p:cNvPr>
          <p:cNvSpPr>
            <a:spLocks noGrp="1"/>
          </p:cNvSpPr>
          <p:nvPr>
            <p:ph idx="1"/>
          </p:nvPr>
        </p:nvSpPr>
        <p:spPr/>
        <p:txBody>
          <a:bodyPr vert="horz" lIns="91440" tIns="45720" rIns="91440" bIns="45720" rtlCol="0" anchor="t">
            <a:normAutofit/>
          </a:bodyPr>
          <a:lstStyle/>
          <a:p>
            <a:r>
              <a:rPr lang="en-US"/>
              <a:t>The operating system will decide which memory pages to locate in RAM (fast) and those that are paged to disk (slow). </a:t>
            </a:r>
          </a:p>
          <a:p>
            <a:r>
              <a:rPr lang="en-US"/>
              <a:t>We can see the effect of this by opening a few applications which will demand RAM-backed memory allocations and executing psutil again to view </a:t>
            </a:r>
            <a:r>
              <a:rPr lang="en-US" i="1"/>
              <a:t>working set</a:t>
            </a:r>
            <a:r>
              <a:rPr lang="en-US"/>
              <a:t> memory.</a:t>
            </a:r>
            <a:endParaRPr lang="en-US" i="1"/>
          </a:p>
          <a:p>
            <a:endParaRPr lang="en-US" dirty="0"/>
          </a:p>
          <a:p>
            <a:endParaRPr lang="en-US" dirty="0"/>
          </a:p>
          <a:p>
            <a:endParaRPr lang="en-US" dirty="0"/>
          </a:p>
          <a:p>
            <a:r>
              <a:rPr lang="en-US"/>
              <a:t>Here we see that the memory in use reported from dropped from 123MB to 88MB.</a:t>
            </a:r>
          </a:p>
        </p:txBody>
      </p:sp>
      <p:sp>
        <p:nvSpPr>
          <p:cNvPr id="5" name="TextBox 4">
            <a:extLst>
              <a:ext uri="{FF2B5EF4-FFF2-40B4-BE49-F238E27FC236}">
                <a16:creationId xmlns:a16="http://schemas.microsoft.com/office/drawing/2014/main" id="{6B37CDB2-E730-494E-AA5D-85247DE86C66}"/>
              </a:ext>
            </a:extLst>
          </p:cNvPr>
          <p:cNvSpPr txBox="1"/>
          <p:nvPr/>
        </p:nvSpPr>
        <p:spPr>
          <a:xfrm>
            <a:off x="1569315" y="3991651"/>
            <a:ext cx="8120332"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ea typeface="+mn-lt"/>
                <a:cs typeface="+mn-lt"/>
              </a:rPr>
              <a:t>import psutil
</a:t>
            </a:r>
            <a:r>
              <a:rPr lang="en-US">
                <a:latin typeface="Consolas"/>
                <a:ea typeface="+mn-lt"/>
                <a:cs typeface="+mn-lt"/>
              </a:rPr>
              <a:t>psutil.Process().memory_info().rss / (1024 * 1024)</a:t>
            </a:r>
            <a:r>
              <a:rPr lang="en-US" dirty="0">
                <a:latin typeface="Consolas"/>
                <a:ea typeface="+mn-lt"/>
                <a:cs typeface="+mn-lt"/>
              </a:rPr>
              <a:t>
</a:t>
            </a:r>
            <a:r>
              <a:rPr lang="en-US">
                <a:latin typeface="Consolas"/>
                <a:ea typeface="+mn-lt"/>
                <a:cs typeface="+mn-lt"/>
              </a:rPr>
              <a:t>88.132  # displayed in MB</a:t>
            </a:r>
            <a:endParaRPr lang="en-US"/>
          </a:p>
        </p:txBody>
      </p:sp>
    </p:spTree>
    <p:extLst>
      <p:ext uri="{BB962C8B-B14F-4D97-AF65-F5344CB8AC3E}">
        <p14:creationId xmlns:p14="http://schemas.microsoft.com/office/powerpoint/2010/main" val="138759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83D0-9F8E-4681-A30B-A258DC5F5274}"/>
              </a:ext>
            </a:extLst>
          </p:cNvPr>
          <p:cNvSpPr>
            <a:spLocks noGrp="1"/>
          </p:cNvSpPr>
          <p:nvPr>
            <p:ph type="title"/>
          </p:nvPr>
        </p:nvSpPr>
        <p:spPr/>
        <p:txBody>
          <a:bodyPr/>
          <a:lstStyle/>
          <a:p>
            <a:r>
              <a:rPr lang="en-US"/>
              <a:t>Take Aways</a:t>
            </a:r>
          </a:p>
        </p:txBody>
      </p:sp>
      <p:sp>
        <p:nvSpPr>
          <p:cNvPr id="3" name="Content Placeholder 2">
            <a:extLst>
              <a:ext uri="{FF2B5EF4-FFF2-40B4-BE49-F238E27FC236}">
                <a16:creationId xmlns:a16="http://schemas.microsoft.com/office/drawing/2014/main" id="{9B5B0FF9-90D1-444B-95DE-2A49DE9FAA1A}"/>
              </a:ext>
            </a:extLst>
          </p:cNvPr>
          <p:cNvSpPr>
            <a:spLocks noGrp="1"/>
          </p:cNvSpPr>
          <p:nvPr>
            <p:ph idx="1"/>
          </p:nvPr>
        </p:nvSpPr>
        <p:spPr/>
        <p:txBody>
          <a:bodyPr vert="horz" lIns="91440" tIns="45720" rIns="91440" bIns="45720" rtlCol="0" anchor="t">
            <a:normAutofit/>
          </a:bodyPr>
          <a:lstStyle/>
          <a:p>
            <a:r>
              <a:rPr lang="en-US"/>
              <a:t>There are tools that can help report on an application's memory utilization.</a:t>
            </a:r>
            <a:endParaRPr lang="en-US" dirty="0"/>
          </a:p>
          <a:p>
            <a:r>
              <a:rPr lang="en-US"/>
              <a:t>Operating systems will swap 'unused' memory pages to disk when not being directly accessed.</a:t>
            </a:r>
            <a:endParaRPr lang="en-US" dirty="0"/>
          </a:p>
          <a:p>
            <a:r>
              <a:rPr lang="en-US"/>
              <a:t>When your Pythong application is executing as the 'focused' application, the operating system will</a:t>
            </a:r>
            <a:r>
              <a:rPr lang="en-US" dirty="0"/>
              <a:t> </a:t>
            </a:r>
            <a:r>
              <a:rPr lang="en-US"/>
              <a:t>prioritize resources for the process.</a:t>
            </a:r>
            <a:endParaRPr lang="en-US" dirty="0"/>
          </a:p>
        </p:txBody>
      </p:sp>
    </p:spTree>
    <p:extLst>
      <p:ext uri="{BB962C8B-B14F-4D97-AF65-F5344CB8AC3E}">
        <p14:creationId xmlns:p14="http://schemas.microsoft.com/office/powerpoint/2010/main" val="956206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5A67-8A19-46FA-AC9D-CD02FEC624E9}"/>
              </a:ext>
            </a:extLst>
          </p:cNvPr>
          <p:cNvSpPr>
            <a:spLocks noGrp="1"/>
          </p:cNvSpPr>
          <p:nvPr>
            <p:ph type="title"/>
          </p:nvPr>
        </p:nvSpPr>
        <p:spPr/>
        <p:txBody>
          <a:bodyPr/>
          <a:lstStyle/>
          <a:p>
            <a:r>
              <a:rPr lang="en-US"/>
              <a:t>Program Structure and Memory</a:t>
            </a:r>
          </a:p>
        </p:txBody>
      </p:sp>
      <p:sp>
        <p:nvSpPr>
          <p:cNvPr id="3" name="Content Placeholder 2">
            <a:extLst>
              <a:ext uri="{FF2B5EF4-FFF2-40B4-BE49-F238E27FC236}">
                <a16:creationId xmlns:a16="http://schemas.microsoft.com/office/drawing/2014/main" id="{4959996B-C6A0-4366-A807-BEBFE271D25B}"/>
              </a:ext>
            </a:extLst>
          </p:cNvPr>
          <p:cNvSpPr>
            <a:spLocks noGrp="1"/>
          </p:cNvSpPr>
          <p:nvPr>
            <p:ph idx="1"/>
          </p:nvPr>
        </p:nvSpPr>
        <p:spPr/>
        <p:txBody>
          <a:bodyPr vert="horz" lIns="91440" tIns="45720" rIns="91440" bIns="45720" rtlCol="0" anchor="t">
            <a:normAutofit/>
          </a:bodyPr>
          <a:lstStyle/>
          <a:p>
            <a:r>
              <a:rPr lang="en-US"/>
              <a:t>There are a number of steps that a data scientist or machine learning specialist can do to help reduce memory pressure on an application.</a:t>
            </a:r>
          </a:p>
        </p:txBody>
      </p:sp>
    </p:spTree>
    <p:extLst>
      <p:ext uri="{BB962C8B-B14F-4D97-AF65-F5344CB8AC3E}">
        <p14:creationId xmlns:p14="http://schemas.microsoft.com/office/powerpoint/2010/main" val="3749712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249A-F3F9-40A0-BAD9-A5E531CA8E42}"/>
              </a:ext>
            </a:extLst>
          </p:cNvPr>
          <p:cNvSpPr>
            <a:spLocks noGrp="1"/>
          </p:cNvSpPr>
          <p:nvPr>
            <p:ph type="title"/>
          </p:nvPr>
        </p:nvSpPr>
        <p:spPr/>
        <p:txBody>
          <a:bodyPr/>
          <a:lstStyle/>
          <a:p>
            <a:r>
              <a:rPr lang="en-US"/>
              <a:t>A Normalize Function</a:t>
            </a:r>
          </a:p>
        </p:txBody>
      </p:sp>
      <p:sp>
        <p:nvSpPr>
          <p:cNvPr id="3" name="Content Placeholder 2">
            <a:extLst>
              <a:ext uri="{FF2B5EF4-FFF2-40B4-BE49-F238E27FC236}">
                <a16:creationId xmlns:a16="http://schemas.microsoft.com/office/drawing/2014/main" id="{6BBA1492-D9D2-4B3D-9439-5F9818B46B20}"/>
              </a:ext>
            </a:extLst>
          </p:cNvPr>
          <p:cNvSpPr>
            <a:spLocks noGrp="1"/>
          </p:cNvSpPr>
          <p:nvPr>
            <p:ph idx="1"/>
          </p:nvPr>
        </p:nvSpPr>
        <p:spPr/>
        <p:txBody>
          <a:bodyPr vert="horz" lIns="91440" tIns="45720" rIns="91440" bIns="45720" rtlCol="0" anchor="t">
            <a:normAutofit/>
          </a:bodyPr>
          <a:lstStyle/>
          <a:p>
            <a:r>
              <a:rPr lang="en-US"/>
              <a:t>Consider the following code:</a:t>
            </a:r>
            <a:endParaRPr lang="en-US" dirty="0"/>
          </a:p>
        </p:txBody>
      </p:sp>
      <p:sp>
        <p:nvSpPr>
          <p:cNvPr id="4" name="TextBox 3">
            <a:extLst>
              <a:ext uri="{FF2B5EF4-FFF2-40B4-BE49-F238E27FC236}">
                <a16:creationId xmlns:a16="http://schemas.microsoft.com/office/drawing/2014/main" id="{518C1F6E-94F1-459B-9881-C51A894DDBB7}"/>
              </a:ext>
            </a:extLst>
          </p:cNvPr>
          <p:cNvSpPr txBox="1"/>
          <p:nvPr/>
        </p:nvSpPr>
        <p:spPr>
          <a:xfrm>
            <a:off x="1518250" y="2481532"/>
            <a:ext cx="8120332" cy="313932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ea typeface="+mn-lt"/>
                <a:cs typeface="+mn-lt"/>
              </a:rPr>
              <a:t>import numpy </a:t>
            </a:r>
            <a:endParaRPr lang="en-US">
              <a:latin typeface="Consolas"/>
            </a:endParaRPr>
          </a:p>
          <a:p>
            <a:endParaRPr lang="en-US" dirty="0">
              <a:latin typeface="Consolas"/>
            </a:endParaRPr>
          </a:p>
          <a:p>
            <a:r>
              <a:rPr lang="en-US">
                <a:latin typeface="Consolas"/>
                <a:ea typeface="+mn-lt"/>
                <a:cs typeface="+mn-lt"/>
              </a:rPr>
              <a:t>def normalize(array: numpy.ndarray) -&gt; numpy.ndarray:</a:t>
            </a:r>
            <a:endParaRPr lang="en-US">
              <a:latin typeface="Consolas"/>
            </a:endParaRPr>
          </a:p>
          <a:p>
            <a:r>
              <a:rPr lang="en-US">
                <a:latin typeface="Consolas"/>
                <a:ea typeface="+mn-lt"/>
                <a:cs typeface="+mn-lt"/>
              </a:rPr>
              <a:t>    """</a:t>
            </a:r>
            <a:endParaRPr lang="en-US">
              <a:latin typeface="Consolas"/>
            </a:endParaRPr>
          </a:p>
          <a:p>
            <a:r>
              <a:rPr lang="en-US">
                <a:latin typeface="Consolas"/>
                <a:ea typeface="+mn-lt"/>
                <a:cs typeface="+mn-lt"/>
              </a:rPr>
              <a:t>    Accepts a floating point array.    </a:t>
            </a:r>
            <a:endParaRPr lang="en-US">
              <a:latin typeface="Consolas"/>
            </a:endParaRPr>
          </a:p>
          <a:p>
            <a:r>
              <a:rPr lang="en-US">
                <a:latin typeface="Consolas"/>
                <a:ea typeface="+mn-lt"/>
                <a:cs typeface="+mn-lt"/>
              </a:rPr>
              <a:t>    Returns a normalized array with values between 0 and 1.</a:t>
            </a:r>
            <a:endParaRPr lang="en-US">
              <a:latin typeface="Consolas"/>
            </a:endParaRPr>
          </a:p>
          <a:p>
            <a:r>
              <a:rPr lang="en-US">
                <a:latin typeface="Consolas"/>
                <a:ea typeface="+mn-lt"/>
                <a:cs typeface="+mn-lt"/>
              </a:rPr>
              <a:t>    """</a:t>
            </a:r>
            <a:endParaRPr lang="en-US">
              <a:latin typeface="Consolas"/>
            </a:endParaRPr>
          </a:p>
          <a:p>
            <a:r>
              <a:rPr lang="en-US">
                <a:latin typeface="Consolas"/>
                <a:ea typeface="+mn-lt"/>
                <a:cs typeface="+mn-lt"/>
              </a:rPr>
              <a:t>    low = array.min()</a:t>
            </a:r>
            <a:endParaRPr lang="en-US">
              <a:latin typeface="Consolas"/>
            </a:endParaRPr>
          </a:p>
          <a:p>
            <a:r>
              <a:rPr lang="en-US">
                <a:latin typeface="Consolas"/>
                <a:ea typeface="+mn-lt"/>
                <a:cs typeface="+mn-lt"/>
              </a:rPr>
              <a:t>    high = array.max()</a:t>
            </a:r>
            <a:endParaRPr lang="en-US">
              <a:latin typeface="Consolas"/>
            </a:endParaRPr>
          </a:p>
          <a:p>
            <a:r>
              <a:rPr lang="en-US">
                <a:latin typeface="Consolas"/>
                <a:ea typeface="+mn-lt"/>
                <a:cs typeface="+mn-lt"/>
              </a:rPr>
              <a:t>    return (array - low) / (high - low)</a:t>
            </a:r>
            <a:endParaRPr lang="en-US">
              <a:latin typeface="Consolas"/>
            </a:endParaRPr>
          </a:p>
          <a:p>
            <a:endParaRPr lang="en-US" dirty="0">
              <a:latin typeface="Consolas"/>
            </a:endParaRPr>
          </a:p>
        </p:txBody>
      </p:sp>
    </p:spTree>
    <p:extLst>
      <p:ext uri="{BB962C8B-B14F-4D97-AF65-F5344CB8AC3E}">
        <p14:creationId xmlns:p14="http://schemas.microsoft.com/office/powerpoint/2010/main" val="3279793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6939-7F5A-4774-BCE7-FE3F92459DCB}"/>
              </a:ext>
            </a:extLst>
          </p:cNvPr>
          <p:cNvSpPr>
            <a:spLocks noGrp="1"/>
          </p:cNvSpPr>
          <p:nvPr>
            <p:ph type="title"/>
          </p:nvPr>
        </p:nvSpPr>
        <p:spPr/>
        <p:txBody>
          <a:bodyPr/>
          <a:lstStyle/>
          <a:p>
            <a:r>
              <a:rPr lang="en-US"/>
              <a:t>Executing Normalize</a:t>
            </a:r>
          </a:p>
        </p:txBody>
      </p:sp>
      <p:sp>
        <p:nvSpPr>
          <p:cNvPr id="3" name="Content Placeholder 2">
            <a:extLst>
              <a:ext uri="{FF2B5EF4-FFF2-40B4-BE49-F238E27FC236}">
                <a16:creationId xmlns:a16="http://schemas.microsoft.com/office/drawing/2014/main" id="{140B1D21-6FAC-4BBB-8037-E8DC85E55D76}"/>
              </a:ext>
            </a:extLst>
          </p:cNvPr>
          <p:cNvSpPr>
            <a:spLocks noGrp="1"/>
          </p:cNvSpPr>
          <p:nvPr>
            <p:ph idx="1"/>
          </p:nvPr>
        </p:nvSpPr>
        <p:spPr/>
        <p:txBody>
          <a:bodyPr vert="horz" lIns="91440" tIns="45720" rIns="91440" bIns="45720" rtlCol="0" anchor="t">
            <a:normAutofit/>
          </a:bodyPr>
          <a:lstStyle/>
          <a:p>
            <a:r>
              <a:rPr lang="en-US"/>
              <a:t>Executing the code yields:</a:t>
            </a:r>
          </a:p>
          <a:p>
            <a:endParaRPr lang="en-US" dirty="0"/>
          </a:p>
          <a:p>
            <a:endParaRPr lang="en-US" dirty="0"/>
          </a:p>
          <a:p>
            <a:endParaRPr lang="en-US" dirty="0"/>
          </a:p>
          <a:p>
            <a:endParaRPr lang="en-US" dirty="0"/>
          </a:p>
          <a:p>
            <a:r>
              <a:rPr lang="en-US"/>
              <a:t>Looks good... but from a memory perspective, what happened?</a:t>
            </a:r>
          </a:p>
          <a:p>
            <a:pPr lvl="1"/>
            <a:r>
              <a:rPr lang="en-US"/>
              <a:t>What happens if we print variable </a:t>
            </a:r>
            <a:r>
              <a:rPr lang="en-US" i="1"/>
              <a:t>arr</a:t>
            </a:r>
            <a:r>
              <a:rPr lang="en-US"/>
              <a:t>?</a:t>
            </a:r>
            <a:endParaRPr lang="en-US" dirty="0"/>
          </a:p>
        </p:txBody>
      </p:sp>
      <p:sp>
        <p:nvSpPr>
          <p:cNvPr id="4" name="TextBox 3">
            <a:extLst>
              <a:ext uri="{FF2B5EF4-FFF2-40B4-BE49-F238E27FC236}">
                <a16:creationId xmlns:a16="http://schemas.microsoft.com/office/drawing/2014/main" id="{2C5EA801-4440-458B-83CA-F7DAFE862AA2}"/>
              </a:ext>
            </a:extLst>
          </p:cNvPr>
          <p:cNvSpPr txBox="1"/>
          <p:nvPr/>
        </p:nvSpPr>
        <p:spPr>
          <a:xfrm>
            <a:off x="1518249" y="2610929"/>
            <a:ext cx="8120332"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ea typeface="+mn-lt"/>
                <a:cs typeface="+mn-lt"/>
              </a:rPr>
              <a:t>arr = np.array ( [1, 2, 3, 4, 5]) </a:t>
            </a:r>
            <a:endParaRPr lang="en-US">
              <a:latin typeface="Consolas"/>
            </a:endParaRPr>
          </a:p>
          <a:p>
            <a:r>
              <a:rPr lang="en-US">
                <a:latin typeface="Consolas"/>
                <a:ea typeface="+mn-lt"/>
                <a:cs typeface="+mn-lt"/>
              </a:rPr>
              <a:t>k = normalize(arr)</a:t>
            </a:r>
            <a:endParaRPr lang="en-US">
              <a:latin typeface="Consolas"/>
            </a:endParaRPr>
          </a:p>
          <a:p>
            <a:r>
              <a:rPr lang="en-US">
                <a:latin typeface="Consolas"/>
                <a:ea typeface="+mn-lt"/>
                <a:cs typeface="+mn-lt"/>
              </a:rPr>
              <a:t>print(k)</a:t>
            </a:r>
          </a:p>
          <a:p>
            <a:endParaRPr lang="en-US" dirty="0">
              <a:latin typeface="Consolas"/>
            </a:endParaRPr>
          </a:p>
          <a:p>
            <a:r>
              <a:rPr lang="en-US">
                <a:latin typeface="Century Gothic"/>
              </a:rPr>
              <a:t>[0. 0.25 0.5 0.75 1. ]</a:t>
            </a:r>
            <a:endParaRPr lang="en-US"/>
          </a:p>
        </p:txBody>
      </p:sp>
    </p:spTree>
    <p:extLst>
      <p:ext uri="{BB962C8B-B14F-4D97-AF65-F5344CB8AC3E}">
        <p14:creationId xmlns:p14="http://schemas.microsoft.com/office/powerpoint/2010/main" val="235420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5D80-35B1-45A4-8AF4-1CFB92F3A3C4}"/>
              </a:ext>
            </a:extLst>
          </p:cNvPr>
          <p:cNvSpPr>
            <a:spLocks noGrp="1"/>
          </p:cNvSpPr>
          <p:nvPr>
            <p:ph type="title"/>
          </p:nvPr>
        </p:nvSpPr>
        <p:spPr/>
        <p:txBody>
          <a:bodyPr/>
          <a:lstStyle/>
          <a:p>
            <a:r>
              <a:rPr lang="en-US"/>
              <a:t>Copying Data Requires Memory</a:t>
            </a:r>
            <a:endParaRPr lang="en-US" dirty="0"/>
          </a:p>
        </p:txBody>
      </p:sp>
      <p:sp>
        <p:nvSpPr>
          <p:cNvPr id="3" name="Content Placeholder 2">
            <a:extLst>
              <a:ext uri="{FF2B5EF4-FFF2-40B4-BE49-F238E27FC236}">
                <a16:creationId xmlns:a16="http://schemas.microsoft.com/office/drawing/2014/main" id="{F78813A2-43CC-46F8-8525-A4669AD83578}"/>
              </a:ext>
            </a:extLst>
          </p:cNvPr>
          <p:cNvSpPr>
            <a:spLocks noGrp="1"/>
          </p:cNvSpPr>
          <p:nvPr>
            <p:ph idx="1"/>
          </p:nvPr>
        </p:nvSpPr>
        <p:spPr/>
        <p:txBody>
          <a:bodyPr vert="horz" lIns="91440" tIns="45720" rIns="91440" bIns="45720" rtlCol="0" anchor="t">
            <a:normAutofit/>
          </a:bodyPr>
          <a:lstStyle/>
          <a:p>
            <a:r>
              <a:rPr lang="en-US"/>
              <a:t>So, variable </a:t>
            </a:r>
            <a:r>
              <a:rPr lang="en-US" i="1"/>
              <a:t>arr</a:t>
            </a:r>
            <a:r>
              <a:rPr lang="en-US"/>
              <a:t> will remain untouched.</a:t>
            </a:r>
          </a:p>
          <a:p>
            <a:r>
              <a:rPr lang="en-US"/>
              <a:t>Another array (k) was allocated to contain the result of the function.</a:t>
            </a:r>
            <a:endParaRPr lang="en-US" dirty="0"/>
          </a:p>
          <a:p>
            <a:r>
              <a:rPr lang="en-US"/>
              <a:t>Now imagine if the array was 3GB, or 30GB!</a:t>
            </a:r>
            <a:endParaRPr lang="en-US" dirty="0"/>
          </a:p>
        </p:txBody>
      </p:sp>
    </p:spTree>
    <p:extLst>
      <p:ext uri="{BB962C8B-B14F-4D97-AF65-F5344CB8AC3E}">
        <p14:creationId xmlns:p14="http://schemas.microsoft.com/office/powerpoint/2010/main" val="396446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36A8-314E-4863-A016-F9922F535143}"/>
              </a:ext>
            </a:extLst>
          </p:cNvPr>
          <p:cNvSpPr>
            <a:spLocks noGrp="1"/>
          </p:cNvSpPr>
          <p:nvPr>
            <p:ph type="title"/>
          </p:nvPr>
        </p:nvSpPr>
        <p:spPr/>
        <p:txBody>
          <a:bodyPr/>
          <a:lstStyle/>
          <a:p>
            <a:r>
              <a:rPr lang="en-US"/>
              <a:t>Normalize In-Situ</a:t>
            </a:r>
            <a:endParaRPr lang="en-US" dirty="0"/>
          </a:p>
        </p:txBody>
      </p:sp>
      <p:sp>
        <p:nvSpPr>
          <p:cNvPr id="3" name="Content Placeholder 2">
            <a:extLst>
              <a:ext uri="{FF2B5EF4-FFF2-40B4-BE49-F238E27FC236}">
                <a16:creationId xmlns:a16="http://schemas.microsoft.com/office/drawing/2014/main" id="{7B8EB7B7-23F3-49E8-A0EE-3048B2C3EC56}"/>
              </a:ext>
            </a:extLst>
          </p:cNvPr>
          <p:cNvSpPr>
            <a:spLocks noGrp="1"/>
          </p:cNvSpPr>
          <p:nvPr>
            <p:ph idx="1"/>
          </p:nvPr>
        </p:nvSpPr>
        <p:spPr>
          <a:xfrm>
            <a:off x="1103312" y="2052918"/>
            <a:ext cx="8946541" cy="4152349"/>
          </a:xfrm>
        </p:spPr>
        <p:txBody>
          <a:bodyPr vert="horz" lIns="91440" tIns="45720" rIns="91440" bIns="45720" rtlCol="0" anchor="t">
            <a:normAutofit lnSpcReduction="10000"/>
          </a:bodyPr>
          <a:lstStyle/>
          <a:p>
            <a:r>
              <a:rPr lang="en-US"/>
              <a:t>Here is the normalize function reworked so that the array which is passed in, is modified </a:t>
            </a:r>
            <a:r>
              <a:rPr lang="en-US" i="1"/>
              <a:t>in place</a:t>
            </a:r>
            <a:r>
              <a:rPr lang="en-US"/>
              <a:t> and a new array is not returned.</a:t>
            </a:r>
          </a:p>
          <a:p>
            <a:endParaRPr lang="en-US" dirty="0"/>
          </a:p>
          <a:p>
            <a:endParaRPr lang="en-US" dirty="0"/>
          </a:p>
          <a:p>
            <a:endParaRPr lang="en-US" dirty="0"/>
          </a:p>
          <a:p>
            <a:endParaRPr lang="en-US" dirty="0"/>
          </a:p>
          <a:p>
            <a:endParaRPr lang="en-US" dirty="0"/>
          </a:p>
          <a:p>
            <a:endParaRPr lang="en-US" dirty="0"/>
          </a:p>
          <a:p>
            <a:endParaRPr lang="en-US" dirty="0"/>
          </a:p>
          <a:p>
            <a:r>
              <a:rPr lang="en-US"/>
              <a:t>What do you expect to be printed?</a:t>
            </a:r>
            <a:endParaRPr lang="en-US" dirty="0"/>
          </a:p>
        </p:txBody>
      </p:sp>
      <p:sp>
        <p:nvSpPr>
          <p:cNvPr id="5" name="TextBox 4">
            <a:extLst>
              <a:ext uri="{FF2B5EF4-FFF2-40B4-BE49-F238E27FC236}">
                <a16:creationId xmlns:a16="http://schemas.microsoft.com/office/drawing/2014/main" id="{DDA0E78C-695F-45E9-B8A3-D5AC1CDF1452}"/>
              </a:ext>
            </a:extLst>
          </p:cNvPr>
          <p:cNvSpPr txBox="1"/>
          <p:nvPr/>
        </p:nvSpPr>
        <p:spPr>
          <a:xfrm>
            <a:off x="1518249" y="2941609"/>
            <a:ext cx="8120332" cy="258532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ea typeface="+mn-lt"/>
                <a:cs typeface="+mn-lt"/>
              </a:rPr>
              <a:t>def normalize_in_place(array: numpy.ndarray):
</a:t>
            </a:r>
            <a:r>
              <a:rPr lang="en-US">
                <a:latin typeface="Consolas"/>
                <a:ea typeface="+mn-lt"/>
                <a:cs typeface="+mn-lt"/>
              </a:rPr>
              <a:t>    low = array.min()</a:t>
            </a:r>
            <a:r>
              <a:rPr lang="en-US" dirty="0">
                <a:latin typeface="Consolas"/>
                <a:ea typeface="+mn-lt"/>
                <a:cs typeface="+mn-lt"/>
              </a:rPr>
              <a:t>
</a:t>
            </a:r>
            <a:r>
              <a:rPr lang="en-US">
                <a:latin typeface="Consolas"/>
                <a:ea typeface="+mn-lt"/>
                <a:cs typeface="+mn-lt"/>
              </a:rPr>
              <a:t>    high = array</a:t>
            </a:r>
            <a:r>
              <a:rPr lang="en-US">
                <a:latin typeface="Consolas"/>
              </a:rPr>
              <a:t>.max()</a:t>
            </a:r>
            <a:r>
              <a:rPr lang="en-US" dirty="0">
                <a:latin typeface="Consolas"/>
              </a:rPr>
              <a:t>
</a:t>
            </a:r>
            <a:r>
              <a:rPr lang="en-US">
                <a:latin typeface="Consolas"/>
              </a:rPr>
              <a:t>    array -= low</a:t>
            </a:r>
            <a:r>
              <a:rPr lang="en-US" dirty="0">
                <a:latin typeface="Consolas"/>
              </a:rPr>
              <a:t>
</a:t>
            </a:r>
            <a:r>
              <a:rPr lang="en-US">
                <a:latin typeface="Consolas"/>
              </a:rPr>
              <a:t>    array /= high – low</a:t>
            </a:r>
            <a:endParaRPr lang="en-US">
              <a:latin typeface="Century Gothic"/>
            </a:endParaRPr>
          </a:p>
          <a:p>
            <a:endParaRPr lang="en-US" dirty="0">
              <a:latin typeface="Consolas"/>
            </a:endParaRPr>
          </a:p>
          <a:p>
            <a:r>
              <a:rPr lang="en-US">
                <a:ea typeface="+mn-lt"/>
                <a:cs typeface="+mn-lt"/>
              </a:rPr>
              <a:t>arr = np.array ( [1, 2, 3, 4, 5]) </a:t>
            </a:r>
            <a:endParaRPr lang="en-US"/>
          </a:p>
          <a:p>
            <a:r>
              <a:rPr lang="en-US">
                <a:ea typeface="+mn-lt"/>
                <a:cs typeface="+mn-lt"/>
              </a:rPr>
              <a:t>normalize_in_place(arr)</a:t>
            </a:r>
            <a:endParaRPr lang="en-US"/>
          </a:p>
          <a:p>
            <a:r>
              <a:rPr lang="en-US">
                <a:ea typeface="+mn-lt"/>
                <a:cs typeface="+mn-lt"/>
              </a:rPr>
              <a:t>print(arr)</a:t>
            </a:r>
            <a:endParaRPr lang="en-US"/>
          </a:p>
        </p:txBody>
      </p:sp>
    </p:spTree>
    <p:extLst>
      <p:ext uri="{BB962C8B-B14F-4D97-AF65-F5344CB8AC3E}">
        <p14:creationId xmlns:p14="http://schemas.microsoft.com/office/powerpoint/2010/main" val="3397934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6CE1-F86F-4491-9FCA-86D9AD851A36}"/>
              </a:ext>
            </a:extLst>
          </p:cNvPr>
          <p:cNvSpPr>
            <a:spLocks noGrp="1"/>
          </p:cNvSpPr>
          <p:nvPr>
            <p:ph type="title"/>
          </p:nvPr>
        </p:nvSpPr>
        <p:spPr/>
        <p:txBody>
          <a:bodyPr/>
          <a:lstStyle/>
          <a:p>
            <a:r>
              <a:rPr lang="en-US"/>
              <a:t>Not Expected...</a:t>
            </a:r>
          </a:p>
        </p:txBody>
      </p:sp>
      <p:sp>
        <p:nvSpPr>
          <p:cNvPr id="3" name="Content Placeholder 2">
            <a:extLst>
              <a:ext uri="{FF2B5EF4-FFF2-40B4-BE49-F238E27FC236}">
                <a16:creationId xmlns:a16="http://schemas.microsoft.com/office/drawing/2014/main" id="{2DFED6DE-E925-413D-A288-A25C38847DE2}"/>
              </a:ext>
            </a:extLst>
          </p:cNvPr>
          <p:cNvSpPr>
            <a:spLocks noGrp="1"/>
          </p:cNvSpPr>
          <p:nvPr>
            <p:ph idx="1"/>
          </p:nvPr>
        </p:nvSpPr>
        <p:spPr/>
        <p:txBody>
          <a:bodyPr vert="horz" lIns="91440" tIns="45720" rIns="91440" bIns="45720" rtlCol="0" anchor="t">
            <a:normAutofit/>
          </a:bodyPr>
          <a:lstStyle/>
          <a:p>
            <a:r>
              <a:rPr lang="en-US"/>
              <a:t>The program fails to execute.</a:t>
            </a:r>
          </a:p>
        </p:txBody>
      </p:sp>
      <p:sp>
        <p:nvSpPr>
          <p:cNvPr id="4" name="TextBox 3">
            <a:extLst>
              <a:ext uri="{FF2B5EF4-FFF2-40B4-BE49-F238E27FC236}">
                <a16:creationId xmlns:a16="http://schemas.microsoft.com/office/drawing/2014/main" id="{7777B8F3-9327-4DE8-A7B8-378C4FE47FAE}"/>
              </a:ext>
            </a:extLst>
          </p:cNvPr>
          <p:cNvSpPr txBox="1"/>
          <p:nvPr/>
        </p:nvSpPr>
        <p:spPr>
          <a:xfrm>
            <a:off x="1575759" y="2596551"/>
            <a:ext cx="9960633" cy="3970318"/>
          </a:xfrm>
          <a:prstGeom prst="rect">
            <a:avLst/>
          </a:prstGeom>
          <a:solidFill>
            <a:schemeClr val="bg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lumMod val="95000"/>
                    <a:lumOff val="5000"/>
                  </a:schemeClr>
                </a:solidFill>
                <a:latin typeface="Consolas"/>
              </a:rPr>
              <a:t>TypeError Traceback (most recent call last)</a:t>
            </a:r>
            <a:endParaRPr lang="en-US">
              <a:solidFill>
                <a:schemeClr val="bg1">
                  <a:lumMod val="95000"/>
                  <a:lumOff val="5000"/>
                </a:schemeClr>
              </a:solidFill>
            </a:endParaRPr>
          </a:p>
          <a:p>
            <a:r>
              <a:rPr lang="en-US" dirty="0">
                <a:solidFill>
                  <a:schemeClr val="bg1">
                    <a:lumMod val="95000"/>
                    <a:lumOff val="5000"/>
                  </a:schemeClr>
                </a:solidFill>
                <a:latin typeface="Consolas"/>
              </a:rPr>
              <a:t> </a:t>
            </a:r>
            <a:r>
              <a:rPr lang="en-US" dirty="0">
                <a:solidFill>
                  <a:schemeClr val="bg1">
                    <a:lumMod val="95000"/>
                    <a:lumOff val="5000"/>
                  </a:schemeClr>
                </a:solidFill>
                <a:latin typeface="Consolas"/>
                <a:hlinkClick r:id="rId2">
                  <a:extLst>
                    <a:ext uri="{A12FA001-AC4F-418D-AE19-62706E023703}">
                      <ahyp:hlinkClr xmlns:ahyp="http://schemas.microsoft.com/office/drawing/2018/hyperlinkcolor" val="tx"/>
                    </a:ext>
                  </a:extLst>
                </a:hlinkClick>
              </a:rPr>
              <a:t>&lt;ipython-input-1-54b391eb8e32&gt;</a:t>
            </a:r>
            <a:r>
              <a:rPr lang="en-US">
                <a:solidFill>
                  <a:schemeClr val="bg1">
                    <a:lumMod val="95000"/>
                    <a:lumOff val="5000"/>
                  </a:schemeClr>
                </a:solidFill>
                <a:latin typeface="Consolas"/>
              </a:rPr>
              <a:t> in &lt;module&gt;() </a:t>
            </a:r>
            <a:endParaRPr lang="en-US">
              <a:solidFill>
                <a:schemeClr val="bg1">
                  <a:lumMod val="95000"/>
                  <a:lumOff val="5000"/>
                </a:schemeClr>
              </a:solidFill>
              <a:latin typeface="Century Gothic"/>
            </a:endParaRPr>
          </a:p>
          <a:p>
            <a:r>
              <a:rPr lang="en-US" b="1">
                <a:solidFill>
                  <a:schemeClr val="bg1">
                    <a:lumMod val="95000"/>
                    <a:lumOff val="5000"/>
                  </a:schemeClr>
                </a:solidFill>
                <a:latin typeface="Consolas"/>
              </a:rPr>
              <a:t>     29</a:t>
            </a:r>
            <a:r>
              <a:rPr lang="en-US" dirty="0">
                <a:solidFill>
                  <a:schemeClr val="bg1">
                    <a:lumMod val="95000"/>
                    <a:lumOff val="5000"/>
                  </a:schemeClr>
                </a:solidFill>
                <a:latin typeface="Consolas"/>
              </a:rPr>
              <a:t> </a:t>
            </a:r>
            <a:endParaRPr lang="en-US">
              <a:solidFill>
                <a:schemeClr val="bg1">
                  <a:lumMod val="95000"/>
                  <a:lumOff val="5000"/>
                </a:schemeClr>
              </a:solidFill>
              <a:latin typeface="Century Gothic"/>
            </a:endParaRPr>
          </a:p>
          <a:p>
            <a:r>
              <a:rPr lang="en-US" b="1">
                <a:solidFill>
                  <a:schemeClr val="bg1">
                    <a:lumMod val="95000"/>
                    <a:lumOff val="5000"/>
                  </a:schemeClr>
                </a:solidFill>
                <a:latin typeface="Consolas"/>
              </a:rPr>
              <a:t>     30</a:t>
            </a:r>
            <a:r>
              <a:rPr lang="en-US" dirty="0">
                <a:solidFill>
                  <a:schemeClr val="bg1">
                    <a:lumMod val="95000"/>
                    <a:lumOff val="5000"/>
                  </a:schemeClr>
                </a:solidFill>
                <a:latin typeface="Consolas"/>
              </a:rPr>
              <a:t> </a:t>
            </a:r>
            <a:endParaRPr lang="en-US" dirty="0">
              <a:solidFill>
                <a:schemeClr val="bg1">
                  <a:lumMod val="95000"/>
                  <a:lumOff val="5000"/>
                </a:schemeClr>
              </a:solidFill>
              <a:latin typeface="Century Gothic"/>
            </a:endParaRPr>
          </a:p>
          <a:p>
            <a:r>
              <a:rPr lang="en-US">
                <a:solidFill>
                  <a:schemeClr val="bg1">
                    <a:lumMod val="95000"/>
                    <a:lumOff val="5000"/>
                  </a:schemeClr>
                </a:solidFill>
                <a:latin typeface="Consolas"/>
              </a:rPr>
              <a:t>---&gt; 31 normalize_in_place(arr) </a:t>
            </a:r>
            <a:endParaRPr lang="en-US">
              <a:solidFill>
                <a:schemeClr val="bg1">
                  <a:lumMod val="95000"/>
                  <a:lumOff val="5000"/>
                </a:schemeClr>
              </a:solidFill>
              <a:latin typeface="Century Gothic"/>
            </a:endParaRPr>
          </a:p>
          <a:p>
            <a:r>
              <a:rPr lang="en-US" b="1">
                <a:solidFill>
                  <a:schemeClr val="bg1">
                    <a:lumMod val="95000"/>
                    <a:lumOff val="5000"/>
                  </a:schemeClr>
                </a:solidFill>
                <a:latin typeface="Consolas"/>
              </a:rPr>
              <a:t>     32</a:t>
            </a:r>
            <a:r>
              <a:rPr lang="en-US">
                <a:solidFill>
                  <a:schemeClr val="bg1">
                    <a:lumMod val="95000"/>
                    <a:lumOff val="5000"/>
                  </a:schemeClr>
                </a:solidFill>
                <a:latin typeface="Consolas"/>
              </a:rPr>
              <a:t> print(arr) </a:t>
            </a:r>
            <a:endParaRPr lang="en-US">
              <a:solidFill>
                <a:schemeClr val="bg1">
                  <a:lumMod val="95000"/>
                  <a:lumOff val="5000"/>
                </a:schemeClr>
              </a:solidFill>
              <a:latin typeface="Century Gothic"/>
            </a:endParaRPr>
          </a:p>
          <a:p>
            <a:r>
              <a:rPr lang="en-US" dirty="0">
                <a:solidFill>
                  <a:schemeClr val="bg1">
                    <a:lumMod val="95000"/>
                    <a:lumOff val="5000"/>
                  </a:schemeClr>
                </a:solidFill>
                <a:latin typeface="Consolas"/>
                <a:hlinkClick r:id="rId2">
                  <a:extLst>
                    <a:ext uri="{A12FA001-AC4F-418D-AE19-62706E023703}">
                      <ahyp:hlinkClr xmlns:ahyp="http://schemas.microsoft.com/office/drawing/2018/hyperlinkcolor" val="tx"/>
                    </a:ext>
                  </a:extLst>
                </a:hlinkClick>
              </a:rPr>
              <a:t>&lt;ipython-input-1-54b391eb8e32&gt;</a:t>
            </a:r>
            <a:r>
              <a:rPr lang="en-US">
                <a:solidFill>
                  <a:schemeClr val="bg1">
                    <a:lumMod val="95000"/>
                    <a:lumOff val="5000"/>
                  </a:schemeClr>
                </a:solidFill>
                <a:latin typeface="Consolas"/>
              </a:rPr>
              <a:t> in normalize_in_place(array) </a:t>
            </a:r>
            <a:endParaRPr lang="en-US">
              <a:solidFill>
                <a:schemeClr val="bg1">
                  <a:lumMod val="95000"/>
                  <a:lumOff val="5000"/>
                </a:schemeClr>
              </a:solidFill>
              <a:latin typeface="Century Gothic"/>
            </a:endParaRPr>
          </a:p>
          <a:p>
            <a:r>
              <a:rPr lang="en-US" b="1">
                <a:solidFill>
                  <a:schemeClr val="bg1">
                    <a:lumMod val="95000"/>
                    <a:lumOff val="5000"/>
                  </a:schemeClr>
                </a:solidFill>
                <a:latin typeface="Consolas"/>
              </a:rPr>
              <a:t>      6</a:t>
            </a:r>
            <a:r>
              <a:rPr lang="en-US">
                <a:solidFill>
                  <a:schemeClr val="bg1">
                    <a:lumMod val="95000"/>
                    <a:lumOff val="5000"/>
                  </a:schemeClr>
                </a:solidFill>
                <a:latin typeface="Consolas"/>
              </a:rPr>
              <a:t> high = array.max() </a:t>
            </a:r>
            <a:endParaRPr lang="en-US">
              <a:solidFill>
                <a:schemeClr val="bg1">
                  <a:lumMod val="95000"/>
                  <a:lumOff val="5000"/>
                </a:schemeClr>
              </a:solidFill>
              <a:latin typeface="Century Gothic"/>
            </a:endParaRPr>
          </a:p>
          <a:p>
            <a:r>
              <a:rPr lang="en-US" b="1">
                <a:solidFill>
                  <a:schemeClr val="bg1">
                    <a:lumMod val="95000"/>
                    <a:lumOff val="5000"/>
                  </a:schemeClr>
                </a:solidFill>
                <a:latin typeface="Consolas"/>
              </a:rPr>
              <a:t>      7</a:t>
            </a:r>
            <a:r>
              <a:rPr lang="en-US">
                <a:solidFill>
                  <a:schemeClr val="bg1">
                    <a:lumMod val="95000"/>
                    <a:lumOff val="5000"/>
                  </a:schemeClr>
                </a:solidFill>
                <a:latin typeface="Consolas"/>
              </a:rPr>
              <a:t> array -= low </a:t>
            </a:r>
            <a:endParaRPr lang="en-US">
              <a:solidFill>
                <a:schemeClr val="bg1">
                  <a:lumMod val="95000"/>
                  <a:lumOff val="5000"/>
                </a:schemeClr>
              </a:solidFill>
              <a:latin typeface="Century Gothic"/>
            </a:endParaRPr>
          </a:p>
          <a:p>
            <a:r>
              <a:rPr lang="en-US">
                <a:solidFill>
                  <a:schemeClr val="bg1">
                    <a:lumMod val="95000"/>
                    <a:lumOff val="5000"/>
                  </a:schemeClr>
                </a:solidFill>
                <a:latin typeface="Consolas"/>
              </a:rPr>
              <a:t>----&gt; 8 array /= high-low </a:t>
            </a:r>
            <a:endParaRPr lang="en-US">
              <a:solidFill>
                <a:schemeClr val="bg1">
                  <a:lumMod val="95000"/>
                  <a:lumOff val="5000"/>
                </a:schemeClr>
              </a:solidFill>
              <a:latin typeface="Century Gothic"/>
            </a:endParaRPr>
          </a:p>
          <a:p>
            <a:r>
              <a:rPr lang="en-US" b="1">
                <a:solidFill>
                  <a:schemeClr val="bg1">
                    <a:lumMod val="95000"/>
                    <a:lumOff val="5000"/>
                  </a:schemeClr>
                </a:solidFill>
                <a:latin typeface="Consolas"/>
              </a:rPr>
              <a:t>      9</a:t>
            </a:r>
            <a:r>
              <a:rPr lang="en-US" dirty="0">
                <a:solidFill>
                  <a:schemeClr val="bg1">
                    <a:lumMod val="95000"/>
                    <a:lumOff val="5000"/>
                  </a:schemeClr>
                </a:solidFill>
                <a:latin typeface="Consolas"/>
              </a:rPr>
              <a:t> </a:t>
            </a:r>
            <a:endParaRPr lang="en-US">
              <a:solidFill>
                <a:schemeClr val="bg1">
                  <a:lumMod val="95000"/>
                  <a:lumOff val="5000"/>
                </a:schemeClr>
              </a:solidFill>
              <a:latin typeface="Century Gothic"/>
            </a:endParaRPr>
          </a:p>
          <a:p>
            <a:r>
              <a:rPr lang="en-US" b="1">
                <a:solidFill>
                  <a:schemeClr val="bg1">
                    <a:lumMod val="95000"/>
                    <a:lumOff val="5000"/>
                  </a:schemeClr>
                </a:solidFill>
                <a:latin typeface="Consolas"/>
              </a:rPr>
              <a:t>     10</a:t>
            </a:r>
            <a:r>
              <a:rPr lang="en-US">
                <a:solidFill>
                  <a:schemeClr val="bg1">
                    <a:lumMod val="95000"/>
                    <a:lumOff val="5000"/>
                  </a:schemeClr>
                </a:solidFill>
                <a:latin typeface="Consolas"/>
              </a:rPr>
              <a:t> def normalize(array: np.ndarray) -&gt; np.ndarray:</a:t>
            </a:r>
            <a:endParaRPr lang="en-US">
              <a:solidFill>
                <a:schemeClr val="bg1">
                  <a:lumMod val="95000"/>
                  <a:lumOff val="5000"/>
                </a:schemeClr>
              </a:solidFill>
              <a:latin typeface="Century Gothic"/>
            </a:endParaRPr>
          </a:p>
          <a:p>
            <a:r>
              <a:rPr lang="en-US">
                <a:solidFill>
                  <a:schemeClr val="bg1">
                    <a:lumMod val="95000"/>
                    <a:lumOff val="5000"/>
                  </a:schemeClr>
                </a:solidFill>
                <a:latin typeface="Consolas"/>
              </a:rPr>
              <a:t>TypeError: No loop matching the specified signature and </a:t>
            </a:r>
            <a:r>
              <a:rPr lang="en-US" dirty="0">
                <a:solidFill>
                  <a:schemeClr val="bg1">
                    <a:lumMod val="95000"/>
                    <a:lumOff val="5000"/>
                  </a:schemeClr>
                </a:solidFill>
                <a:latin typeface="Consolas"/>
              </a:rPr>
              <a:t>casting was found for ufunc true_divide</a:t>
            </a:r>
            <a:endParaRPr lang="en-US" dirty="0">
              <a:solidFill>
                <a:schemeClr val="bg1">
                  <a:lumMod val="95000"/>
                  <a:lumOff val="5000"/>
                </a:schemeClr>
              </a:solidFill>
            </a:endParaRPr>
          </a:p>
        </p:txBody>
      </p:sp>
    </p:spTree>
    <p:extLst>
      <p:ext uri="{BB962C8B-B14F-4D97-AF65-F5344CB8AC3E}">
        <p14:creationId xmlns:p14="http://schemas.microsoft.com/office/powerpoint/2010/main" val="387150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3187-36D0-434E-A26E-05206A236AD4}"/>
              </a:ext>
            </a:extLst>
          </p:cNvPr>
          <p:cNvSpPr>
            <a:spLocks noGrp="1"/>
          </p:cNvSpPr>
          <p:nvPr>
            <p:ph type="title"/>
          </p:nvPr>
        </p:nvSpPr>
        <p:spPr/>
        <p:txBody>
          <a:bodyPr/>
          <a:lstStyle/>
          <a:p>
            <a:r>
              <a:rPr lang="en-US"/>
              <a:t>Type Issue</a:t>
            </a:r>
          </a:p>
        </p:txBody>
      </p:sp>
      <p:sp>
        <p:nvSpPr>
          <p:cNvPr id="3" name="Content Placeholder 2">
            <a:extLst>
              <a:ext uri="{FF2B5EF4-FFF2-40B4-BE49-F238E27FC236}">
                <a16:creationId xmlns:a16="http://schemas.microsoft.com/office/drawing/2014/main" id="{AB439E5B-FD59-474B-9D4D-5F6ED3BB2622}"/>
              </a:ext>
            </a:extLst>
          </p:cNvPr>
          <p:cNvSpPr>
            <a:spLocks noGrp="1"/>
          </p:cNvSpPr>
          <p:nvPr>
            <p:ph idx="1"/>
          </p:nvPr>
        </p:nvSpPr>
        <p:spPr/>
        <p:txBody>
          <a:bodyPr vert="horz" lIns="91440" tIns="45720" rIns="91440" bIns="45720" rtlCol="0" anchor="t">
            <a:normAutofit lnSpcReduction="10000"/>
          </a:bodyPr>
          <a:lstStyle/>
          <a:p>
            <a:r>
              <a:rPr lang="en-US"/>
              <a:t>The /= operator is not allowed with an integer- because the operation will result in a float. Change the input array to be defined as float.</a:t>
            </a:r>
          </a:p>
          <a:p>
            <a:endParaRPr lang="en-US" dirty="0"/>
          </a:p>
          <a:p>
            <a:endParaRPr lang="en-US" dirty="0"/>
          </a:p>
          <a:p>
            <a:endParaRPr lang="en-US" dirty="0"/>
          </a:p>
          <a:p>
            <a:endParaRPr lang="en-US" dirty="0"/>
          </a:p>
          <a:p>
            <a:r>
              <a:rPr lang="en-US"/>
              <a:t>The arr variable is now modified in-place and an extra allocation does not take place to contain the result.</a:t>
            </a:r>
          </a:p>
          <a:p>
            <a:r>
              <a:rPr lang="en-US"/>
              <a:t>If we ran psutil before and after this operation, the results would indicate an additional memory allocation.</a:t>
            </a:r>
            <a:endParaRPr lang="en-US" dirty="0"/>
          </a:p>
        </p:txBody>
      </p:sp>
      <p:sp>
        <p:nvSpPr>
          <p:cNvPr id="6" name="TextBox 5">
            <a:extLst>
              <a:ext uri="{FF2B5EF4-FFF2-40B4-BE49-F238E27FC236}">
                <a16:creationId xmlns:a16="http://schemas.microsoft.com/office/drawing/2014/main" id="{7408B71D-F63D-4F06-B331-D1D776AB271C}"/>
              </a:ext>
            </a:extLst>
          </p:cNvPr>
          <p:cNvSpPr txBox="1"/>
          <p:nvPr/>
        </p:nvSpPr>
        <p:spPr>
          <a:xfrm>
            <a:off x="1460740" y="3272287"/>
            <a:ext cx="8120332"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arr = np.array ( [1, 2, 3, 4, 5], dtype=np.float64) </a:t>
            </a:r>
            <a:endParaRPr lang="en-US"/>
          </a:p>
          <a:p>
            <a:r>
              <a:rPr lang="en-US">
                <a:ea typeface="+mn-lt"/>
                <a:cs typeface="+mn-lt"/>
              </a:rPr>
              <a:t>normalize_in_place(arr)</a:t>
            </a:r>
            <a:endParaRPr lang="en-US"/>
          </a:p>
          <a:p>
            <a:r>
              <a:rPr lang="en-US">
                <a:ea typeface="+mn-lt"/>
                <a:cs typeface="+mn-lt"/>
              </a:rPr>
              <a:t>print(arr)</a:t>
            </a:r>
          </a:p>
          <a:p>
            <a:endParaRPr lang="en-US" dirty="0"/>
          </a:p>
          <a:p>
            <a:r>
              <a:rPr lang="en-US">
                <a:ea typeface="+mn-lt"/>
                <a:cs typeface="+mn-lt"/>
              </a:rPr>
              <a:t>[0. 0.25 0.5 0.75 1. ]</a:t>
            </a:r>
          </a:p>
        </p:txBody>
      </p:sp>
    </p:spTree>
    <p:extLst>
      <p:ext uri="{BB962C8B-B14F-4D97-AF65-F5344CB8AC3E}">
        <p14:creationId xmlns:p14="http://schemas.microsoft.com/office/powerpoint/2010/main" val="422643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EC8E48-16D5-4162-B44F-DC5F84F91A8B}"/>
              </a:ext>
            </a:extLst>
          </p:cNvPr>
          <p:cNvSpPr/>
          <p:nvPr/>
        </p:nvSpPr>
        <p:spPr>
          <a:xfrm>
            <a:off x="1023667" y="455764"/>
            <a:ext cx="920150" cy="579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100GB</a:t>
            </a:r>
          </a:p>
          <a:p>
            <a:pPr algn="ctr"/>
            <a:r>
              <a:rPr lang="en-US"/>
              <a:t>Data</a:t>
            </a:r>
            <a:endParaRPr lang="en-US" dirty="0"/>
          </a:p>
          <a:p>
            <a:pPr algn="ctr"/>
            <a:r>
              <a:rPr lang="en-US"/>
              <a:t>File</a:t>
            </a:r>
            <a:endParaRPr lang="en-US" dirty="0"/>
          </a:p>
        </p:txBody>
      </p:sp>
      <p:sp>
        <p:nvSpPr>
          <p:cNvPr id="2" name="Title 1">
            <a:extLst>
              <a:ext uri="{FF2B5EF4-FFF2-40B4-BE49-F238E27FC236}">
                <a16:creationId xmlns:a16="http://schemas.microsoft.com/office/drawing/2014/main" id="{613729AE-7E3B-476F-BCA3-E5EBB307CC54}"/>
              </a:ext>
            </a:extLst>
          </p:cNvPr>
          <p:cNvSpPr>
            <a:spLocks noGrp="1"/>
          </p:cNvSpPr>
          <p:nvPr>
            <p:ph type="title"/>
          </p:nvPr>
        </p:nvSpPr>
        <p:spPr/>
        <p:txBody>
          <a:bodyPr/>
          <a:lstStyle/>
          <a:p>
            <a:r>
              <a:rPr lang="en-US"/>
              <a:t>Large Data Sets</a:t>
            </a:r>
          </a:p>
        </p:txBody>
      </p:sp>
      <p:sp>
        <p:nvSpPr>
          <p:cNvPr id="3" name="Content Placeholder 2">
            <a:extLst>
              <a:ext uri="{FF2B5EF4-FFF2-40B4-BE49-F238E27FC236}">
                <a16:creationId xmlns:a16="http://schemas.microsoft.com/office/drawing/2014/main" id="{79F66E00-C674-488B-8CE3-701904E23D71}"/>
              </a:ext>
            </a:extLst>
          </p:cNvPr>
          <p:cNvSpPr>
            <a:spLocks noGrp="1"/>
          </p:cNvSpPr>
          <p:nvPr>
            <p:ph idx="1"/>
          </p:nvPr>
        </p:nvSpPr>
        <p:spPr>
          <a:xfrm>
            <a:off x="2656067" y="2052918"/>
            <a:ext cx="7393786" cy="4195481"/>
          </a:xfrm>
        </p:spPr>
        <p:txBody>
          <a:bodyPr vert="horz" lIns="91440" tIns="45720" rIns="91440" bIns="45720" rtlCol="0" anchor="t">
            <a:normAutofit/>
          </a:bodyPr>
          <a:lstStyle/>
          <a:p>
            <a:r>
              <a:rPr lang="en-US"/>
              <a:t>The demands of a large dataset on a typical development machine can push the system to run out of memory and allocations will fail.</a:t>
            </a:r>
          </a:p>
        </p:txBody>
      </p:sp>
      <p:sp>
        <p:nvSpPr>
          <p:cNvPr id="5" name="Rectangle 4">
            <a:extLst>
              <a:ext uri="{FF2B5EF4-FFF2-40B4-BE49-F238E27FC236}">
                <a16:creationId xmlns:a16="http://schemas.microsoft.com/office/drawing/2014/main" id="{135C9D7A-587A-4C26-AF6C-5147B49FBA2F}"/>
              </a:ext>
            </a:extLst>
          </p:cNvPr>
          <p:cNvSpPr/>
          <p:nvPr/>
        </p:nvSpPr>
        <p:spPr>
          <a:xfrm>
            <a:off x="2202609" y="5588478"/>
            <a:ext cx="920150" cy="661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16GB</a:t>
            </a:r>
          </a:p>
          <a:p>
            <a:pPr algn="ctr"/>
            <a:r>
              <a:rPr lang="en-US"/>
              <a:t>RAM</a:t>
            </a:r>
            <a:endParaRPr lang="en-US" dirty="0"/>
          </a:p>
        </p:txBody>
      </p:sp>
    </p:spTree>
    <p:extLst>
      <p:ext uri="{BB962C8B-B14F-4D97-AF65-F5344CB8AC3E}">
        <p14:creationId xmlns:p14="http://schemas.microsoft.com/office/powerpoint/2010/main" val="3055690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7535-9B60-4366-A046-2396ACD23A35}"/>
              </a:ext>
            </a:extLst>
          </p:cNvPr>
          <p:cNvSpPr>
            <a:spLocks noGrp="1"/>
          </p:cNvSpPr>
          <p:nvPr>
            <p:ph type="title"/>
          </p:nvPr>
        </p:nvSpPr>
        <p:spPr/>
        <p:txBody>
          <a:bodyPr/>
          <a:lstStyle/>
          <a:p>
            <a:r>
              <a:rPr lang="en-US"/>
              <a:t>Mutation</a:t>
            </a:r>
          </a:p>
        </p:txBody>
      </p:sp>
      <p:sp>
        <p:nvSpPr>
          <p:cNvPr id="3" name="Content Placeholder 2">
            <a:extLst>
              <a:ext uri="{FF2B5EF4-FFF2-40B4-BE49-F238E27FC236}">
                <a16:creationId xmlns:a16="http://schemas.microsoft.com/office/drawing/2014/main" id="{3145985F-93F3-4D26-AA51-C5D0B1600BA7}"/>
              </a:ext>
            </a:extLst>
          </p:cNvPr>
          <p:cNvSpPr>
            <a:spLocks noGrp="1"/>
          </p:cNvSpPr>
          <p:nvPr>
            <p:ph idx="1"/>
          </p:nvPr>
        </p:nvSpPr>
        <p:spPr/>
        <p:txBody>
          <a:bodyPr vert="horz" lIns="91440" tIns="45720" rIns="91440" bIns="45720" rtlCol="0" anchor="t">
            <a:normAutofit/>
          </a:bodyPr>
          <a:lstStyle/>
          <a:p>
            <a:r>
              <a:rPr lang="en-US">
                <a:ea typeface="+mj-lt"/>
                <a:cs typeface="+mj-lt"/>
              </a:rPr>
              <a:t>Many NumPy APIs include an out keyword argument, allowing you to write the results to an existing array, often including the original one.</a:t>
            </a:r>
            <a:endParaRPr lang="en-US"/>
          </a:p>
          <a:p>
            <a:r>
              <a:rPr lang="en-US">
                <a:ea typeface="+mj-lt"/>
                <a:cs typeface="+mj-lt"/>
              </a:rPr>
              <a:t>Pandas operations usually have an inplace keyword argument that modifies the object instead of returning a new one.</a:t>
            </a:r>
            <a:endParaRPr lang="en-US"/>
          </a:p>
        </p:txBody>
      </p:sp>
    </p:spTree>
    <p:extLst>
      <p:ext uri="{BB962C8B-B14F-4D97-AF65-F5344CB8AC3E}">
        <p14:creationId xmlns:p14="http://schemas.microsoft.com/office/powerpoint/2010/main" val="895366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6360-D85E-4526-82D9-6556C0A8F809}"/>
              </a:ext>
            </a:extLst>
          </p:cNvPr>
          <p:cNvSpPr>
            <a:spLocks noGrp="1"/>
          </p:cNvSpPr>
          <p:nvPr>
            <p:ph type="title"/>
          </p:nvPr>
        </p:nvSpPr>
        <p:spPr/>
        <p:txBody>
          <a:bodyPr/>
          <a:lstStyle/>
          <a:p>
            <a:r>
              <a:rPr lang="en-US"/>
              <a:t>NumPy, Numbers and Memory</a:t>
            </a:r>
          </a:p>
        </p:txBody>
      </p:sp>
      <p:sp>
        <p:nvSpPr>
          <p:cNvPr id="3" name="Content Placeholder 2">
            <a:extLst>
              <a:ext uri="{FF2B5EF4-FFF2-40B4-BE49-F238E27FC236}">
                <a16:creationId xmlns:a16="http://schemas.microsoft.com/office/drawing/2014/main" id="{0E1CEE1E-5023-4A17-8077-747C685C785F}"/>
              </a:ext>
            </a:extLst>
          </p:cNvPr>
          <p:cNvSpPr>
            <a:spLocks noGrp="1"/>
          </p:cNvSpPr>
          <p:nvPr>
            <p:ph idx="1"/>
          </p:nvPr>
        </p:nvSpPr>
        <p:spPr/>
        <p:txBody>
          <a:bodyPr vert="horz" lIns="91440" tIns="45720" rIns="91440" bIns="45720" rtlCol="0" anchor="t">
            <a:normAutofit/>
          </a:bodyPr>
          <a:lstStyle/>
          <a:p>
            <a:r>
              <a:rPr lang="en-US"/>
              <a:t>If you thought storing a million integers into an array, where each integer comfortably fits in a 64-bit integer, would consume about 8MB of memory... think again.</a:t>
            </a:r>
          </a:p>
          <a:p>
            <a:endParaRPr lang="en-US" dirty="0"/>
          </a:p>
          <a:p>
            <a:endParaRPr lang="en-US" dirty="0"/>
          </a:p>
          <a:p>
            <a:endParaRPr lang="en-US" dirty="0"/>
          </a:p>
          <a:p>
            <a:r>
              <a:rPr lang="en-US"/>
              <a:t>Python, like other weakly yped languages (think JavaScript) store numbers as objects.</a:t>
            </a:r>
            <a:endParaRPr lang="en-US" dirty="0"/>
          </a:p>
        </p:txBody>
      </p:sp>
      <p:sp>
        <p:nvSpPr>
          <p:cNvPr id="6" name="TextBox 5">
            <a:extLst>
              <a:ext uri="{FF2B5EF4-FFF2-40B4-BE49-F238E27FC236}">
                <a16:creationId xmlns:a16="http://schemas.microsoft.com/office/drawing/2014/main" id="{57172FD6-44D7-47A3-A61C-49B95455717D}"/>
              </a:ext>
            </a:extLst>
          </p:cNvPr>
          <p:cNvSpPr txBox="1"/>
          <p:nvPr/>
        </p:nvSpPr>
        <p:spPr>
          <a:xfrm>
            <a:off x="1460740" y="3272287"/>
            <a:ext cx="8120332"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ea typeface="+mn-lt"/>
                <a:cs typeface="+mn-lt"/>
              </a:rPr>
              <a:t>list_of_numbers = []
</a:t>
            </a:r>
            <a:r>
              <a:rPr lang="en-US">
                <a:latin typeface="Consolas"/>
                <a:ea typeface="+mn-lt"/>
                <a:cs typeface="+mn-lt"/>
              </a:rPr>
              <a:t>for i in range(1000000):</a:t>
            </a:r>
            <a:r>
              <a:rPr lang="en-US" dirty="0">
                <a:latin typeface="Consolas"/>
                <a:ea typeface="+mn-lt"/>
                <a:cs typeface="+mn-lt"/>
              </a:rPr>
              <a:t>
</a:t>
            </a:r>
            <a:r>
              <a:rPr lang="en-US">
                <a:latin typeface="Consolas"/>
                <a:ea typeface="+mn-lt"/>
                <a:cs typeface="+mn-lt"/>
              </a:rPr>
              <a:t>    list_of_numbers.append(i)</a:t>
            </a:r>
            <a:endParaRPr lang="en-US">
              <a:latin typeface="Consolas"/>
            </a:endParaRPr>
          </a:p>
        </p:txBody>
      </p:sp>
    </p:spTree>
    <p:extLst>
      <p:ext uri="{BB962C8B-B14F-4D97-AF65-F5344CB8AC3E}">
        <p14:creationId xmlns:p14="http://schemas.microsoft.com/office/powerpoint/2010/main" val="1384964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40C3-99FC-4DEB-AE1C-696DB80F175D}"/>
              </a:ext>
            </a:extLst>
          </p:cNvPr>
          <p:cNvSpPr>
            <a:spLocks noGrp="1"/>
          </p:cNvSpPr>
          <p:nvPr>
            <p:ph type="title"/>
          </p:nvPr>
        </p:nvSpPr>
        <p:spPr/>
        <p:txBody>
          <a:bodyPr/>
          <a:lstStyle/>
          <a:p>
            <a:r>
              <a:rPr lang="en-US"/>
              <a:t>Python GetSize</a:t>
            </a:r>
          </a:p>
        </p:txBody>
      </p:sp>
      <p:sp>
        <p:nvSpPr>
          <p:cNvPr id="3" name="Content Placeholder 2">
            <a:extLst>
              <a:ext uri="{FF2B5EF4-FFF2-40B4-BE49-F238E27FC236}">
                <a16:creationId xmlns:a16="http://schemas.microsoft.com/office/drawing/2014/main" id="{C289F97B-29FA-46C9-AA12-BE7D5B1F8049}"/>
              </a:ext>
            </a:extLst>
          </p:cNvPr>
          <p:cNvSpPr>
            <a:spLocks noGrp="1"/>
          </p:cNvSpPr>
          <p:nvPr>
            <p:ph idx="1"/>
          </p:nvPr>
        </p:nvSpPr>
        <p:spPr/>
        <p:txBody>
          <a:bodyPr vert="horz" lIns="91440" tIns="45720" rIns="91440" bIns="45720" rtlCol="0" anchor="t">
            <a:normAutofit/>
          </a:bodyPr>
          <a:lstStyle/>
          <a:p>
            <a:r>
              <a:rPr lang="en-US"/>
              <a:t>So if we ask Python to get the size of an integer, it returns the 28 bytes. As such, we would expect one million integers to consume 28MB of memory... </a:t>
            </a:r>
          </a:p>
          <a:p>
            <a:endParaRPr lang="en-US" dirty="0"/>
          </a:p>
          <a:p>
            <a:endParaRPr lang="en-US" dirty="0"/>
          </a:p>
          <a:p>
            <a:endParaRPr lang="en-US" dirty="0"/>
          </a:p>
          <a:p>
            <a:endParaRPr lang="en-US" dirty="0"/>
          </a:p>
          <a:p>
            <a:r>
              <a:rPr lang="en-US"/>
              <a:t>Why 28 bytes for an integer?</a:t>
            </a:r>
            <a:endParaRPr lang="en-US" dirty="0"/>
          </a:p>
        </p:txBody>
      </p:sp>
      <p:sp>
        <p:nvSpPr>
          <p:cNvPr id="5" name="TextBox 4">
            <a:extLst>
              <a:ext uri="{FF2B5EF4-FFF2-40B4-BE49-F238E27FC236}">
                <a16:creationId xmlns:a16="http://schemas.microsoft.com/office/drawing/2014/main" id="{7056C819-DFCE-489C-A6DA-10BBFFDB698E}"/>
              </a:ext>
            </a:extLst>
          </p:cNvPr>
          <p:cNvSpPr txBox="1"/>
          <p:nvPr/>
        </p:nvSpPr>
        <p:spPr>
          <a:xfrm>
            <a:off x="1515169" y="3254144"/>
            <a:ext cx="8120332"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import sys</a:t>
            </a:r>
            <a:endParaRPr lang="en-US"/>
          </a:p>
          <a:p>
            <a:r>
              <a:rPr lang="en-US">
                <a:ea typeface="+mn-lt"/>
                <a:cs typeface="+mn-lt"/>
              </a:rPr>
              <a:t>sys.getsizeof(4000)</a:t>
            </a:r>
          </a:p>
          <a:p>
            <a:endParaRPr lang="en-US" dirty="0">
              <a:latin typeface="Consolas"/>
            </a:endParaRPr>
          </a:p>
          <a:p>
            <a:r>
              <a:rPr lang="en-US">
                <a:latin typeface="Consolas"/>
              </a:rPr>
              <a:t>&gt;&gt; 28</a:t>
            </a:r>
            <a:endParaRPr lang="en-US" dirty="0">
              <a:latin typeface="Consolas"/>
            </a:endParaRPr>
          </a:p>
        </p:txBody>
      </p:sp>
    </p:spTree>
    <p:extLst>
      <p:ext uri="{BB962C8B-B14F-4D97-AF65-F5344CB8AC3E}">
        <p14:creationId xmlns:p14="http://schemas.microsoft.com/office/powerpoint/2010/main" val="62250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BD77-728B-405D-BF6E-8DE7607D92AA}"/>
              </a:ext>
            </a:extLst>
          </p:cNvPr>
          <p:cNvSpPr>
            <a:spLocks noGrp="1"/>
          </p:cNvSpPr>
          <p:nvPr>
            <p:ph type="title"/>
          </p:nvPr>
        </p:nvSpPr>
        <p:spPr/>
        <p:txBody>
          <a:bodyPr/>
          <a:lstStyle/>
          <a:p>
            <a:r>
              <a:rPr lang="en-US"/>
              <a:t>Numbers as Objects</a:t>
            </a:r>
          </a:p>
        </p:txBody>
      </p:sp>
      <p:sp>
        <p:nvSpPr>
          <p:cNvPr id="3" name="Content Placeholder 2">
            <a:extLst>
              <a:ext uri="{FF2B5EF4-FFF2-40B4-BE49-F238E27FC236}">
                <a16:creationId xmlns:a16="http://schemas.microsoft.com/office/drawing/2014/main" id="{8A6EF429-EAF3-4511-99F4-41F8659E15C5}"/>
              </a:ext>
            </a:extLst>
          </p:cNvPr>
          <p:cNvSpPr>
            <a:spLocks noGrp="1"/>
          </p:cNvSpPr>
          <p:nvPr>
            <p:ph idx="1"/>
          </p:nvPr>
        </p:nvSpPr>
        <p:spPr/>
        <p:txBody>
          <a:bodyPr vert="horz" lIns="91440" tIns="45720" rIns="91440" bIns="45720" rtlCol="0" anchor="t">
            <a:normAutofit fontScale="92500" lnSpcReduction="10000"/>
          </a:bodyPr>
          <a:lstStyle/>
          <a:p>
            <a:r>
              <a:rPr lang="en-US"/>
              <a:t>Every Python object (in the default CPython implementation) is back bye a C struct named PyObject</a:t>
            </a:r>
          </a:p>
          <a:p>
            <a:endParaRPr lang="en-US" dirty="0"/>
          </a:p>
          <a:p>
            <a:endParaRPr lang="en-US" dirty="0"/>
          </a:p>
          <a:p>
            <a:endParaRPr lang="en-US" dirty="0"/>
          </a:p>
          <a:p>
            <a:endParaRPr lang="en-US" dirty="0"/>
          </a:p>
          <a:p>
            <a:endParaRPr lang="en-US" dirty="0"/>
          </a:p>
          <a:p>
            <a:r>
              <a:rPr lang="en-US"/>
              <a:t>These are:</a:t>
            </a:r>
          </a:p>
          <a:p>
            <a:pPr lvl="1"/>
            <a:r>
              <a:rPr lang="en-US"/>
              <a:t>The data that is to be stored.</a:t>
            </a:r>
            <a:endParaRPr lang="en-US" dirty="0"/>
          </a:p>
          <a:p>
            <a:pPr lvl="1"/>
            <a:r>
              <a:rPr lang="en-US"/>
              <a:t>A reference count (for garbage collection)</a:t>
            </a:r>
            <a:endParaRPr lang="en-US" dirty="0"/>
          </a:p>
          <a:p>
            <a:pPr lvl="1"/>
            <a:r>
              <a:rPr lang="en-US"/>
              <a:t>A</a:t>
            </a:r>
            <a:r>
              <a:rPr lang="en-US" dirty="0"/>
              <a:t> </a:t>
            </a:r>
            <a:r>
              <a:rPr lang="en-US"/>
              <a:t>pointer to the object type.</a:t>
            </a:r>
            <a:endParaRPr lang="en-US" dirty="0"/>
          </a:p>
        </p:txBody>
      </p:sp>
      <p:sp>
        <p:nvSpPr>
          <p:cNvPr id="5" name="TextBox 4">
            <a:extLst>
              <a:ext uri="{FF2B5EF4-FFF2-40B4-BE49-F238E27FC236}">
                <a16:creationId xmlns:a16="http://schemas.microsoft.com/office/drawing/2014/main" id="{5A4CA262-967C-4711-845E-D7B139F8EB16}"/>
              </a:ext>
            </a:extLst>
          </p:cNvPr>
          <p:cNvSpPr txBox="1"/>
          <p:nvPr/>
        </p:nvSpPr>
        <p:spPr>
          <a:xfrm>
            <a:off x="1460740" y="3272287"/>
            <a:ext cx="8120332"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ea typeface="+mn-lt"/>
                <a:cs typeface="+mn-lt"/>
              </a:rPr>
              <a:t>typedef struct _object {
</a:t>
            </a:r>
            <a:r>
              <a:rPr lang="en-US">
                <a:latin typeface="Consolas"/>
                <a:ea typeface="+mn-lt"/>
                <a:cs typeface="+mn-lt"/>
              </a:rPr>
              <a:t>    _PyObject_HEAD_EXTRA</a:t>
            </a:r>
            <a:r>
              <a:rPr lang="en-US" dirty="0">
                <a:latin typeface="Consolas"/>
                <a:ea typeface="+mn-lt"/>
                <a:cs typeface="+mn-lt"/>
              </a:rPr>
              <a:t>
</a:t>
            </a:r>
            <a:r>
              <a:rPr lang="en-US">
                <a:latin typeface="Consolas"/>
                <a:ea typeface="+mn-lt"/>
                <a:cs typeface="+mn-lt"/>
              </a:rPr>
              <a:t>    Py_ssize_t ob_refcnt;</a:t>
            </a:r>
            <a:r>
              <a:rPr lang="en-US" dirty="0">
                <a:latin typeface="Consolas"/>
                <a:ea typeface="+mn-lt"/>
                <a:cs typeface="+mn-lt"/>
              </a:rPr>
              <a:t>
</a:t>
            </a:r>
            <a:r>
              <a:rPr lang="en-US">
                <a:latin typeface="Consolas"/>
                <a:ea typeface="+mn-lt"/>
                <a:cs typeface="+mn-lt"/>
              </a:rPr>
              <a:t>    PyTypeObject *ob_type;</a:t>
            </a:r>
            <a:r>
              <a:rPr lang="en-US" dirty="0">
                <a:latin typeface="Consolas"/>
                <a:ea typeface="+mn-lt"/>
                <a:cs typeface="+mn-lt"/>
              </a:rPr>
              <a:t>
</a:t>
            </a:r>
            <a:r>
              <a:rPr lang="en-US">
                <a:latin typeface="Consolas"/>
                <a:ea typeface="+mn-lt"/>
                <a:cs typeface="+mn-lt"/>
              </a:rPr>
              <a:t>} </a:t>
            </a:r>
            <a:r>
              <a:rPr lang="en-US">
                <a:latin typeface="Consolas"/>
              </a:rPr>
              <a:t>PyObject;</a:t>
            </a:r>
            <a:endParaRPr lang="en-US"/>
          </a:p>
        </p:txBody>
      </p:sp>
    </p:spTree>
    <p:extLst>
      <p:ext uri="{BB962C8B-B14F-4D97-AF65-F5344CB8AC3E}">
        <p14:creationId xmlns:p14="http://schemas.microsoft.com/office/powerpoint/2010/main" val="1938382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D065-2855-484E-B0BA-0FF2BDD0B971}"/>
              </a:ext>
            </a:extLst>
          </p:cNvPr>
          <p:cNvSpPr>
            <a:spLocks noGrp="1"/>
          </p:cNvSpPr>
          <p:nvPr>
            <p:ph type="title"/>
          </p:nvPr>
        </p:nvSpPr>
        <p:spPr/>
        <p:txBody>
          <a:bodyPr/>
          <a:lstStyle/>
          <a:p>
            <a:r>
              <a:rPr lang="en-US"/>
              <a:t>NumPy is Lean</a:t>
            </a:r>
          </a:p>
        </p:txBody>
      </p:sp>
      <p:sp>
        <p:nvSpPr>
          <p:cNvPr id="3" name="Content Placeholder 2">
            <a:extLst>
              <a:ext uri="{FF2B5EF4-FFF2-40B4-BE49-F238E27FC236}">
                <a16:creationId xmlns:a16="http://schemas.microsoft.com/office/drawing/2014/main" id="{750B0DFD-47FA-46AB-8A23-C1D2D355E849}"/>
              </a:ext>
            </a:extLst>
          </p:cNvPr>
          <p:cNvSpPr>
            <a:spLocks noGrp="1"/>
          </p:cNvSpPr>
          <p:nvPr>
            <p:ph idx="1"/>
          </p:nvPr>
        </p:nvSpPr>
        <p:spPr/>
        <p:txBody>
          <a:bodyPr vert="horz" lIns="91440" tIns="45720" rIns="91440" bIns="45720" rtlCol="0" anchor="t">
            <a:normAutofit/>
          </a:bodyPr>
          <a:lstStyle/>
          <a:p>
            <a:r>
              <a:rPr lang="en-US"/>
              <a:t>NumPy arrays are not collections of Python </a:t>
            </a:r>
            <a:r>
              <a:rPr lang="en-US" dirty="0"/>
              <a:t>objects.</a:t>
            </a:r>
            <a:endParaRPr lang="en-US"/>
          </a:p>
          <a:p>
            <a:r>
              <a:rPr lang="en-US"/>
              <a:t>NumPy stores numbers in their 'native' format.</a:t>
            </a:r>
          </a:p>
          <a:p>
            <a:r>
              <a:rPr lang="en-US"/>
              <a:t>Memory usage for one million integers will be 8MB, plus a little more to account for the overhead of NumPy.</a:t>
            </a:r>
            <a:endParaRPr lang="en-US" dirty="0"/>
          </a:p>
        </p:txBody>
      </p:sp>
      <p:sp>
        <p:nvSpPr>
          <p:cNvPr id="5" name="TextBox 4">
            <a:extLst>
              <a:ext uri="{FF2B5EF4-FFF2-40B4-BE49-F238E27FC236}">
                <a16:creationId xmlns:a16="http://schemas.microsoft.com/office/drawing/2014/main" id="{2F0A4737-3430-47B3-AC47-51B644E3FD4D}"/>
              </a:ext>
            </a:extLst>
          </p:cNvPr>
          <p:cNvSpPr txBox="1"/>
          <p:nvPr/>
        </p:nvSpPr>
        <p:spPr>
          <a:xfrm>
            <a:off x="1518249" y="4077419"/>
            <a:ext cx="8120332" cy="203132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import numpy as np</a:t>
            </a:r>
            <a:endParaRPr lang="en-US"/>
          </a:p>
          <a:p>
            <a:r>
              <a:rPr lang="en-US">
                <a:ea typeface="+mn-lt"/>
                <a:cs typeface="+mn-lt"/>
              </a:rPr>
              <a:t>arr = np.zeros((1000000,), dtype=np.uint64)</a:t>
            </a:r>
            <a:endParaRPr lang="en-US"/>
          </a:p>
          <a:p>
            <a:r>
              <a:rPr lang="en-US">
                <a:ea typeface="+mn-lt"/>
                <a:cs typeface="+mn-lt"/>
              </a:rPr>
              <a:t>for i in range(1000000):</a:t>
            </a:r>
            <a:endParaRPr lang="en-US"/>
          </a:p>
          <a:p>
            <a:r>
              <a:rPr lang="en-US">
                <a:ea typeface="+mn-lt"/>
                <a:cs typeface="+mn-lt"/>
              </a:rPr>
              <a:t>    arr[i] = i</a:t>
            </a:r>
            <a:endParaRPr lang="en-US"/>
          </a:p>
          <a:p>
            <a:r>
              <a:rPr lang="en-US">
                <a:ea typeface="+mn-lt"/>
                <a:cs typeface="+mn-lt"/>
              </a:rPr>
              <a:t>sys.getsizeof(arr)</a:t>
            </a:r>
            <a:endParaRPr lang="en-US"/>
          </a:p>
          <a:p>
            <a:endParaRPr lang="en-US" dirty="0">
              <a:latin typeface="Consolas"/>
            </a:endParaRPr>
          </a:p>
          <a:p>
            <a:r>
              <a:rPr lang="en-US">
                <a:latin typeface="Consolas"/>
              </a:rPr>
              <a:t>&gt;&gt;</a:t>
            </a:r>
            <a:r>
              <a:rPr lang="en-US">
                <a:ea typeface="+mn-lt"/>
                <a:cs typeface="+mn-lt"/>
              </a:rPr>
              <a:t>8000096</a:t>
            </a:r>
            <a:endParaRPr lang="en-US" dirty="0">
              <a:latin typeface="Consolas"/>
            </a:endParaRPr>
          </a:p>
        </p:txBody>
      </p:sp>
    </p:spTree>
    <p:extLst>
      <p:ext uri="{BB962C8B-B14F-4D97-AF65-F5344CB8AC3E}">
        <p14:creationId xmlns:p14="http://schemas.microsoft.com/office/powerpoint/2010/main" val="3343455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E0-26F3-48AD-9C00-2403189D1E3A}"/>
              </a:ext>
            </a:extLst>
          </p:cNvPr>
          <p:cNvSpPr>
            <a:spLocks noGrp="1"/>
          </p:cNvSpPr>
          <p:nvPr>
            <p:ph type="title"/>
          </p:nvPr>
        </p:nvSpPr>
        <p:spPr/>
        <p:txBody>
          <a:bodyPr/>
          <a:lstStyle/>
          <a:p>
            <a:r>
              <a:rPr lang="en-US"/>
              <a:t>Reducing Python Memory</a:t>
            </a:r>
          </a:p>
        </p:txBody>
      </p:sp>
      <p:sp>
        <p:nvSpPr>
          <p:cNvPr id="3" name="Content Placeholder 2">
            <a:extLst>
              <a:ext uri="{FF2B5EF4-FFF2-40B4-BE49-F238E27FC236}">
                <a16:creationId xmlns:a16="http://schemas.microsoft.com/office/drawing/2014/main" id="{D9209E38-C664-4A9D-B5BB-22754AF8F951}"/>
              </a:ext>
            </a:extLst>
          </p:cNvPr>
          <p:cNvSpPr>
            <a:spLocks noGrp="1"/>
          </p:cNvSpPr>
          <p:nvPr>
            <p:ph idx="1"/>
          </p:nvPr>
        </p:nvSpPr>
        <p:spPr/>
        <p:txBody>
          <a:bodyPr vert="horz" lIns="91440" tIns="45720" rIns="91440" bIns="45720" rtlCol="0" anchor="t">
            <a:normAutofit/>
          </a:bodyPr>
          <a:lstStyle/>
          <a:p>
            <a:r>
              <a:rPr lang="en-US"/>
              <a:t>As we have seen in the previous slides, Python can allocate much more memory than expected. Part of this is because Python is a weakly typed (duck-typed) language, and also because it relies on a garbage collector to release unused (un-referenced) objects.</a:t>
            </a:r>
          </a:p>
          <a:p>
            <a:r>
              <a:rPr lang="en-US"/>
              <a:t>The object overhead may not be apparent with a few hundred objects. Once the allocations happen in the millions, then there are techniques that can be helpful.</a:t>
            </a:r>
            <a:endParaRPr lang="en-US" dirty="0"/>
          </a:p>
          <a:p>
            <a:r>
              <a:rPr lang="en-US"/>
              <a:t>We will look at additional ways to recognize and reduce Python memory usage.</a:t>
            </a:r>
            <a:endParaRPr lang="en-US" dirty="0"/>
          </a:p>
        </p:txBody>
      </p:sp>
    </p:spTree>
    <p:extLst>
      <p:ext uri="{BB962C8B-B14F-4D97-AF65-F5344CB8AC3E}">
        <p14:creationId xmlns:p14="http://schemas.microsoft.com/office/powerpoint/2010/main" val="1455565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7ED6-A34C-4064-8501-872062640312}"/>
              </a:ext>
            </a:extLst>
          </p:cNvPr>
          <p:cNvSpPr>
            <a:spLocks noGrp="1"/>
          </p:cNvSpPr>
          <p:nvPr>
            <p:ph type="title"/>
          </p:nvPr>
        </p:nvSpPr>
        <p:spPr/>
        <p:txBody>
          <a:bodyPr/>
          <a:lstStyle/>
          <a:p>
            <a:r>
              <a:rPr lang="en-US"/>
              <a:t>Eliminate a Python Object's Hidden </a:t>
            </a:r>
            <a:r>
              <a:rPr lang="en-US" dirty="0"/>
              <a:t>Dictionary</a:t>
            </a:r>
          </a:p>
        </p:txBody>
      </p:sp>
      <p:sp>
        <p:nvSpPr>
          <p:cNvPr id="3" name="Content Placeholder 2">
            <a:extLst>
              <a:ext uri="{FF2B5EF4-FFF2-40B4-BE49-F238E27FC236}">
                <a16:creationId xmlns:a16="http://schemas.microsoft.com/office/drawing/2014/main" id="{CF147DDB-36C9-4257-9900-1DAA7738D509}"/>
              </a:ext>
            </a:extLst>
          </p:cNvPr>
          <p:cNvSpPr>
            <a:spLocks noGrp="1"/>
          </p:cNvSpPr>
          <p:nvPr>
            <p:ph idx="1"/>
          </p:nvPr>
        </p:nvSpPr>
        <p:spPr/>
        <p:txBody>
          <a:bodyPr vert="horz" lIns="91440" tIns="45720" rIns="91440" bIns="45720" rtlCol="0" anchor="t">
            <a:normAutofit/>
          </a:bodyPr>
          <a:lstStyle/>
          <a:p>
            <a:r>
              <a:rPr lang="en-US"/>
              <a:t>Behind the scenes, every Python class stores its instance attributes in a </a:t>
            </a:r>
            <a:r>
              <a:rPr lang="en-US" dirty="0"/>
              <a:t>dictionary.</a:t>
            </a:r>
          </a:p>
          <a:p>
            <a:r>
              <a:rPr lang="en-US">
                <a:ea typeface="+mj-lt"/>
                <a:cs typeface="+mj-lt"/>
              </a:rPr>
              <a:t>Having a dictionary for every object makes sense if you want to add arbitrary attributes to any given object... HOWEVER, most of the time the class attributes are known and don't change.</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8A44F4ED-C381-446E-B0F0-F469F25B03D1}"/>
              </a:ext>
            </a:extLst>
          </p:cNvPr>
          <p:cNvSpPr txBox="1"/>
          <p:nvPr/>
        </p:nvSpPr>
        <p:spPr>
          <a:xfrm>
            <a:off x="1518249" y="4077419"/>
            <a:ext cx="8120332"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nsolas"/>
                <a:ea typeface="+mn-lt"/>
                <a:cs typeface="+mn-lt"/>
              </a:rPr>
              <a:t>class</a:t>
            </a:r>
            <a:r>
              <a:rPr lang="en-US" dirty="0">
                <a:latin typeface="Consolas"/>
                <a:ea typeface="+mn-lt"/>
                <a:cs typeface="+mn-lt"/>
              </a:rPr>
              <a:t> </a:t>
            </a:r>
            <a:r>
              <a:rPr lang="en-US" b="1">
                <a:latin typeface="Consolas"/>
                <a:ea typeface="+mn-lt"/>
                <a:cs typeface="+mn-lt"/>
              </a:rPr>
              <a:t>MyClass</a:t>
            </a:r>
            <a:r>
              <a:rPr lang="en-US">
                <a:latin typeface="Consolas"/>
                <a:ea typeface="+mn-lt"/>
                <a:cs typeface="+mn-lt"/>
              </a:rPr>
              <a:t>(object):</a:t>
            </a:r>
            <a:r>
              <a:rPr lang="en-US" dirty="0">
                <a:latin typeface="Consolas"/>
                <a:ea typeface="+mn-lt"/>
                <a:cs typeface="+mn-lt"/>
              </a:rPr>
              <a:t>
    </a:t>
            </a:r>
            <a:r>
              <a:rPr lang="en-US" b="1">
                <a:latin typeface="Consolas"/>
                <a:ea typeface="+mn-lt"/>
                <a:cs typeface="+mn-lt"/>
              </a:rPr>
              <a:t>def</a:t>
            </a:r>
            <a:r>
              <a:rPr lang="en-US">
                <a:latin typeface="Consolas"/>
                <a:ea typeface="+mn-lt"/>
                <a:cs typeface="+mn-lt"/>
              </a:rPr>
              <a:t> __init__(self, name, identifier):</a:t>
            </a:r>
            <a:r>
              <a:rPr lang="en-US" dirty="0">
                <a:latin typeface="Consolas"/>
                <a:ea typeface="+mn-lt"/>
                <a:cs typeface="+mn-lt"/>
              </a:rPr>
              <a:t>
</a:t>
            </a:r>
            <a:r>
              <a:rPr lang="en-US">
                <a:latin typeface="Consolas"/>
                <a:ea typeface="+mn-lt"/>
                <a:cs typeface="+mn-lt"/>
              </a:rPr>
              <a:t>        self.name = name</a:t>
            </a:r>
            <a:r>
              <a:rPr lang="en-US" dirty="0">
                <a:latin typeface="Consolas"/>
                <a:ea typeface="+mn-lt"/>
                <a:cs typeface="+mn-lt"/>
              </a:rPr>
              <a:t>
</a:t>
            </a:r>
            <a:r>
              <a:rPr lang="en-US">
                <a:latin typeface="Consolas"/>
                <a:ea typeface="+mn-lt"/>
                <a:cs typeface="+mn-lt"/>
              </a:rPr>
              <a:t>        self.identifier = identifier</a:t>
            </a:r>
            <a:r>
              <a:rPr lang="en-US" dirty="0">
                <a:latin typeface="Consolas"/>
                <a:ea typeface="+mn-lt"/>
                <a:cs typeface="+mn-lt"/>
              </a:rPr>
              <a:t>
        </a:t>
            </a:r>
            <a:r>
              <a:rPr lang="en-US">
                <a:latin typeface="Consolas"/>
              </a:rPr>
              <a:t>self</a:t>
            </a:r>
            <a:r>
              <a:rPr lang="en-US">
                <a:latin typeface="Consolas"/>
                <a:ea typeface="+mn-lt"/>
                <a:cs typeface="+mn-lt"/>
              </a:rPr>
              <a:t>.set_up()</a:t>
            </a:r>
            <a:endParaRPr lang="en-US"/>
          </a:p>
        </p:txBody>
      </p:sp>
    </p:spTree>
    <p:extLst>
      <p:ext uri="{BB962C8B-B14F-4D97-AF65-F5344CB8AC3E}">
        <p14:creationId xmlns:p14="http://schemas.microsoft.com/office/powerpoint/2010/main" val="82936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7ED6-A34C-4064-8501-872062640312}"/>
              </a:ext>
            </a:extLst>
          </p:cNvPr>
          <p:cNvSpPr>
            <a:spLocks noGrp="1"/>
          </p:cNvSpPr>
          <p:nvPr>
            <p:ph type="title"/>
          </p:nvPr>
        </p:nvSpPr>
        <p:spPr/>
        <p:txBody>
          <a:bodyPr/>
          <a:lstStyle/>
          <a:p>
            <a:r>
              <a:rPr lang="en-US"/>
              <a:t>__slots__</a:t>
            </a:r>
          </a:p>
        </p:txBody>
      </p:sp>
      <p:sp>
        <p:nvSpPr>
          <p:cNvPr id="3" name="Content Placeholder 2">
            <a:extLst>
              <a:ext uri="{FF2B5EF4-FFF2-40B4-BE49-F238E27FC236}">
                <a16:creationId xmlns:a16="http://schemas.microsoft.com/office/drawing/2014/main" id="{CF147DDB-36C9-4257-9900-1DAA7738D509}"/>
              </a:ext>
            </a:extLst>
          </p:cNvPr>
          <p:cNvSpPr>
            <a:spLocks noGrp="1"/>
          </p:cNvSpPr>
          <p:nvPr>
            <p:ph idx="1"/>
          </p:nvPr>
        </p:nvSpPr>
        <p:spPr/>
        <p:txBody>
          <a:bodyPr vert="horz" lIns="91440" tIns="45720" rIns="91440" bIns="45720" rtlCol="0" anchor="t">
            <a:normAutofit/>
          </a:bodyPr>
          <a:lstStyle/>
          <a:p>
            <a:r>
              <a:rPr lang="en-US">
                <a:ea typeface="+mj-lt"/>
                <a:cs typeface="+mj-lt"/>
              </a:rPr>
              <a:t>The second piece of code will reduce the burden on your RAM. </a:t>
            </a:r>
          </a:p>
          <a:p>
            <a:r>
              <a:rPr lang="en-US">
                <a:ea typeface="+mj-lt"/>
                <a:cs typeface="+mj-lt"/>
              </a:rPr>
              <a:t>In fact, some people have seen almost 40 to 50% reduction in RAM usage by using this technique.</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8A44F4ED-C381-446E-B0F0-F469F25B03D1}"/>
              </a:ext>
            </a:extLst>
          </p:cNvPr>
          <p:cNvSpPr txBox="1"/>
          <p:nvPr/>
        </p:nvSpPr>
        <p:spPr>
          <a:xfrm>
            <a:off x="1446362" y="3559834"/>
            <a:ext cx="8120332" cy="175432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nsolas"/>
                <a:ea typeface="+mn-lt"/>
                <a:cs typeface="+mn-lt"/>
              </a:rPr>
              <a:t>class</a:t>
            </a:r>
            <a:r>
              <a:rPr lang="en-US" dirty="0">
                <a:latin typeface="Consolas"/>
                <a:ea typeface="+mn-lt"/>
                <a:cs typeface="+mn-lt"/>
              </a:rPr>
              <a:t> </a:t>
            </a:r>
            <a:r>
              <a:rPr lang="en-US" b="1">
                <a:latin typeface="Consolas"/>
                <a:ea typeface="+mn-lt"/>
                <a:cs typeface="+mn-lt"/>
              </a:rPr>
              <a:t>MyClass</a:t>
            </a:r>
            <a:r>
              <a:rPr lang="en-US">
                <a:latin typeface="Consolas"/>
                <a:ea typeface="+mn-lt"/>
                <a:cs typeface="+mn-lt"/>
              </a:rPr>
              <a:t>(object):</a:t>
            </a:r>
            <a:r>
              <a:rPr lang="en-US" dirty="0">
                <a:latin typeface="Consolas"/>
                <a:ea typeface="+mn-lt"/>
                <a:cs typeface="+mn-lt"/>
              </a:rPr>
              <a:t>
</a:t>
            </a:r>
            <a:r>
              <a:rPr lang="en-US">
                <a:latin typeface="Consolas"/>
                <a:ea typeface="+mn-lt"/>
                <a:cs typeface="+mn-lt"/>
              </a:rPr>
              <a:t>    __slots__ = ['name', 'identifier']</a:t>
            </a:r>
            <a:r>
              <a:rPr lang="en-US" dirty="0">
                <a:latin typeface="Consolas"/>
                <a:ea typeface="+mn-lt"/>
                <a:cs typeface="+mn-lt"/>
              </a:rPr>
              <a:t>
    </a:t>
            </a:r>
            <a:r>
              <a:rPr lang="en-US" b="1">
                <a:latin typeface="Consolas"/>
                <a:ea typeface="+mn-lt"/>
                <a:cs typeface="+mn-lt"/>
              </a:rPr>
              <a:t>def</a:t>
            </a:r>
            <a:r>
              <a:rPr lang="en-US">
                <a:latin typeface="Consolas"/>
                <a:ea typeface="+mn-lt"/>
                <a:cs typeface="+mn-lt"/>
              </a:rPr>
              <a:t> __init__(self, name, identifier):</a:t>
            </a:r>
            <a:r>
              <a:rPr lang="en-US" dirty="0">
                <a:latin typeface="Consolas"/>
                <a:ea typeface="+mn-lt"/>
                <a:cs typeface="+mn-lt"/>
              </a:rPr>
              <a:t>
</a:t>
            </a:r>
            <a:r>
              <a:rPr lang="en-US">
                <a:latin typeface="Consolas"/>
                <a:ea typeface="+mn-lt"/>
                <a:cs typeface="+mn-lt"/>
              </a:rPr>
              <a:t>        self.name = name</a:t>
            </a:r>
            <a:r>
              <a:rPr lang="en-US" dirty="0">
                <a:latin typeface="Consolas"/>
                <a:ea typeface="+mn-lt"/>
                <a:cs typeface="+mn-lt"/>
              </a:rPr>
              <a:t>
</a:t>
            </a:r>
            <a:r>
              <a:rPr lang="en-US">
                <a:latin typeface="Consolas"/>
                <a:ea typeface="+mn-lt"/>
                <a:cs typeface="+mn-lt"/>
              </a:rPr>
              <a:t>        self.identifier = identifier</a:t>
            </a:r>
            <a:r>
              <a:rPr lang="en-US" dirty="0">
                <a:latin typeface="Consolas"/>
                <a:ea typeface="+mn-lt"/>
                <a:cs typeface="+mn-lt"/>
              </a:rPr>
              <a:t>
        </a:t>
            </a:r>
            <a:r>
              <a:rPr lang="en-US">
                <a:latin typeface="Consolas"/>
              </a:rPr>
              <a:t>self</a:t>
            </a:r>
            <a:r>
              <a:rPr lang="en-US">
                <a:latin typeface="Consolas"/>
                <a:ea typeface="+mn-lt"/>
                <a:cs typeface="+mn-lt"/>
              </a:rPr>
              <a:t>.set_up()</a:t>
            </a:r>
            <a:endParaRPr lang="en-US"/>
          </a:p>
        </p:txBody>
      </p:sp>
    </p:spTree>
    <p:extLst>
      <p:ext uri="{BB962C8B-B14F-4D97-AF65-F5344CB8AC3E}">
        <p14:creationId xmlns:p14="http://schemas.microsoft.com/office/powerpoint/2010/main" val="161318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1564-5033-47A7-9C56-7390334CF1EF}"/>
              </a:ext>
            </a:extLst>
          </p:cNvPr>
          <p:cNvSpPr>
            <a:spLocks noGrp="1"/>
          </p:cNvSpPr>
          <p:nvPr>
            <p:ph type="title"/>
          </p:nvPr>
        </p:nvSpPr>
        <p:spPr/>
        <p:txBody>
          <a:bodyPr/>
          <a:lstStyle/>
          <a:p>
            <a:r>
              <a:rPr lang="en-US"/>
              <a:t>Object Pivot</a:t>
            </a:r>
          </a:p>
        </p:txBody>
      </p:sp>
      <p:sp>
        <p:nvSpPr>
          <p:cNvPr id="3" name="Content Placeholder 2">
            <a:extLst>
              <a:ext uri="{FF2B5EF4-FFF2-40B4-BE49-F238E27FC236}">
                <a16:creationId xmlns:a16="http://schemas.microsoft.com/office/drawing/2014/main" id="{7DCFE67E-B1D9-44EA-A838-1983F5C2BDE3}"/>
              </a:ext>
            </a:extLst>
          </p:cNvPr>
          <p:cNvSpPr>
            <a:spLocks noGrp="1"/>
          </p:cNvSpPr>
          <p:nvPr>
            <p:ph idx="1"/>
          </p:nvPr>
        </p:nvSpPr>
        <p:spPr/>
        <p:txBody>
          <a:bodyPr vert="horz" lIns="91440" tIns="45720" rIns="91440" bIns="45720" rtlCol="0" anchor="t">
            <a:normAutofit/>
          </a:bodyPr>
          <a:lstStyle/>
          <a:p>
            <a:r>
              <a:rPr lang="en-US"/>
              <a:t>Consider a class that stores coordinates for a three-dimensional point, x,y and z. </a:t>
            </a:r>
          </a:p>
          <a:p>
            <a:r>
              <a:rPr lang="en-US"/>
              <a:t>Assume that you need to manage 1M points.</a:t>
            </a:r>
          </a:p>
          <a:p>
            <a:r>
              <a:rPr lang="en-US"/>
              <a:t>A point class that maintains each point separately.</a:t>
            </a:r>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7EFEB6D4-F43D-4E01-99EA-612CED581AD5}"/>
              </a:ext>
            </a:extLst>
          </p:cNvPr>
          <p:cNvSpPr txBox="1"/>
          <p:nvPr/>
        </p:nvSpPr>
        <p:spPr>
          <a:xfrm>
            <a:off x="1518249" y="3833004"/>
            <a:ext cx="8120332"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ea typeface="+mn-lt"/>
                <a:cs typeface="+mn-lt"/>
              </a:rPr>
              <a:t>class Point:
</a:t>
            </a:r>
            <a:r>
              <a:rPr lang="en-US">
                <a:latin typeface="Consolas"/>
                <a:ea typeface="+mn-lt"/>
                <a:cs typeface="+mn-lt"/>
              </a:rPr>
              <a:t>    def __init__(self, x, y, z):</a:t>
            </a:r>
            <a:r>
              <a:rPr lang="en-US" dirty="0">
                <a:latin typeface="Consolas"/>
                <a:ea typeface="+mn-lt"/>
                <a:cs typeface="+mn-lt"/>
              </a:rPr>
              <a:t>
</a:t>
            </a:r>
            <a:r>
              <a:rPr lang="en-US">
                <a:latin typeface="Consolas"/>
                <a:ea typeface="+mn-lt"/>
                <a:cs typeface="+mn-lt"/>
              </a:rPr>
              <a:t>        self.x = x</a:t>
            </a:r>
            <a:endParaRPr lang="en-US">
              <a:latin typeface="Century Gothic"/>
              <a:ea typeface="+mn-lt"/>
              <a:cs typeface="+mn-lt"/>
            </a:endParaRPr>
          </a:p>
          <a:p>
            <a:r>
              <a:rPr lang="en-US">
                <a:latin typeface="Consolas"/>
              </a:rPr>
              <a:t>        self.y = y</a:t>
            </a:r>
            <a:endParaRPr lang="en-US">
              <a:latin typeface="Century Gothic"/>
            </a:endParaRPr>
          </a:p>
          <a:p>
            <a:r>
              <a:rPr lang="en-US">
                <a:latin typeface="Consolas"/>
              </a:rPr>
              <a:t>        self.z = z</a:t>
            </a:r>
            <a:endParaRPr lang="en-US"/>
          </a:p>
        </p:txBody>
      </p:sp>
    </p:spTree>
    <p:extLst>
      <p:ext uri="{BB962C8B-B14F-4D97-AF65-F5344CB8AC3E}">
        <p14:creationId xmlns:p14="http://schemas.microsoft.com/office/powerpoint/2010/main" val="2026407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1564-5033-47A7-9C56-7390334CF1EF}"/>
              </a:ext>
            </a:extLst>
          </p:cNvPr>
          <p:cNvSpPr>
            <a:spLocks noGrp="1"/>
          </p:cNvSpPr>
          <p:nvPr>
            <p:ph type="title"/>
          </p:nvPr>
        </p:nvSpPr>
        <p:spPr/>
        <p:txBody>
          <a:bodyPr/>
          <a:lstStyle/>
          <a:p>
            <a:r>
              <a:rPr lang="en-US"/>
              <a:t>Object Pivot Cont.</a:t>
            </a:r>
          </a:p>
        </p:txBody>
      </p:sp>
      <p:sp>
        <p:nvSpPr>
          <p:cNvPr id="3" name="Content Placeholder 2">
            <a:extLst>
              <a:ext uri="{FF2B5EF4-FFF2-40B4-BE49-F238E27FC236}">
                <a16:creationId xmlns:a16="http://schemas.microsoft.com/office/drawing/2014/main" id="{7DCFE67E-B1D9-44EA-A838-1983F5C2BDE3}"/>
              </a:ext>
            </a:extLst>
          </p:cNvPr>
          <p:cNvSpPr>
            <a:spLocks noGrp="1"/>
          </p:cNvSpPr>
          <p:nvPr>
            <p:ph idx="1"/>
          </p:nvPr>
        </p:nvSpPr>
        <p:spPr/>
        <p:txBody>
          <a:bodyPr vert="horz" lIns="91440" tIns="45720" rIns="91440" bIns="45720" rtlCol="0" anchor="t">
            <a:normAutofit/>
          </a:bodyPr>
          <a:lstStyle/>
          <a:p>
            <a:r>
              <a:rPr lang="en-US"/>
              <a:t>Manage a structures that collects the points and then dereference the points by index.</a:t>
            </a:r>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F7C9BAD2-9684-46C1-84BE-6A1A98A69A1E}"/>
              </a:ext>
            </a:extLst>
          </p:cNvPr>
          <p:cNvSpPr txBox="1"/>
          <p:nvPr/>
        </p:nvSpPr>
        <p:spPr>
          <a:xfrm>
            <a:off x="1590135" y="2884097"/>
            <a:ext cx="8120332" cy="369331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ea typeface="+mn-lt"/>
                <a:cs typeface="+mn-lt"/>
              </a:rPr>
              <a:t>points = {
</a:t>
            </a:r>
            <a:r>
              <a:rPr lang="en-US">
                <a:latin typeface="Consolas"/>
                <a:ea typeface="+mn-lt"/>
                <a:cs typeface="+mn-lt"/>
              </a:rPr>
              <a:t>    "x": [1,2,3],</a:t>
            </a:r>
            <a:r>
              <a:rPr lang="en-US" dirty="0">
                <a:latin typeface="Consolas"/>
                <a:ea typeface="+mn-lt"/>
                <a:cs typeface="+mn-lt"/>
              </a:rPr>
              <a:t>
    "</a:t>
            </a:r>
            <a:r>
              <a:rPr lang="en-US">
                <a:latin typeface="Consolas"/>
              </a:rPr>
              <a:t>y": [4,5,6],</a:t>
            </a:r>
            <a:r>
              <a:rPr lang="en-US" dirty="0">
                <a:latin typeface="Consolas"/>
              </a:rPr>
              <a:t>
</a:t>
            </a:r>
            <a:r>
              <a:rPr lang="en-US">
                <a:latin typeface="Consolas"/>
              </a:rPr>
              <a:t>    "z": [7,8,9]</a:t>
            </a:r>
            <a:r>
              <a:rPr lang="en-US" dirty="0">
                <a:latin typeface="Consolas"/>
              </a:rPr>
              <a:t>
}</a:t>
            </a:r>
          </a:p>
          <a:p>
            <a:endParaRPr lang="en-US" dirty="0">
              <a:latin typeface="Consolas"/>
            </a:endParaRPr>
          </a:p>
          <a:p>
            <a:r>
              <a:rPr lang="en-US">
                <a:latin typeface="Consolas"/>
                <a:ea typeface="+mn-lt"/>
                <a:cs typeface="+mn-lt"/>
              </a:rPr>
              <a:t>print(points["x"][1])</a:t>
            </a:r>
          </a:p>
          <a:p>
            <a:r>
              <a:rPr lang="en-US">
                <a:latin typeface="Consolas"/>
              </a:rPr>
              <a:t>print(points["y"][1])</a:t>
            </a:r>
            <a:endParaRPr lang="en-US"/>
          </a:p>
          <a:p>
            <a:r>
              <a:rPr lang="en-US">
                <a:latin typeface="Consolas"/>
              </a:rPr>
              <a:t>print(points["z"][1])</a:t>
            </a:r>
            <a:endParaRPr lang="en-US"/>
          </a:p>
          <a:p>
            <a:endParaRPr lang="en-US" dirty="0">
              <a:latin typeface="Consolas"/>
            </a:endParaRPr>
          </a:p>
          <a:p>
            <a:r>
              <a:rPr lang="en-US">
                <a:latin typeface="Consolas"/>
              </a:rPr>
              <a:t>2</a:t>
            </a:r>
            <a:endParaRPr lang="en-US" dirty="0">
              <a:latin typeface="Consolas"/>
            </a:endParaRPr>
          </a:p>
          <a:p>
            <a:r>
              <a:rPr lang="en-US">
                <a:latin typeface="Consolas"/>
              </a:rPr>
              <a:t>5</a:t>
            </a:r>
            <a:endParaRPr lang="en-US" dirty="0">
              <a:latin typeface="Consolas"/>
            </a:endParaRPr>
          </a:p>
          <a:p>
            <a:r>
              <a:rPr lang="en-US">
                <a:latin typeface="Consolas"/>
              </a:rPr>
              <a:t>8</a:t>
            </a:r>
            <a:endParaRPr lang="en-US" dirty="0">
              <a:latin typeface="Consolas"/>
            </a:endParaRPr>
          </a:p>
        </p:txBody>
      </p:sp>
    </p:spTree>
    <p:extLst>
      <p:ext uri="{BB962C8B-B14F-4D97-AF65-F5344CB8AC3E}">
        <p14:creationId xmlns:p14="http://schemas.microsoft.com/office/powerpoint/2010/main" val="311809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E185-01BF-4AD0-824B-45E767B78232}"/>
              </a:ext>
            </a:extLst>
          </p:cNvPr>
          <p:cNvSpPr>
            <a:spLocks noGrp="1"/>
          </p:cNvSpPr>
          <p:nvPr>
            <p:ph type="title"/>
          </p:nvPr>
        </p:nvSpPr>
        <p:spPr/>
        <p:txBody>
          <a:bodyPr/>
          <a:lstStyle/>
          <a:p>
            <a:r>
              <a:rPr lang="en-US"/>
              <a:t>Throw Out Some Data!</a:t>
            </a:r>
            <a:endParaRPr lang="en-US" dirty="0"/>
          </a:p>
        </p:txBody>
      </p:sp>
      <p:sp>
        <p:nvSpPr>
          <p:cNvPr id="3" name="Content Placeholder 2">
            <a:extLst>
              <a:ext uri="{FF2B5EF4-FFF2-40B4-BE49-F238E27FC236}">
                <a16:creationId xmlns:a16="http://schemas.microsoft.com/office/drawing/2014/main" id="{97D56ECB-7922-4267-8C13-E76579400BA2}"/>
              </a:ext>
            </a:extLst>
          </p:cNvPr>
          <p:cNvSpPr>
            <a:spLocks noGrp="1"/>
          </p:cNvSpPr>
          <p:nvPr>
            <p:ph idx="1"/>
          </p:nvPr>
        </p:nvSpPr>
        <p:spPr/>
        <p:txBody>
          <a:bodyPr vert="horz" lIns="91440" tIns="45720" rIns="91440" bIns="45720" rtlCol="0" anchor="t">
            <a:normAutofit/>
          </a:bodyPr>
          <a:lstStyle/>
          <a:p>
            <a:r>
              <a:rPr lang="en-US"/>
              <a:t>Of course this is the first step and probably applies to all datasets. If there is obvious garbage data, incomplete data, or data that you can identify from an unreliable source... these rows may be dropped without affecting the accuracy of the trained model.</a:t>
            </a:r>
          </a:p>
        </p:txBody>
      </p:sp>
    </p:spTree>
    <p:extLst>
      <p:ext uri="{BB962C8B-B14F-4D97-AF65-F5344CB8AC3E}">
        <p14:creationId xmlns:p14="http://schemas.microsoft.com/office/powerpoint/2010/main" val="2141310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2B28-F87A-4CB6-85FE-9BB433D0EFDF}"/>
              </a:ext>
            </a:extLst>
          </p:cNvPr>
          <p:cNvSpPr>
            <a:spLocks noGrp="1"/>
          </p:cNvSpPr>
          <p:nvPr>
            <p:ph type="title"/>
          </p:nvPr>
        </p:nvSpPr>
        <p:spPr/>
        <p:txBody>
          <a:bodyPr/>
          <a:lstStyle/>
          <a:p>
            <a:r>
              <a:rPr lang="en-US"/>
              <a:t>Object Pivot Results</a:t>
            </a:r>
          </a:p>
        </p:txBody>
      </p:sp>
      <p:sp>
        <p:nvSpPr>
          <p:cNvPr id="3" name="Content Placeholder 2">
            <a:extLst>
              <a:ext uri="{FF2B5EF4-FFF2-40B4-BE49-F238E27FC236}">
                <a16:creationId xmlns:a16="http://schemas.microsoft.com/office/drawing/2014/main" id="{B815F92C-678C-4F3C-A4BC-F86C02F99F76}"/>
              </a:ext>
            </a:extLst>
          </p:cNvPr>
          <p:cNvSpPr>
            <a:spLocks noGrp="1"/>
          </p:cNvSpPr>
          <p:nvPr>
            <p:ph idx="1"/>
          </p:nvPr>
        </p:nvSpPr>
        <p:spPr/>
        <p:txBody>
          <a:bodyPr vert="horz" lIns="91440" tIns="45720" rIns="91440" bIns="45720" rtlCol="0" anchor="t">
            <a:normAutofit/>
          </a:bodyPr>
          <a:lstStyle/>
          <a:p>
            <a:r>
              <a:rPr lang="en-US" dirty="0">
                <a:ea typeface="+mj-lt"/>
                <a:cs typeface="+mj-lt"/>
              </a:rPr>
              <a:t> </a:t>
            </a:r>
            <a:r>
              <a:rPr lang="en-US">
                <a:ea typeface="+mj-lt"/>
                <a:cs typeface="+mj-lt"/>
              </a:rPr>
              <a:t>Such an approach may decrease memory usage by 85%</a:t>
            </a:r>
            <a:endParaRPr lang="en-US" dirty="0">
              <a:ea typeface="+mj-lt"/>
              <a:cs typeface="+mj-lt"/>
            </a:endParaRPr>
          </a:p>
          <a:p>
            <a:r>
              <a:rPr lang="en-US"/>
              <a:t>Of course for even better memory utilization, espcially when working with floating point numbers,</a:t>
            </a:r>
            <a:r>
              <a:rPr lang="en-US">
                <a:ea typeface="+mj-lt"/>
                <a:cs typeface="+mj-lt"/>
              </a:rPr>
              <a:t> you can reduce memory usage even further by using a Pandas DataFrame to store the information: it will use NumPy arrays to efficiently store the numbers internally.</a:t>
            </a:r>
            <a:endParaRPr lang="en-US" dirty="0">
              <a:ea typeface="+mj-lt"/>
              <a:cs typeface="+mj-lt"/>
            </a:endParaRPr>
          </a:p>
          <a:p>
            <a:r>
              <a:rPr lang="en-US"/>
              <a:t>(All roads lead back to NumPy!)</a:t>
            </a:r>
            <a:endParaRPr lang="en-US" dirty="0"/>
          </a:p>
        </p:txBody>
      </p:sp>
    </p:spTree>
    <p:extLst>
      <p:ext uri="{BB962C8B-B14F-4D97-AF65-F5344CB8AC3E}">
        <p14:creationId xmlns:p14="http://schemas.microsoft.com/office/powerpoint/2010/main" val="1436220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5EFC-11AD-45DC-B7F4-E2A7EDD1F2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B1283A-B6D8-45D0-8042-0E5EFF5844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02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F48E-80D1-4D5B-A639-03DDC17BC6B1}"/>
              </a:ext>
            </a:extLst>
          </p:cNvPr>
          <p:cNvSpPr>
            <a:spLocks noGrp="1"/>
          </p:cNvSpPr>
          <p:nvPr>
            <p:ph type="title"/>
          </p:nvPr>
        </p:nvSpPr>
        <p:spPr/>
        <p:txBody>
          <a:bodyPr/>
          <a:lstStyle/>
          <a:p>
            <a:r>
              <a:rPr lang="en-US"/>
              <a:t>Cluster Option</a:t>
            </a:r>
          </a:p>
        </p:txBody>
      </p:sp>
      <p:sp>
        <p:nvSpPr>
          <p:cNvPr id="3" name="Content Placeholder 2">
            <a:extLst>
              <a:ext uri="{FF2B5EF4-FFF2-40B4-BE49-F238E27FC236}">
                <a16:creationId xmlns:a16="http://schemas.microsoft.com/office/drawing/2014/main" id="{C1DDBD14-D9C8-4FB4-AF42-83C6070144FE}"/>
              </a:ext>
            </a:extLst>
          </p:cNvPr>
          <p:cNvSpPr>
            <a:spLocks noGrp="1"/>
          </p:cNvSpPr>
          <p:nvPr>
            <p:ph idx="1"/>
          </p:nvPr>
        </p:nvSpPr>
        <p:spPr/>
        <p:txBody>
          <a:bodyPr vert="horz" lIns="91440" tIns="45720" rIns="91440" bIns="45720" rtlCol="0" anchor="t">
            <a:normAutofit/>
          </a:bodyPr>
          <a:lstStyle/>
          <a:p>
            <a:r>
              <a:rPr lang="en-US"/>
              <a:t>It is possible to move your processing to a small cluster of computers, but that comes with some challenges.</a:t>
            </a:r>
            <a:endParaRPr lang="en-US" dirty="0"/>
          </a:p>
          <a:p>
            <a:pPr lvl="1"/>
            <a:r>
              <a:rPr lang="en-US"/>
              <a:t>Spend money to rent the machines.</a:t>
            </a:r>
            <a:endParaRPr lang="en-US" dirty="0"/>
          </a:p>
          <a:p>
            <a:pPr lvl="1"/>
            <a:r>
              <a:rPr lang="en-US"/>
              <a:t>Possibility of a software re-write to use specific API's to harness the power of the cluster.</a:t>
            </a:r>
            <a:endParaRPr lang="en-US" dirty="0"/>
          </a:p>
        </p:txBody>
      </p:sp>
    </p:spTree>
    <p:extLst>
      <p:ext uri="{BB962C8B-B14F-4D97-AF65-F5344CB8AC3E}">
        <p14:creationId xmlns:p14="http://schemas.microsoft.com/office/powerpoint/2010/main" val="8294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18BB-088C-4955-B64D-CCCE25000799}"/>
              </a:ext>
            </a:extLst>
          </p:cNvPr>
          <p:cNvSpPr>
            <a:spLocks noGrp="1"/>
          </p:cNvSpPr>
          <p:nvPr>
            <p:ph type="title"/>
          </p:nvPr>
        </p:nvSpPr>
        <p:spPr/>
        <p:txBody>
          <a:bodyPr/>
          <a:lstStyle/>
          <a:p>
            <a:r>
              <a:rPr lang="en-US"/>
              <a:t>Out-of-core Computation</a:t>
            </a:r>
          </a:p>
        </p:txBody>
      </p:sp>
      <p:sp>
        <p:nvSpPr>
          <p:cNvPr id="3" name="Content Placeholder 2">
            <a:extLst>
              <a:ext uri="{FF2B5EF4-FFF2-40B4-BE49-F238E27FC236}">
                <a16:creationId xmlns:a16="http://schemas.microsoft.com/office/drawing/2014/main" id="{1ACAD46E-A67A-4C3F-AB74-59CDAFF0FD71}"/>
              </a:ext>
            </a:extLst>
          </p:cNvPr>
          <p:cNvSpPr>
            <a:spLocks noGrp="1"/>
          </p:cNvSpPr>
          <p:nvPr>
            <p:ph idx="1"/>
          </p:nvPr>
        </p:nvSpPr>
        <p:spPr/>
        <p:txBody>
          <a:bodyPr vert="horz" lIns="91440" tIns="45720" rIns="91440" bIns="45720" rtlCol="0" anchor="t">
            <a:normAutofit/>
          </a:bodyPr>
          <a:lstStyle/>
          <a:p>
            <a:r>
              <a:rPr lang="en-US"/>
              <a:t>Continue to process the data locally.</a:t>
            </a:r>
            <a:endParaRPr lang="en-US" dirty="0"/>
          </a:p>
          <a:p>
            <a:pPr lvl="1"/>
            <a:r>
              <a:rPr lang="en-US"/>
              <a:t>Compress</a:t>
            </a:r>
          </a:p>
          <a:p>
            <a:pPr lvl="1"/>
            <a:r>
              <a:rPr lang="en-US"/>
              <a:t>Chunk</a:t>
            </a:r>
            <a:endParaRPr lang="en-US" dirty="0"/>
          </a:p>
          <a:p>
            <a:pPr lvl="1"/>
            <a:r>
              <a:rPr lang="en-US"/>
              <a:t>Index</a:t>
            </a:r>
            <a:endParaRPr lang="en-US" dirty="0"/>
          </a:p>
        </p:txBody>
      </p:sp>
    </p:spTree>
    <p:extLst>
      <p:ext uri="{BB962C8B-B14F-4D97-AF65-F5344CB8AC3E}">
        <p14:creationId xmlns:p14="http://schemas.microsoft.com/office/powerpoint/2010/main" val="29562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7A5C-3284-49BB-88B1-8BCF822F6B47}"/>
              </a:ext>
            </a:extLst>
          </p:cNvPr>
          <p:cNvSpPr>
            <a:spLocks noGrp="1"/>
          </p:cNvSpPr>
          <p:nvPr>
            <p:ph type="title"/>
          </p:nvPr>
        </p:nvSpPr>
        <p:spPr/>
        <p:txBody>
          <a:bodyPr/>
          <a:lstStyle/>
          <a:p>
            <a:r>
              <a:rPr lang="en-US"/>
              <a:t>RAM/SSD and Latency</a:t>
            </a:r>
          </a:p>
        </p:txBody>
      </p:sp>
      <p:sp>
        <p:nvSpPr>
          <p:cNvPr id="3" name="Content Placeholder 2">
            <a:extLst>
              <a:ext uri="{FF2B5EF4-FFF2-40B4-BE49-F238E27FC236}">
                <a16:creationId xmlns:a16="http://schemas.microsoft.com/office/drawing/2014/main" id="{BF61B6D3-8520-43F9-BE13-D5404BD9D8EB}"/>
              </a:ext>
            </a:extLst>
          </p:cNvPr>
          <p:cNvSpPr>
            <a:spLocks noGrp="1"/>
          </p:cNvSpPr>
          <p:nvPr>
            <p:ph idx="1"/>
          </p:nvPr>
        </p:nvSpPr>
        <p:spPr/>
        <p:txBody>
          <a:bodyPr vert="horz" lIns="91440" tIns="45720" rIns="91440" bIns="45720" rtlCol="0" anchor="t">
            <a:normAutofit/>
          </a:bodyPr>
          <a:lstStyle/>
          <a:p>
            <a:r>
              <a:rPr lang="en-US"/>
              <a:t>While SSD's can indeed be much quicker than mechanical hard drives, they are still orders of magnitude slower than data retrieval from RAM.</a:t>
            </a:r>
            <a:endParaRPr lang="en-US" dirty="0"/>
          </a:p>
          <a:p>
            <a:pPr lvl="1"/>
            <a:r>
              <a:rPr lang="en-US"/>
              <a:t>RAM data access: 100ns</a:t>
            </a:r>
            <a:endParaRPr lang="en-US" dirty="0"/>
          </a:p>
          <a:p>
            <a:pPr lvl="1"/>
            <a:r>
              <a:rPr lang="en-US"/>
              <a:t>SSD data access: 16,000ns</a:t>
            </a:r>
          </a:p>
          <a:p>
            <a:r>
              <a:rPr lang="en-US"/>
              <a:t>If you're current computer contains mechanical hard drives, it is time to replace those with SSDs. SSDs are typically 100X faster than mechanical drives. Even though the goal is not to have to read data from storage, there is still a need to have the fast access possible.</a:t>
            </a:r>
            <a:endParaRPr lang="en-US" dirty="0"/>
          </a:p>
          <a:p>
            <a:endParaRPr lang="en-US" dirty="0"/>
          </a:p>
          <a:p>
            <a:pPr marL="0" indent="0">
              <a:buNone/>
            </a:pPr>
            <a:endParaRPr lang="en-US" dirty="0"/>
          </a:p>
        </p:txBody>
      </p:sp>
    </p:spTree>
    <p:extLst>
      <p:ext uri="{BB962C8B-B14F-4D97-AF65-F5344CB8AC3E}">
        <p14:creationId xmlns:p14="http://schemas.microsoft.com/office/powerpoint/2010/main" val="409036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7A5C-3284-49BB-88B1-8BCF822F6B47}"/>
              </a:ext>
            </a:extLst>
          </p:cNvPr>
          <p:cNvSpPr>
            <a:spLocks noGrp="1"/>
          </p:cNvSpPr>
          <p:nvPr>
            <p:ph type="title"/>
          </p:nvPr>
        </p:nvSpPr>
        <p:spPr/>
        <p:txBody>
          <a:bodyPr/>
          <a:lstStyle/>
          <a:p>
            <a:r>
              <a:rPr lang="en-US"/>
              <a:t>RAM/SSD and Latency Options</a:t>
            </a:r>
          </a:p>
        </p:txBody>
      </p:sp>
      <p:sp>
        <p:nvSpPr>
          <p:cNvPr id="3" name="Content Placeholder 2">
            <a:extLst>
              <a:ext uri="{FF2B5EF4-FFF2-40B4-BE49-F238E27FC236}">
                <a16:creationId xmlns:a16="http://schemas.microsoft.com/office/drawing/2014/main" id="{BF61B6D3-8520-43F9-BE13-D5404BD9D8EB}"/>
              </a:ext>
            </a:extLst>
          </p:cNvPr>
          <p:cNvSpPr>
            <a:spLocks noGrp="1"/>
          </p:cNvSpPr>
          <p:nvPr>
            <p:ph idx="1"/>
          </p:nvPr>
        </p:nvSpPr>
        <p:spPr/>
        <p:txBody>
          <a:bodyPr vert="horz" lIns="91440" tIns="45720" rIns="91440" bIns="45720" rtlCol="0" anchor="t">
            <a:normAutofit/>
          </a:bodyPr>
          <a:lstStyle/>
          <a:p>
            <a:r>
              <a:rPr lang="en-US"/>
              <a:t>Spend the money to upgrade your local system with more memory. Time is money and this may be a cheaper solution in the long run.</a:t>
            </a:r>
            <a:endParaRPr lang="en-US" dirty="0"/>
          </a:p>
          <a:p>
            <a:pPr lvl="1"/>
            <a:r>
              <a:rPr lang="en-US"/>
              <a:t>Current prices for 128GB RAM modules run about $1,000</a:t>
            </a:r>
          </a:p>
          <a:p>
            <a:r>
              <a:rPr lang="en-US"/>
              <a:t>Rent a VM in the cloud.</a:t>
            </a:r>
            <a:endParaRPr lang="en-US" dirty="0"/>
          </a:p>
          <a:p>
            <a:pPr lvl="1"/>
            <a:r>
              <a:rPr lang="en-US">
                <a:ea typeface="+mj-lt"/>
                <a:cs typeface="+mj-lt"/>
              </a:rPr>
              <a:t>A Google VM with 80 cores and 320GB RAM, for $3.82/hour.</a:t>
            </a:r>
            <a:endParaRPr lang="en-US" dirty="0"/>
          </a:p>
          <a:p>
            <a:pPr marL="0" indent="0">
              <a:buNone/>
            </a:pPr>
            <a:endParaRPr lang="en-US" dirty="0"/>
          </a:p>
        </p:txBody>
      </p:sp>
    </p:spTree>
    <p:extLst>
      <p:ext uri="{BB962C8B-B14F-4D97-AF65-F5344CB8AC3E}">
        <p14:creationId xmlns:p14="http://schemas.microsoft.com/office/powerpoint/2010/main" val="194790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96CF-B205-4BF9-91F6-C16F63906E18}"/>
              </a:ext>
            </a:extLst>
          </p:cNvPr>
          <p:cNvSpPr>
            <a:spLocks noGrp="1"/>
          </p:cNvSpPr>
          <p:nvPr>
            <p:ph type="title"/>
          </p:nvPr>
        </p:nvSpPr>
        <p:spPr/>
        <p:txBody>
          <a:bodyPr/>
          <a:lstStyle/>
          <a:p>
            <a:r>
              <a:rPr lang="en-US"/>
              <a:t>Compression</a:t>
            </a:r>
          </a:p>
        </p:txBody>
      </p:sp>
      <p:sp>
        <p:nvSpPr>
          <p:cNvPr id="3" name="Content Placeholder 2">
            <a:extLst>
              <a:ext uri="{FF2B5EF4-FFF2-40B4-BE49-F238E27FC236}">
                <a16:creationId xmlns:a16="http://schemas.microsoft.com/office/drawing/2014/main" id="{745E76AD-FF57-4E63-AD9D-2848C3C29064}"/>
              </a:ext>
            </a:extLst>
          </p:cNvPr>
          <p:cNvSpPr>
            <a:spLocks noGrp="1"/>
          </p:cNvSpPr>
          <p:nvPr>
            <p:ph idx="1"/>
          </p:nvPr>
        </p:nvSpPr>
        <p:spPr/>
        <p:txBody>
          <a:bodyPr vert="horz" lIns="91440" tIns="45720" rIns="91440" bIns="45720" rtlCol="0" anchor="t">
            <a:normAutofit/>
          </a:bodyPr>
          <a:lstStyle/>
          <a:p>
            <a:r>
              <a:rPr lang="en-US">
                <a:ea typeface="+mj-lt"/>
                <a:cs typeface="+mj-lt"/>
              </a:rPr>
              <a:t>Data compression is typically divided into two categories:</a:t>
            </a:r>
            <a:endParaRPr lang="en-US" dirty="0">
              <a:ea typeface="+mj-lt"/>
              <a:cs typeface="+mj-lt"/>
            </a:endParaRPr>
          </a:p>
          <a:p>
            <a:pPr lvl="1"/>
            <a:r>
              <a:rPr lang="en-US">
                <a:ea typeface="+mj-lt"/>
                <a:cs typeface="+mj-lt"/>
              </a:rPr>
              <a:t>Lossless: The compressed data has the exact same information as the original data.</a:t>
            </a:r>
            <a:endParaRPr lang="en-US"/>
          </a:p>
          <a:p>
            <a:pPr lvl="1"/>
            <a:r>
              <a:rPr lang="en-US">
                <a:ea typeface="+mj-lt"/>
                <a:cs typeface="+mj-lt"/>
              </a:rPr>
              <a:t>Lossy: The compressed data loses some of the details in the original data, but in a way that ideally doesn’t impact the results of your calculation very much.</a:t>
            </a:r>
          </a:p>
          <a:p>
            <a:r>
              <a:rPr lang="en-US"/>
              <a:t>However for the sake of this discussion, we are tolking about "in memory" data representation.</a:t>
            </a:r>
          </a:p>
        </p:txBody>
      </p:sp>
    </p:spTree>
    <p:extLst>
      <p:ext uri="{BB962C8B-B14F-4D97-AF65-F5344CB8AC3E}">
        <p14:creationId xmlns:p14="http://schemas.microsoft.com/office/powerpoint/2010/main" val="2370122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FC5151-73AF-4992-B300-816A43C7C2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A7F0F3B-1D69-4071-934C-7373F1C638F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E3F18AE-EF60-42A5-B9E1-3F709899B7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181</Words>
  <Application>Microsoft Office PowerPoint</Application>
  <PresentationFormat>Widescreen</PresentationFormat>
  <Paragraphs>94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Ion</vt:lpstr>
      <vt:lpstr>Python</vt:lpstr>
      <vt:lpstr>Reference Material</vt:lpstr>
      <vt:lpstr>Large Data Sets</vt:lpstr>
      <vt:lpstr>Throw Out Some Data!</vt:lpstr>
      <vt:lpstr>Cluster Option</vt:lpstr>
      <vt:lpstr>Out-of-core Computation</vt:lpstr>
      <vt:lpstr>RAM/SSD and Latency</vt:lpstr>
      <vt:lpstr>RAM/SSD and Latency Options</vt:lpstr>
      <vt:lpstr>Compression</vt:lpstr>
      <vt:lpstr>Compression</vt:lpstr>
      <vt:lpstr>Feature Hashing</vt:lpstr>
      <vt:lpstr>FeatureHasher</vt:lpstr>
      <vt:lpstr>Chunking</vt:lpstr>
      <vt:lpstr>Incremental PCA</vt:lpstr>
      <vt:lpstr>Indexing</vt:lpstr>
      <vt:lpstr>Memory Management</vt:lpstr>
      <vt:lpstr>What is psutil?</vt:lpstr>
      <vt:lpstr>Memory Management</vt:lpstr>
      <vt:lpstr>Virtual Memory Lesson</vt:lpstr>
      <vt:lpstr>ltrace</vt:lpstr>
      <vt:lpstr>Working Set and Memory Pressure</vt:lpstr>
      <vt:lpstr>Take Aways</vt:lpstr>
      <vt:lpstr>Program Structure and Memory</vt:lpstr>
      <vt:lpstr>A Normalize Function</vt:lpstr>
      <vt:lpstr>Executing Normalize</vt:lpstr>
      <vt:lpstr>Copying Data Requires Memory</vt:lpstr>
      <vt:lpstr>Normalize In-Situ</vt:lpstr>
      <vt:lpstr>Not Expected...</vt:lpstr>
      <vt:lpstr>Type Issue</vt:lpstr>
      <vt:lpstr>Mutation</vt:lpstr>
      <vt:lpstr>NumPy, Numbers and Memory</vt:lpstr>
      <vt:lpstr>Python GetSize</vt:lpstr>
      <vt:lpstr>Numbers as Objects</vt:lpstr>
      <vt:lpstr>NumPy is Lean</vt:lpstr>
      <vt:lpstr>Reducing Python Memory</vt:lpstr>
      <vt:lpstr>Eliminate a Python Object's Hidden Dictionary</vt:lpstr>
      <vt:lpstr>__slots__</vt:lpstr>
      <vt:lpstr>Object Pivot</vt:lpstr>
      <vt:lpstr>Object Pivot Cont.</vt:lpstr>
      <vt:lpstr>Object Pivot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
  <cp:lastModifiedBy/>
  <cp:revision>945</cp:revision>
  <dcterms:created xsi:type="dcterms:W3CDTF">2021-07-08T15:17:06Z</dcterms:created>
  <dcterms:modified xsi:type="dcterms:W3CDTF">2023-03-25T18:36:54Z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