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3" r:id="rId8"/>
    <p:sldId id="262" r:id="rId9"/>
    <p:sldId id="267" r:id="rId10"/>
    <p:sldId id="266" r:id="rId11"/>
    <p:sldId id="265" r:id="rId12"/>
    <p:sldId id="264" r:id="rId13"/>
    <p:sldId id="261" r:id="rId14"/>
    <p:sldId id="268" r:id="rId15"/>
    <p:sldId id="270" r:id="rId16"/>
    <p:sldId id="273" r:id="rId17"/>
    <p:sldId id="272"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6A3DB-453C-4E10-9A58-EBBCB32D2A9E}" v="350" dt="2022-04-06T21:33:53.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penai.com/dall-e-2/" TargetMode="External"/><Relationship Id="rId2" Type="http://schemas.openxmlformats.org/officeDocument/2006/relationships/hyperlink" Target="https://ai.googleblog.com/2022/04/pathways-language-model-palm-scaling-to.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BeyoND</a:t>
            </a:r>
            <a:r>
              <a:rPr lang="en-US" dirty="0"/>
              <a:t> GPT-3</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Pathways language model (palm)</a:t>
            </a:r>
          </a:p>
          <a:p>
            <a:r>
              <a:rPr lang="en-US" dirty="0" err="1"/>
              <a:t>Dall•E</a:t>
            </a:r>
            <a:r>
              <a:rPr lang="en-US" dirty="0"/>
              <a:t> 2</a:t>
            </a:r>
          </a:p>
        </p:txBody>
      </p:sp>
      <p:sp>
        <p:nvSpPr>
          <p:cNvPr id="4" name="TextBox 3">
            <a:extLst>
              <a:ext uri="{FF2B5EF4-FFF2-40B4-BE49-F238E27FC236}">
                <a16:creationId xmlns:a16="http://schemas.microsoft.com/office/drawing/2014/main" id="{517B3664-6137-D86A-A0A3-E2042DE95446}"/>
              </a:ext>
            </a:extLst>
          </p:cNvPr>
          <p:cNvSpPr txBox="1"/>
          <p:nvPr/>
        </p:nvSpPr>
        <p:spPr>
          <a:xfrm>
            <a:off x="10188498" y="63041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 Olafsen</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10BA-539A-F240-0D9E-F8A0F32CC1A3}"/>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82C7FF22-5D6E-08A9-8360-D3877A707A88}"/>
              </a:ext>
            </a:extLst>
          </p:cNvPr>
          <p:cNvSpPr>
            <a:spLocks noGrp="1"/>
          </p:cNvSpPr>
          <p:nvPr>
            <p:ph idx="1"/>
          </p:nvPr>
        </p:nvSpPr>
        <p:spPr>
          <a:xfrm>
            <a:off x="1141412" y="2249487"/>
            <a:ext cx="3010829" cy="3541714"/>
          </a:xfrm>
        </p:spPr>
        <p:txBody>
          <a:bodyPr vert="horz" lIns="91440" tIns="45720" rIns="91440" bIns="45720" rtlCol="0" anchor="t">
            <a:normAutofit fontScale="92500" lnSpcReduction="20000"/>
          </a:bodyPr>
          <a:lstStyle/>
          <a:p>
            <a:r>
              <a:rPr lang="en-US" dirty="0">
                <a:ea typeface="+mn-lt"/>
                <a:cs typeface="+mn-lt"/>
              </a:rPr>
              <a:t>By combining model scale with chain-of-thought prompting, </a:t>
            </a:r>
            <a:r>
              <a:rPr lang="en-US" dirty="0" err="1">
                <a:ea typeface="+mn-lt"/>
                <a:cs typeface="+mn-lt"/>
              </a:rPr>
              <a:t>PaLM</a:t>
            </a:r>
            <a:r>
              <a:rPr lang="en-US" dirty="0">
                <a:ea typeface="+mn-lt"/>
                <a:cs typeface="+mn-lt"/>
              </a:rPr>
              <a:t> shows breakthrough capabilities on reasoning tasks that require multi-step arithmetic or common-sense reasoning.</a:t>
            </a:r>
            <a:endParaRPr lang="en-US" dirty="0"/>
          </a:p>
        </p:txBody>
      </p:sp>
      <p:pic>
        <p:nvPicPr>
          <p:cNvPr id="4" name="Picture 4" descr="Graphical user interface, text, application, chat or text message&#10;&#10;Description automatically generated">
            <a:extLst>
              <a:ext uri="{FF2B5EF4-FFF2-40B4-BE49-F238E27FC236}">
                <a16:creationId xmlns:a16="http://schemas.microsoft.com/office/drawing/2014/main" id="{ED543C51-47DC-4655-CB41-A2C8EB9DBC59}"/>
              </a:ext>
            </a:extLst>
          </p:cNvPr>
          <p:cNvPicPr>
            <a:picLocks noChangeAspect="1"/>
          </p:cNvPicPr>
          <p:nvPr/>
        </p:nvPicPr>
        <p:blipFill>
          <a:blip r:embed="rId2"/>
          <a:stretch>
            <a:fillRect/>
          </a:stretch>
        </p:blipFill>
        <p:spPr>
          <a:xfrm>
            <a:off x="4241181" y="1462506"/>
            <a:ext cx="7370956" cy="4248941"/>
          </a:xfrm>
          <a:prstGeom prst="rect">
            <a:avLst/>
          </a:prstGeom>
        </p:spPr>
      </p:pic>
    </p:spTree>
    <p:extLst>
      <p:ext uri="{BB962C8B-B14F-4D97-AF65-F5344CB8AC3E}">
        <p14:creationId xmlns:p14="http://schemas.microsoft.com/office/powerpoint/2010/main" val="322186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2A6B-8798-F010-7E76-15177327F1AA}"/>
              </a:ext>
            </a:extLst>
          </p:cNvPr>
          <p:cNvSpPr>
            <a:spLocks noGrp="1"/>
          </p:cNvSpPr>
          <p:nvPr>
            <p:ph type="title"/>
          </p:nvPr>
        </p:nvSpPr>
        <p:spPr/>
        <p:txBody>
          <a:bodyPr/>
          <a:lstStyle/>
          <a:p>
            <a:r>
              <a:rPr lang="en-US" dirty="0"/>
              <a:t>Explaining a joke</a:t>
            </a:r>
          </a:p>
        </p:txBody>
      </p:sp>
      <p:sp>
        <p:nvSpPr>
          <p:cNvPr id="3" name="Content Placeholder 2">
            <a:extLst>
              <a:ext uri="{FF2B5EF4-FFF2-40B4-BE49-F238E27FC236}">
                <a16:creationId xmlns:a16="http://schemas.microsoft.com/office/drawing/2014/main" id="{FFAE8763-8F1D-28BC-A681-2078306B801B}"/>
              </a:ext>
            </a:extLst>
          </p:cNvPr>
          <p:cNvSpPr>
            <a:spLocks noGrp="1"/>
          </p:cNvSpPr>
          <p:nvPr>
            <p:ph idx="1"/>
          </p:nvPr>
        </p:nvSpPr>
        <p:spPr>
          <a:xfrm>
            <a:off x="1141412" y="2249487"/>
            <a:ext cx="2555487" cy="3541714"/>
          </a:xfrm>
        </p:spPr>
        <p:txBody>
          <a:bodyPr vert="horz" lIns="91440" tIns="45720" rIns="91440" bIns="45720" rtlCol="0" anchor="t">
            <a:normAutofit/>
          </a:bodyPr>
          <a:lstStyle/>
          <a:p>
            <a:r>
              <a:rPr lang="en-US" dirty="0" err="1"/>
              <a:t>PaLM</a:t>
            </a:r>
            <a:r>
              <a:rPr lang="en-US" dirty="0"/>
              <a:t> </a:t>
            </a:r>
            <a:r>
              <a:rPr lang="en-US" dirty="0">
                <a:ea typeface="+mn-lt"/>
                <a:cs typeface="+mn-lt"/>
              </a:rPr>
              <a:t>can provide high quality explanations for novel jokes not found on the web</a:t>
            </a:r>
            <a:endParaRPr lang="en-US" dirty="0"/>
          </a:p>
        </p:txBody>
      </p:sp>
      <p:pic>
        <p:nvPicPr>
          <p:cNvPr id="4" name="Picture 4" descr="Graphical user interface, text, timeline&#10;&#10;Description automatically generated">
            <a:extLst>
              <a:ext uri="{FF2B5EF4-FFF2-40B4-BE49-F238E27FC236}">
                <a16:creationId xmlns:a16="http://schemas.microsoft.com/office/drawing/2014/main" id="{58507E6C-42C5-574B-40DB-9875756F18AA}"/>
              </a:ext>
            </a:extLst>
          </p:cNvPr>
          <p:cNvPicPr>
            <a:picLocks noChangeAspect="1"/>
          </p:cNvPicPr>
          <p:nvPr/>
        </p:nvPicPr>
        <p:blipFill>
          <a:blip r:embed="rId2"/>
          <a:stretch>
            <a:fillRect/>
          </a:stretch>
        </p:blipFill>
        <p:spPr>
          <a:xfrm>
            <a:off x="4213303" y="1904560"/>
            <a:ext cx="7045712" cy="4238342"/>
          </a:xfrm>
          <a:prstGeom prst="rect">
            <a:avLst/>
          </a:prstGeom>
        </p:spPr>
      </p:pic>
    </p:spTree>
    <p:extLst>
      <p:ext uri="{BB962C8B-B14F-4D97-AF65-F5344CB8AC3E}">
        <p14:creationId xmlns:p14="http://schemas.microsoft.com/office/powerpoint/2010/main" val="418322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9887-28C0-E14A-33AF-141C64208B56}"/>
              </a:ext>
            </a:extLst>
          </p:cNvPr>
          <p:cNvSpPr>
            <a:spLocks noGrp="1"/>
          </p:cNvSpPr>
          <p:nvPr>
            <p:ph type="title"/>
          </p:nvPr>
        </p:nvSpPr>
        <p:spPr/>
        <p:txBody>
          <a:bodyPr/>
          <a:lstStyle/>
          <a:p>
            <a:r>
              <a:rPr lang="en-US" dirty="0"/>
              <a:t>coding</a:t>
            </a:r>
          </a:p>
        </p:txBody>
      </p:sp>
      <p:sp>
        <p:nvSpPr>
          <p:cNvPr id="3" name="Content Placeholder 2">
            <a:extLst>
              <a:ext uri="{FF2B5EF4-FFF2-40B4-BE49-F238E27FC236}">
                <a16:creationId xmlns:a16="http://schemas.microsoft.com/office/drawing/2014/main" id="{E69AFBCB-C222-02D9-5E62-FB1A016D9786}"/>
              </a:ext>
            </a:extLst>
          </p:cNvPr>
          <p:cNvSpPr>
            <a:spLocks noGrp="1"/>
          </p:cNvSpPr>
          <p:nvPr>
            <p:ph idx="1"/>
          </p:nvPr>
        </p:nvSpPr>
        <p:spPr/>
        <p:txBody>
          <a:bodyPr vert="horz" lIns="91440" tIns="45720" rIns="91440" bIns="45720" rtlCol="0" anchor="t">
            <a:normAutofit/>
          </a:bodyPr>
          <a:lstStyle/>
          <a:p>
            <a:r>
              <a:rPr lang="en-US" dirty="0" err="1">
                <a:ea typeface="+mn-lt"/>
                <a:cs typeface="+mn-lt"/>
              </a:rPr>
              <a:t>PaLM</a:t>
            </a:r>
            <a:r>
              <a:rPr lang="en-US" dirty="0">
                <a:ea typeface="+mn-lt"/>
                <a:cs typeface="+mn-lt"/>
              </a:rPr>
              <a:t> 540B shows strong performance across coding tasks and natural language tasks in a single model, even though it has only 5% code in the pre-training dataset. </a:t>
            </a:r>
          </a:p>
          <a:p>
            <a:r>
              <a:rPr lang="en-US" dirty="0"/>
              <a:t>Open tab showing coding examples.</a:t>
            </a:r>
          </a:p>
          <a:p>
            <a:endParaRPr lang="en-US" dirty="0"/>
          </a:p>
          <a:p>
            <a:endParaRPr lang="en-US" dirty="0"/>
          </a:p>
        </p:txBody>
      </p:sp>
    </p:spTree>
    <p:extLst>
      <p:ext uri="{BB962C8B-B14F-4D97-AF65-F5344CB8AC3E}">
        <p14:creationId xmlns:p14="http://schemas.microsoft.com/office/powerpoint/2010/main" val="330201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E4AF5-4A94-698C-7021-D2D4C3011DFC}"/>
              </a:ext>
            </a:extLst>
          </p:cNvPr>
          <p:cNvSpPr>
            <a:spLocks noGrp="1"/>
          </p:cNvSpPr>
          <p:nvPr>
            <p:ph type="title"/>
          </p:nvPr>
        </p:nvSpPr>
        <p:spPr/>
        <p:txBody>
          <a:bodyPr/>
          <a:lstStyle/>
          <a:p>
            <a:r>
              <a:rPr lang="en-US" dirty="0"/>
              <a:t>Code repair</a:t>
            </a:r>
          </a:p>
        </p:txBody>
      </p:sp>
      <p:sp>
        <p:nvSpPr>
          <p:cNvPr id="3" name="Content Placeholder 2">
            <a:extLst>
              <a:ext uri="{FF2B5EF4-FFF2-40B4-BE49-F238E27FC236}">
                <a16:creationId xmlns:a16="http://schemas.microsoft.com/office/drawing/2014/main" id="{EC4DA7BC-36D4-4BF5-98C8-F9351BCE3F4A}"/>
              </a:ext>
            </a:extLst>
          </p:cNvPr>
          <p:cNvSpPr>
            <a:spLocks noGrp="1"/>
          </p:cNvSpPr>
          <p:nvPr>
            <p:ph idx="1"/>
          </p:nvPr>
        </p:nvSpPr>
        <p:spPr>
          <a:xfrm>
            <a:off x="1215753" y="4953657"/>
            <a:ext cx="8920974" cy="1255714"/>
          </a:xfrm>
        </p:spPr>
        <p:txBody>
          <a:bodyPr vert="horz" lIns="91440" tIns="45720" rIns="91440" bIns="45720" rtlCol="0" anchor="t">
            <a:normAutofit fontScale="77500" lnSpcReduction="20000"/>
          </a:bodyPr>
          <a:lstStyle/>
          <a:p>
            <a:r>
              <a:rPr lang="en-US" dirty="0">
                <a:ea typeface="+mn-lt"/>
                <a:cs typeface="+mn-lt"/>
              </a:rPr>
              <a:t>An example code repair task called </a:t>
            </a:r>
            <a:r>
              <a:rPr lang="en-US" dirty="0" err="1">
                <a:ea typeface="+mn-lt"/>
                <a:cs typeface="+mn-lt"/>
              </a:rPr>
              <a:t>DeepFix</a:t>
            </a:r>
            <a:r>
              <a:rPr lang="en-US" dirty="0">
                <a:ea typeface="+mn-lt"/>
                <a:cs typeface="+mn-lt"/>
              </a:rPr>
              <a:t>, where the objective is to modify initially broken C programs until they compile successfully, </a:t>
            </a:r>
            <a:r>
              <a:rPr lang="en-US" dirty="0" err="1">
                <a:ea typeface="+mn-lt"/>
                <a:cs typeface="+mn-lt"/>
              </a:rPr>
              <a:t>PaLM</a:t>
            </a:r>
            <a:r>
              <a:rPr lang="en-US" dirty="0">
                <a:ea typeface="+mn-lt"/>
                <a:cs typeface="+mn-lt"/>
              </a:rPr>
              <a:t>-Coder 540B demonstrates impressive performance, achieving a compile rate of 82.1%, which outperforms the prior 71.7% state of the art. </a:t>
            </a:r>
            <a:endParaRPr lang="en-US" dirty="0"/>
          </a:p>
        </p:txBody>
      </p:sp>
      <p:pic>
        <p:nvPicPr>
          <p:cNvPr id="11" name="Picture 11" descr="A picture containing table&#10;&#10;Description automatically generated">
            <a:extLst>
              <a:ext uri="{FF2B5EF4-FFF2-40B4-BE49-F238E27FC236}">
                <a16:creationId xmlns:a16="http://schemas.microsoft.com/office/drawing/2014/main" id="{82F1BD78-DFEE-C903-E98D-733475A7D5D4}"/>
              </a:ext>
            </a:extLst>
          </p:cNvPr>
          <p:cNvPicPr>
            <a:picLocks noChangeAspect="1"/>
          </p:cNvPicPr>
          <p:nvPr/>
        </p:nvPicPr>
        <p:blipFill>
          <a:blip r:embed="rId2"/>
          <a:stretch>
            <a:fillRect/>
          </a:stretch>
        </p:blipFill>
        <p:spPr>
          <a:xfrm>
            <a:off x="1211767" y="1715278"/>
            <a:ext cx="9526857" cy="3102201"/>
          </a:xfrm>
          <a:prstGeom prst="rect">
            <a:avLst/>
          </a:prstGeom>
        </p:spPr>
      </p:pic>
    </p:spTree>
    <p:extLst>
      <p:ext uri="{BB962C8B-B14F-4D97-AF65-F5344CB8AC3E}">
        <p14:creationId xmlns:p14="http://schemas.microsoft.com/office/powerpoint/2010/main" val="294261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0B66-8B76-1CCD-D76F-C596D7520BAE}"/>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6CF7D026-7521-01B4-E788-03D3D70B1B63}"/>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"Recent research has highlighted various potential risks associated with LLMs trained on web text. It is crucial to analyze and document such potential undesirable risks through transparent artifacts such as model cards and datasheets, which also include information on intended use and testing. To this end, our paper provides a datasheet, model card and Responsible AI benchmark results, and it reports thorough analyses of the dataset and model outputs for biases and risks. While the analysis helps outline some potential risks of the model, domain- and task-specific analysis is essential to truly calibrate, contextualize, and mitigate possible harms."</a:t>
            </a:r>
            <a:endParaRPr lang="en-US" dirty="0"/>
          </a:p>
        </p:txBody>
      </p:sp>
    </p:spTree>
    <p:extLst>
      <p:ext uri="{BB962C8B-B14F-4D97-AF65-F5344CB8AC3E}">
        <p14:creationId xmlns:p14="http://schemas.microsoft.com/office/powerpoint/2010/main" val="4174124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20AD-12B7-A729-F2A5-9BAE32F2D828}"/>
              </a:ext>
            </a:extLst>
          </p:cNvPr>
          <p:cNvSpPr>
            <a:spLocks noGrp="1"/>
          </p:cNvSpPr>
          <p:nvPr>
            <p:ph type="title"/>
          </p:nvPr>
        </p:nvSpPr>
        <p:spPr/>
        <p:txBody>
          <a:bodyPr/>
          <a:lstStyle/>
          <a:p>
            <a:r>
              <a:rPr lang="en-US" dirty="0">
                <a:ea typeface="+mj-lt"/>
                <a:cs typeface="+mj-lt"/>
              </a:rPr>
              <a:t>DALL•E 2</a:t>
            </a:r>
            <a:endParaRPr lang="en-US" dirty="0"/>
          </a:p>
        </p:txBody>
      </p:sp>
      <p:sp>
        <p:nvSpPr>
          <p:cNvPr id="3" name="Content Placeholder 2">
            <a:extLst>
              <a:ext uri="{FF2B5EF4-FFF2-40B4-BE49-F238E27FC236}">
                <a16:creationId xmlns:a16="http://schemas.microsoft.com/office/drawing/2014/main" id="{7EF776D5-CA63-452A-5DC7-6C8D95D3DEAF}"/>
              </a:ext>
            </a:extLst>
          </p:cNvPr>
          <p:cNvSpPr>
            <a:spLocks noGrp="1"/>
          </p:cNvSpPr>
          <p:nvPr>
            <p:ph idx="1"/>
          </p:nvPr>
        </p:nvSpPr>
        <p:spPr/>
        <p:txBody>
          <a:bodyPr vert="horz" lIns="91440" tIns="45720" rIns="91440" bIns="45720" rtlCol="0" anchor="t">
            <a:normAutofit/>
          </a:bodyPr>
          <a:lstStyle/>
          <a:p>
            <a:r>
              <a:rPr lang="en-US" dirty="0">
                <a:ea typeface="+mn-lt"/>
                <a:cs typeface="+mn-lt"/>
              </a:rPr>
              <a:t>DALL·E 2 is a new AI system that can create realistic images and art from a </a:t>
            </a:r>
            <a:r>
              <a:rPr lang="en-US">
                <a:ea typeface="+mn-lt"/>
                <a:cs typeface="+mn-lt"/>
              </a:rPr>
              <a:t>description in natural language. It can combine concepts, attributes, and styles.</a:t>
            </a:r>
            <a:endParaRPr lang="en-US"/>
          </a:p>
        </p:txBody>
      </p:sp>
    </p:spTree>
    <p:extLst>
      <p:ext uri="{BB962C8B-B14F-4D97-AF65-F5344CB8AC3E}">
        <p14:creationId xmlns:p14="http://schemas.microsoft.com/office/powerpoint/2010/main" val="5103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77D7-32A4-69C8-A245-824C53F94B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50B06D-51BF-2DC5-DD53-F1139EFF2D2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546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B5B6C-DF15-9E46-627E-213EB65E94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D2D0E6-0F9A-4061-5E90-5F2F6AE178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9395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4B6E-FF1C-E23F-5D53-A737374BBB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BB940E-852E-A86D-A540-C5E81B2D276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516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03F9-5EA5-096C-72D8-50561F10CCC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14ABEDD-0524-B6E2-5E1F-9508B4A1E665}"/>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Google AI Blog: Pathways Language Model (PaLM): Scaling to 540 Billion Parameters for Breakthrough Performance (googleblog.com)</a:t>
            </a:r>
          </a:p>
          <a:p>
            <a:r>
              <a:rPr lang="en-US" dirty="0">
                <a:ea typeface="+mn-lt"/>
                <a:cs typeface="+mn-lt"/>
                <a:hlinkClick r:id="rId3"/>
              </a:rPr>
              <a:t>DALL·E 2 (openai.com)</a:t>
            </a:r>
            <a:endParaRPr lang="en-US" dirty="0"/>
          </a:p>
        </p:txBody>
      </p:sp>
    </p:spTree>
    <p:extLst>
      <p:ext uri="{BB962C8B-B14F-4D97-AF65-F5344CB8AC3E}">
        <p14:creationId xmlns:p14="http://schemas.microsoft.com/office/powerpoint/2010/main" val="2856598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4B52-2A9D-7E8E-1879-0AE93BEE9BCD}"/>
              </a:ext>
            </a:extLst>
          </p:cNvPr>
          <p:cNvSpPr>
            <a:spLocks noGrp="1"/>
          </p:cNvSpPr>
          <p:nvPr>
            <p:ph type="title"/>
          </p:nvPr>
        </p:nvSpPr>
        <p:spPr/>
        <p:txBody>
          <a:bodyPr/>
          <a:lstStyle/>
          <a:p>
            <a:r>
              <a:rPr lang="en-US" dirty="0"/>
              <a:t>GPT-3 Ove</a:t>
            </a:r>
          </a:p>
        </p:txBody>
      </p:sp>
      <p:sp>
        <p:nvSpPr>
          <p:cNvPr id="3" name="Content Placeholder 2">
            <a:extLst>
              <a:ext uri="{FF2B5EF4-FFF2-40B4-BE49-F238E27FC236}">
                <a16:creationId xmlns:a16="http://schemas.microsoft.com/office/drawing/2014/main" id="{447B3413-EE50-5ED4-6E1B-6B8D80BE8297}"/>
              </a:ext>
            </a:extLst>
          </p:cNvPr>
          <p:cNvSpPr>
            <a:spLocks noGrp="1"/>
          </p:cNvSpPr>
          <p:nvPr>
            <p:ph idx="1"/>
          </p:nvPr>
        </p:nvSpPr>
        <p:spPr/>
        <p:txBody>
          <a:bodyPr vert="horz" lIns="91440" tIns="45720" rIns="91440" bIns="45720" rtlCol="0" anchor="t">
            <a:normAutofit/>
          </a:bodyPr>
          <a:lstStyle/>
          <a:p>
            <a:r>
              <a:rPr lang="en-US" dirty="0">
                <a:latin typeface="TW Cen MT"/>
              </a:rPr>
              <a:t>Generative Pre-trained Transformer 3 (GPT-3) is the largest (175 billion trainable parameters), most capable, language model (a statistical tool to predict the next word(s) in a sequence) that leverages deep learning to generate human-like text. But GPT-3 doesn't stop there... it can also generate code, stories, poems, etc. GPT-3 falls into the machine learning category known as natural language processing (NLP).</a:t>
            </a:r>
            <a:endParaRPr lang="en-US" dirty="0"/>
          </a:p>
        </p:txBody>
      </p:sp>
      <p:sp>
        <p:nvSpPr>
          <p:cNvPr id="4" name="TextBox 1">
            <a:extLst>
              <a:ext uri="{FF2B5EF4-FFF2-40B4-BE49-F238E27FC236}">
                <a16:creationId xmlns:a16="http://schemas.microsoft.com/office/drawing/2014/main" id="{FDCD4AF0-4567-0C37-0914-6D9EAD7FC133}"/>
              </a:ext>
            </a:extLst>
          </p:cNvPr>
          <p:cNvSpPr txBox="1"/>
          <p:nvPr/>
        </p:nvSpPr>
        <p:spPr>
          <a:xfrm>
            <a:off x="5400021" y="5225149"/>
            <a:ext cx="5921085" cy="1200329"/>
          </a:xfrm>
          <a:prstGeom prst="rect">
            <a:avLst/>
          </a:prstGeom>
          <a:solidFill>
            <a:schemeClr val="accent5">
              <a:lumMod val="5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u="sng" dirty="0">
                <a:ea typeface="+mn-lt"/>
                <a:cs typeface="+mn-lt"/>
              </a:rPr>
              <a:t>Where does GPT-3 come from?</a:t>
            </a:r>
          </a:p>
          <a:p>
            <a:r>
              <a:rPr lang="en-US" dirty="0" err="1">
                <a:ea typeface="+mn-lt"/>
                <a:cs typeface="+mn-lt"/>
              </a:rPr>
              <a:t>OpenAI</a:t>
            </a:r>
            <a:r>
              <a:rPr lang="en-US" dirty="0">
                <a:ea typeface="+mn-lt"/>
                <a:cs typeface="+mn-lt"/>
              </a:rPr>
              <a:t> is an AI research and deployment company. Whose mission is to ensure that artificial general intelligence benefits all of humanity.</a:t>
            </a:r>
            <a:endParaRPr lang="en-US"/>
          </a:p>
        </p:txBody>
      </p:sp>
    </p:spTree>
    <p:extLst>
      <p:ext uri="{BB962C8B-B14F-4D97-AF65-F5344CB8AC3E}">
        <p14:creationId xmlns:p14="http://schemas.microsoft.com/office/powerpoint/2010/main" val="134936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7D366-EFDA-DF79-059C-2924ABAD4350}"/>
              </a:ext>
            </a:extLst>
          </p:cNvPr>
          <p:cNvSpPr>
            <a:spLocks noGrp="1"/>
          </p:cNvSpPr>
          <p:nvPr>
            <p:ph type="title"/>
          </p:nvPr>
        </p:nvSpPr>
        <p:spPr/>
        <p:txBody>
          <a:bodyPr/>
          <a:lstStyle/>
          <a:p>
            <a:r>
              <a:rPr lang="en-US" dirty="0"/>
              <a:t>Enter Palm</a:t>
            </a:r>
          </a:p>
        </p:txBody>
      </p:sp>
      <p:sp>
        <p:nvSpPr>
          <p:cNvPr id="3" name="Content Placeholder 2">
            <a:extLst>
              <a:ext uri="{FF2B5EF4-FFF2-40B4-BE49-F238E27FC236}">
                <a16:creationId xmlns:a16="http://schemas.microsoft.com/office/drawing/2014/main" id="{BE10028C-9385-2ADE-91AC-60B953ADDC63}"/>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Google's AI research group introduces the Pathways Language Model (</a:t>
            </a:r>
            <a:r>
              <a:rPr lang="en-US" dirty="0" err="1">
                <a:ea typeface="+mn-lt"/>
                <a:cs typeface="+mn-lt"/>
              </a:rPr>
              <a:t>PaLM</a:t>
            </a:r>
            <a:r>
              <a:rPr lang="en-US" dirty="0">
                <a:ea typeface="+mn-lt"/>
                <a:cs typeface="+mn-lt"/>
              </a:rPr>
              <a:t>).</a:t>
            </a:r>
          </a:p>
          <a:p>
            <a:r>
              <a:rPr lang="en-US" dirty="0">
                <a:latin typeface="TW Cen MT"/>
                <a:ea typeface="+mn-lt"/>
                <a:cs typeface="+mn-lt"/>
              </a:rPr>
              <a:t>Google Research announced our vision for Pathways, a single model that could generalize across domains and tasks while being highly efficient.</a:t>
            </a:r>
            <a:endParaRPr lang="en-US" dirty="0">
              <a:ea typeface="+mn-lt"/>
              <a:cs typeface="+mn-lt"/>
            </a:endParaRPr>
          </a:p>
          <a:p>
            <a:r>
              <a:rPr lang="en-US" dirty="0">
                <a:ea typeface="+mn-lt"/>
                <a:cs typeface="+mn-lt"/>
              </a:rPr>
              <a:t>A 540-billion parameter, dense decoder-only Transformer model trained with the Pathways system.</a:t>
            </a:r>
            <a:endParaRPr lang="en-US"/>
          </a:p>
          <a:p>
            <a:r>
              <a:rPr lang="en-US" dirty="0" err="1">
                <a:ea typeface="+mn-lt"/>
                <a:cs typeface="+mn-lt"/>
              </a:rPr>
              <a:t>PaLM</a:t>
            </a:r>
            <a:r>
              <a:rPr lang="en-US" dirty="0">
                <a:ea typeface="+mn-lt"/>
                <a:cs typeface="+mn-lt"/>
              </a:rPr>
              <a:t> demonstrates the first large-scale use of the Pathways system to scale training to 6,144 chips, the largest TPU-based system configuration used for training to date. </a:t>
            </a:r>
            <a:endParaRPr lang="en-US" dirty="0"/>
          </a:p>
          <a:p>
            <a:endParaRPr lang="en-US" dirty="0"/>
          </a:p>
        </p:txBody>
      </p:sp>
    </p:spTree>
    <p:extLst>
      <p:ext uri="{BB962C8B-B14F-4D97-AF65-F5344CB8AC3E}">
        <p14:creationId xmlns:p14="http://schemas.microsoft.com/office/powerpoint/2010/main" val="65238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4F42-2866-EE8D-C41D-B47C845F714B}"/>
              </a:ext>
            </a:extLst>
          </p:cNvPr>
          <p:cNvSpPr>
            <a:spLocks noGrp="1"/>
          </p:cNvSpPr>
          <p:nvPr>
            <p:ph type="title"/>
          </p:nvPr>
        </p:nvSpPr>
        <p:spPr/>
        <p:txBody>
          <a:bodyPr/>
          <a:lstStyle/>
          <a:p>
            <a:r>
              <a:rPr lang="en-US" dirty="0"/>
              <a:t>Palm Performs</a:t>
            </a:r>
          </a:p>
        </p:txBody>
      </p:sp>
      <p:sp>
        <p:nvSpPr>
          <p:cNvPr id="3" name="Content Placeholder 2">
            <a:extLst>
              <a:ext uri="{FF2B5EF4-FFF2-40B4-BE49-F238E27FC236}">
                <a16:creationId xmlns:a16="http://schemas.microsoft.com/office/drawing/2014/main" id="{C582CD54-DD17-D735-6314-E4D9833B66F1}"/>
              </a:ext>
            </a:extLst>
          </p:cNvPr>
          <p:cNvSpPr>
            <a:spLocks noGrp="1"/>
          </p:cNvSpPr>
          <p:nvPr>
            <p:ph idx="1"/>
          </p:nvPr>
        </p:nvSpPr>
        <p:spPr/>
        <p:txBody>
          <a:bodyPr vert="horz" lIns="91440" tIns="45720" rIns="91440" bIns="45720" rtlCol="0" anchor="t">
            <a:normAutofit/>
          </a:bodyPr>
          <a:lstStyle/>
          <a:p>
            <a:r>
              <a:rPr lang="en-US" dirty="0" err="1">
                <a:ea typeface="+mn-lt"/>
                <a:cs typeface="+mn-lt"/>
              </a:rPr>
              <a:t>PaLM</a:t>
            </a:r>
            <a:r>
              <a:rPr lang="en-US" dirty="0">
                <a:ea typeface="+mn-lt"/>
                <a:cs typeface="+mn-lt"/>
              </a:rPr>
              <a:t> was evaluated on hundreds of language understanding and generation tasks, and found that it achieves state-of-the-art few-shot performance across most tasks, by significant margins in many cases.</a:t>
            </a:r>
            <a:endParaRPr lang="en-US" dirty="0"/>
          </a:p>
        </p:txBody>
      </p:sp>
    </p:spTree>
    <p:extLst>
      <p:ext uri="{BB962C8B-B14F-4D97-AF65-F5344CB8AC3E}">
        <p14:creationId xmlns:p14="http://schemas.microsoft.com/office/powerpoint/2010/main" val="1964076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C18E-72B4-E78A-C325-02820741E7EF}"/>
              </a:ext>
            </a:extLst>
          </p:cNvPr>
          <p:cNvSpPr>
            <a:spLocks noGrp="1"/>
          </p:cNvSpPr>
          <p:nvPr>
            <p:ph type="title"/>
          </p:nvPr>
        </p:nvSpPr>
        <p:spPr/>
        <p:txBody>
          <a:bodyPr/>
          <a:lstStyle/>
          <a:p>
            <a:r>
              <a:rPr lang="en-US" dirty="0"/>
              <a:t>Training efficiency</a:t>
            </a:r>
          </a:p>
        </p:txBody>
      </p:sp>
      <p:sp>
        <p:nvSpPr>
          <p:cNvPr id="3" name="Content Placeholder 2">
            <a:extLst>
              <a:ext uri="{FF2B5EF4-FFF2-40B4-BE49-F238E27FC236}">
                <a16:creationId xmlns:a16="http://schemas.microsoft.com/office/drawing/2014/main" id="{9DE446E6-35A4-754F-16A7-D6B2B6325DB7}"/>
              </a:ext>
            </a:extLst>
          </p:cNvPr>
          <p:cNvSpPr>
            <a:spLocks noGrp="1"/>
          </p:cNvSpPr>
          <p:nvPr>
            <p:ph idx="1"/>
          </p:nvPr>
        </p:nvSpPr>
        <p:spPr/>
        <p:txBody>
          <a:bodyPr vert="horz" lIns="91440" tIns="45720" rIns="91440" bIns="45720" rtlCol="0" anchor="t">
            <a:normAutofit/>
          </a:bodyPr>
          <a:lstStyle/>
          <a:p>
            <a:r>
              <a:rPr lang="en-US" dirty="0" err="1">
                <a:ea typeface="+mn-lt"/>
                <a:cs typeface="+mn-lt"/>
              </a:rPr>
              <a:t>PaLM</a:t>
            </a:r>
            <a:r>
              <a:rPr lang="en-US" dirty="0">
                <a:ea typeface="+mn-lt"/>
                <a:cs typeface="+mn-lt"/>
              </a:rPr>
              <a:t> achieves a training efficiency of 57.8% hardware FLOPs utilization, the highest yet achieved for LLMs at this scale. This is due to a combination of the parallelism strategy and a reformulation of the Transformer block that allows for attention and feedforward layers to be computed in parallel, enabling speedups from TPU compiler optimizations.</a:t>
            </a:r>
          </a:p>
        </p:txBody>
      </p:sp>
    </p:spTree>
    <p:extLst>
      <p:ext uri="{BB962C8B-B14F-4D97-AF65-F5344CB8AC3E}">
        <p14:creationId xmlns:p14="http://schemas.microsoft.com/office/powerpoint/2010/main" val="361607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141A-61E9-B4C6-02C2-C8A64F03684F}"/>
              </a:ext>
            </a:extLst>
          </p:cNvPr>
          <p:cNvSpPr>
            <a:spLocks noGrp="1"/>
          </p:cNvSpPr>
          <p:nvPr>
            <p:ph type="title"/>
          </p:nvPr>
        </p:nvSpPr>
        <p:spPr/>
        <p:txBody>
          <a:bodyPr/>
          <a:lstStyle/>
          <a:p>
            <a:r>
              <a:rPr lang="en-US" dirty="0"/>
              <a:t>Training corpus</a:t>
            </a:r>
          </a:p>
        </p:txBody>
      </p:sp>
      <p:sp>
        <p:nvSpPr>
          <p:cNvPr id="3" name="Content Placeholder 2">
            <a:extLst>
              <a:ext uri="{FF2B5EF4-FFF2-40B4-BE49-F238E27FC236}">
                <a16:creationId xmlns:a16="http://schemas.microsoft.com/office/drawing/2014/main" id="{1C5BF5F8-7998-C2C9-69E9-34D6A5EF0FE0}"/>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A combination of English and multilingual datasets:</a:t>
            </a:r>
          </a:p>
          <a:p>
            <a:pPr lvl="1"/>
            <a:r>
              <a:rPr lang="en-US" dirty="0">
                <a:ea typeface="+mn-lt"/>
                <a:cs typeface="+mn-lt"/>
              </a:rPr>
              <a:t>High-quality web documents</a:t>
            </a:r>
          </a:p>
          <a:p>
            <a:pPr lvl="1"/>
            <a:r>
              <a:rPr lang="en-US" dirty="0">
                <a:ea typeface="+mn-lt"/>
                <a:cs typeface="+mn-lt"/>
              </a:rPr>
              <a:t>Books</a:t>
            </a:r>
          </a:p>
          <a:p>
            <a:pPr lvl="1"/>
            <a:r>
              <a:rPr lang="en-US" dirty="0">
                <a:ea typeface="+mn-lt"/>
                <a:cs typeface="+mn-lt"/>
              </a:rPr>
              <a:t>Wikipedia</a:t>
            </a:r>
          </a:p>
          <a:p>
            <a:pPr lvl="1"/>
            <a:r>
              <a:rPr lang="en-US" dirty="0">
                <a:ea typeface="+mn-lt"/>
                <a:cs typeface="+mn-lt"/>
              </a:rPr>
              <a:t>Conversations</a:t>
            </a:r>
          </a:p>
          <a:p>
            <a:pPr lvl="1"/>
            <a:r>
              <a:rPr lang="en-US" dirty="0">
                <a:ea typeface="+mn-lt"/>
                <a:cs typeface="+mn-lt"/>
              </a:rPr>
              <a:t>GitHub code</a:t>
            </a:r>
          </a:p>
          <a:p>
            <a:r>
              <a:rPr lang="en-US" dirty="0">
                <a:ea typeface="+mn-lt"/>
                <a:cs typeface="+mn-lt"/>
              </a:rPr>
              <a:t>Google Research also created a “lossless” vocabulary that preserves all whitespace (especially important for code), splits out-of-vocabulary Unicode characters into bytes, and splits numbers into individual tokens, one for each digit.</a:t>
            </a:r>
            <a:endParaRPr lang="en-US"/>
          </a:p>
        </p:txBody>
      </p:sp>
    </p:spTree>
    <p:extLst>
      <p:ext uri="{BB962C8B-B14F-4D97-AF65-F5344CB8AC3E}">
        <p14:creationId xmlns:p14="http://schemas.microsoft.com/office/powerpoint/2010/main" val="420217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7E054-C891-A2BC-5111-247534D3E8B3}"/>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77F6A92B-2FBC-8E24-9CE8-22656DD2C942}"/>
              </a:ext>
            </a:extLst>
          </p:cNvPr>
          <p:cNvSpPr>
            <a:spLocks noGrp="1"/>
          </p:cNvSpPr>
          <p:nvPr>
            <p:ph idx="1"/>
          </p:nvPr>
        </p:nvSpPr>
        <p:spPr>
          <a:xfrm>
            <a:off x="1141412" y="2249487"/>
            <a:ext cx="3982357" cy="3541714"/>
          </a:xfrm>
        </p:spPr>
        <p:txBody>
          <a:bodyPr vert="horz" lIns="91440" tIns="45720" rIns="91440" bIns="45720" rtlCol="0" anchor="t">
            <a:normAutofit fontScale="85000" lnSpcReduction="20000"/>
          </a:bodyPr>
          <a:lstStyle/>
          <a:p>
            <a:r>
              <a:rPr lang="en-US" dirty="0" err="1">
                <a:ea typeface="+mn-lt"/>
                <a:cs typeface="+mn-lt"/>
              </a:rPr>
              <a:t>PaLM’s</a:t>
            </a:r>
            <a:r>
              <a:rPr lang="en-US" dirty="0">
                <a:ea typeface="+mn-lt"/>
                <a:cs typeface="+mn-lt"/>
              </a:rPr>
              <a:t> performance as a function of scale follows a log-linear behavior similar to prior models, suggesting that performance improvements from scale </a:t>
            </a:r>
            <a:r>
              <a:rPr lang="en-US" i="1" dirty="0">
                <a:ea typeface="+mn-lt"/>
                <a:cs typeface="+mn-lt"/>
              </a:rPr>
              <a:t>have not yet plateaued</a:t>
            </a:r>
            <a:r>
              <a:rPr lang="en-US" dirty="0">
                <a:ea typeface="+mn-lt"/>
                <a:cs typeface="+mn-lt"/>
              </a:rPr>
              <a:t>. </a:t>
            </a:r>
          </a:p>
          <a:p>
            <a:r>
              <a:rPr lang="en-US" dirty="0" err="1">
                <a:ea typeface="+mn-lt"/>
                <a:cs typeface="+mn-lt"/>
              </a:rPr>
              <a:t>PaLM</a:t>
            </a:r>
            <a:r>
              <a:rPr lang="en-US" dirty="0">
                <a:ea typeface="+mn-lt"/>
                <a:cs typeface="+mn-lt"/>
              </a:rPr>
              <a:t> 540B 5-shot also does better than the average performance of people asked to solve the same tasks.</a:t>
            </a:r>
            <a:endParaRPr lang="en-US"/>
          </a:p>
        </p:txBody>
      </p:sp>
      <p:pic>
        <p:nvPicPr>
          <p:cNvPr id="4" name="Picture 4" descr="Chart, line chart&#10;&#10;Description automatically generated">
            <a:extLst>
              <a:ext uri="{FF2B5EF4-FFF2-40B4-BE49-F238E27FC236}">
                <a16:creationId xmlns:a16="http://schemas.microsoft.com/office/drawing/2014/main" id="{47484330-4518-9D8C-2CDC-B600589391AA}"/>
              </a:ext>
            </a:extLst>
          </p:cNvPr>
          <p:cNvPicPr>
            <a:picLocks noChangeAspect="1"/>
          </p:cNvPicPr>
          <p:nvPr/>
        </p:nvPicPr>
        <p:blipFill>
          <a:blip r:embed="rId2"/>
          <a:stretch>
            <a:fillRect/>
          </a:stretch>
        </p:blipFill>
        <p:spPr>
          <a:xfrm>
            <a:off x="5223329" y="2396448"/>
            <a:ext cx="5827485" cy="3199031"/>
          </a:xfrm>
          <a:prstGeom prst="rect">
            <a:avLst/>
          </a:prstGeom>
        </p:spPr>
      </p:pic>
    </p:spTree>
    <p:extLst>
      <p:ext uri="{BB962C8B-B14F-4D97-AF65-F5344CB8AC3E}">
        <p14:creationId xmlns:p14="http://schemas.microsoft.com/office/powerpoint/2010/main" val="224260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B4B2-6357-01AE-9B79-727DF0642299}"/>
              </a:ext>
            </a:extLst>
          </p:cNvPr>
          <p:cNvSpPr>
            <a:spLocks noGrp="1"/>
          </p:cNvSpPr>
          <p:nvPr>
            <p:ph type="title"/>
          </p:nvPr>
        </p:nvSpPr>
        <p:spPr/>
        <p:txBody>
          <a:bodyPr/>
          <a:lstStyle/>
          <a:p>
            <a:r>
              <a:rPr lang="en-US" dirty="0"/>
              <a:t>1-shot Performance</a:t>
            </a:r>
          </a:p>
        </p:txBody>
      </p:sp>
      <p:sp>
        <p:nvSpPr>
          <p:cNvPr id="3" name="Content Placeholder 2">
            <a:extLst>
              <a:ext uri="{FF2B5EF4-FFF2-40B4-BE49-F238E27FC236}">
                <a16:creationId xmlns:a16="http://schemas.microsoft.com/office/drawing/2014/main" id="{7A5D0F65-A8A6-79EC-2B14-F7FB46C65CF6}"/>
              </a:ext>
            </a:extLst>
          </p:cNvPr>
          <p:cNvSpPr>
            <a:spLocks noGrp="1"/>
          </p:cNvSpPr>
          <p:nvPr>
            <p:ph idx="1"/>
          </p:nvPr>
        </p:nvSpPr>
        <p:spPr/>
        <p:txBody>
          <a:bodyPr vert="horz" lIns="91440" tIns="45720" rIns="91440" bIns="45720" rtlCol="0" anchor="t">
            <a:normAutofit/>
          </a:bodyPr>
          <a:lstStyle/>
          <a:p>
            <a:r>
              <a:rPr lang="en-US" dirty="0"/>
              <a:t>Open tab showing 1-shot performance.</a:t>
            </a:r>
          </a:p>
        </p:txBody>
      </p:sp>
    </p:spTree>
    <p:extLst>
      <p:ext uri="{BB962C8B-B14F-4D97-AF65-F5344CB8AC3E}">
        <p14:creationId xmlns:p14="http://schemas.microsoft.com/office/powerpoint/2010/main" val="3403085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Circuit</vt:lpstr>
      <vt:lpstr>BeyoND GPT-3</vt:lpstr>
      <vt:lpstr>references</vt:lpstr>
      <vt:lpstr>GPT-3 Ove</vt:lpstr>
      <vt:lpstr>Enter Palm</vt:lpstr>
      <vt:lpstr>Palm Performs</vt:lpstr>
      <vt:lpstr>Training efficiency</vt:lpstr>
      <vt:lpstr>Training corpus</vt:lpstr>
      <vt:lpstr>performance</vt:lpstr>
      <vt:lpstr>1-shot Performance</vt:lpstr>
      <vt:lpstr>reasoning</vt:lpstr>
      <vt:lpstr>Explaining a joke</vt:lpstr>
      <vt:lpstr>coding</vt:lpstr>
      <vt:lpstr>Code repair</vt:lpstr>
      <vt:lpstr>ethics</vt:lpstr>
      <vt:lpstr>DALL•E 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dc:title>
  <dc:creator/>
  <cp:lastModifiedBy/>
  <cp:revision>122</cp:revision>
  <dcterms:created xsi:type="dcterms:W3CDTF">2022-04-06T18:45:01Z</dcterms:created>
  <dcterms:modified xsi:type="dcterms:W3CDTF">2023-03-25T17:59:16Z</dcterms:modified>
</cp:coreProperties>
</file>