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7" r:id="rId5"/>
    <p:sldId id="268" r:id="rId6"/>
    <p:sldId id="279" r:id="rId7"/>
    <p:sldId id="278" r:id="rId8"/>
    <p:sldId id="280" r:id="rId9"/>
    <p:sldId id="286" r:id="rId10"/>
    <p:sldId id="281" r:id="rId11"/>
    <p:sldId id="287" r:id="rId12"/>
    <p:sldId id="288" r:id="rId13"/>
    <p:sldId id="289" r:id="rId14"/>
    <p:sldId id="290" r:id="rId15"/>
    <p:sldId id="282" r:id="rId16"/>
    <p:sldId id="285" r:id="rId17"/>
    <p:sldId id="283" r:id="rId18"/>
    <p:sldId id="284" r:id="rId19"/>
    <p:sldId id="291" r:id="rId20"/>
    <p:sldId id="300" r:id="rId21"/>
    <p:sldId id="301" r:id="rId22"/>
    <p:sldId id="292" r:id="rId23"/>
    <p:sldId id="293" r:id="rId24"/>
    <p:sldId id="294" r:id="rId25"/>
    <p:sldId id="297" r:id="rId26"/>
    <p:sldId id="298" r:id="rId27"/>
    <p:sldId id="299" r:id="rId28"/>
    <p:sldId id="296" r:id="rId29"/>
    <p:sldId id="295" r:id="rId30"/>
    <p:sldId id="273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252CF-2D84-4890-8AEA-1A8A4BBE69C8}" v="520" dt="2021-03-03T23:41:41.194"/>
    <p1510:client id="{BD4B510D-1AF4-4453-B8CE-0FED6E760DFE}" v="1929" dt="2021-03-03T18:01:30.53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ncnmnp/the-indian-movie-database" TargetMode="External"/><Relationship Id="rId2" Type="http://schemas.openxmlformats.org/officeDocument/2006/relationships/hyperlink" Target="https://www.kaggle.com/tmdb/tmdb-movie-meta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Flask, REST,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Recommendation Engine Framework Fundamentals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EB5FA-DDC1-4F80-9E74-AF12076C3BBF}"/>
              </a:ext>
            </a:extLst>
          </p:cNvPr>
          <p:cNvSpPr txBox="1"/>
          <p:nvPr/>
        </p:nvSpPr>
        <p:spPr>
          <a:xfrm>
            <a:off x="9408968" y="61964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Gene Olafsen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D891-3C1E-4AE3-B324-7F0EEEE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2F18-4E3F-4F3A-86EB-F2F5F005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Curl is a command-line tool for transferring data and supports about 22 protocols including HTTP. </a:t>
            </a:r>
          </a:p>
          <a:p>
            <a:r>
              <a:rPr lang="en-US">
                <a:ea typeface="+mn-lt"/>
                <a:cs typeface="+mn-lt"/>
              </a:rPr>
              <a:t>This combination makes it a very good ad-hoc tool for testing our REST services.</a:t>
            </a:r>
          </a:p>
          <a:p>
            <a:r>
              <a:rPr lang="en-US">
                <a:ea typeface="+mn-lt"/>
                <a:cs typeface="+mn-lt"/>
              </a:rPr>
              <a:t>Support: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DICT, FILE, FTP, FTPS, GOPHER, GOPHERS, HTTP, HTTPS, IMAP, IMAPS, LDAP, LDAPS, MQTT, POP3, POP3S, RTMP, RTMPS, RTSP, SCP, SFTP, SMB, SMBS, SMTP, SMTPS, TELNET and TFTP. curl supports SSL certificates, HTTP POST, HTTP PUT, FTP uploading, HTTP form based upload, proxies, HTTP/2, HTTP/3, cookies, user+password authentication (Basic, Plain, Digest, CRAM-MD5, SCRAM-SHA, NTLM, Negotiate and Kerberos), file transfer resume, proxy tunneling and more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5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4AD4-CF23-41CB-B325-77002BFD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 Example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DD09375-3658-4FC4-B440-71D61D1A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64" y="1530566"/>
            <a:ext cx="8181109" cy="49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440E-5631-4802-9AFD-CC403E9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00A4-2401-4874-8617-BFF19884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Send Requests and View Responses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 and execute any REST, SOAP, and GraphQL queries from within Postman.</a:t>
            </a:r>
          </a:p>
          <a:p>
            <a:r>
              <a:rPr lang="en-US"/>
              <a:t>Application Choices</a:t>
            </a:r>
            <a:endParaRPr lang="en-US" dirty="0"/>
          </a:p>
          <a:p>
            <a:pPr lvl="1"/>
            <a:r>
              <a:rPr lang="en-US"/>
              <a:t>Download the App for Windows, MacOS or linux</a:t>
            </a:r>
          </a:p>
          <a:p>
            <a:pPr lvl="1"/>
            <a:r>
              <a:rPr lang="en-US"/>
              <a:t>Install the browser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5721-FB5E-4300-AA94-A0680D7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Define Complex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93EC-6044-4659-9848-E89D54CE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Send any type of request in Postman. Create and save custom methods and send requests with the following body types: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URL-encoded—The default content type for sending simple text data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Multipart/form-data—For sending large quantities of binary data or text containing non-ASCII characters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Raw body editing—For sending data without any encoding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Binary data—For sending image, audio, video, or text files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DE4A-5201-4FE3-8322-3C583284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FB81-B569-41B9-9432-7782212B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Instead of creating calls manually to send over the command line, all you need is a Postman Collection. </a:t>
            </a:r>
          </a:p>
          <a:p>
            <a:r>
              <a:rPr lang="en-US">
                <a:ea typeface="+mn-lt"/>
                <a:cs typeface="+mn-lt"/>
              </a:rPr>
              <a:t>Import a collection directly or generate one with one click from: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An API schema in the RAML, WADL, OpenAPI, or GraphQL format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 data file containing the cURL commands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AB94-A422-4896-8A07-4C089973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 Example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ABB929-304B-4D60-8A86-743088A5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1426305"/>
            <a:ext cx="8051222" cy="50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01E-C5E8-4F96-9824-36F36CE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F030-C413-4CA2-A6A1-8D1D2369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Swagger is an Interface Description Language for describing RESTful APIs expressed using JSON. </a:t>
            </a:r>
          </a:p>
          <a:p>
            <a:r>
              <a:rPr lang="en-US">
                <a:ea typeface="+mn-lt"/>
                <a:cs typeface="+mn-lt"/>
              </a:rPr>
              <a:t>Swagger is used together with a set of open-source software tools to design, build, document, and use RESTful web services. </a:t>
            </a:r>
          </a:p>
          <a:p>
            <a:r>
              <a:rPr lang="en-US">
                <a:ea typeface="+mn-lt"/>
                <a:cs typeface="+mn-lt"/>
              </a:rPr>
              <a:t>Swagger includes automated documentation, code generation (into many programming languages), and test-case generation.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26A5-D297-4711-BCE2-67D83176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3B19-30A0-4B4E-952C-61360456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 Add flask-swagger-ui library to requirements.txt</a:t>
            </a:r>
          </a:p>
          <a:p>
            <a:r>
              <a:rPr lang="en-US"/>
              <a:t>2. Boilerplate code to render the Swagger page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AE12EF8-1CBA-448F-8EC6-9F6F4BB0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09" y="3570251"/>
            <a:ext cx="6137563" cy="2635612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AF5A0E-3C9F-4317-86BE-AE91EF1C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983033"/>
            <a:ext cx="3236768" cy="9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C58-B602-40A5-B06E-3906EB76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Swagger Interaction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507D7E-98DE-4119-AB02-9F3262A1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718816"/>
            <a:ext cx="6319404" cy="46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7C1-8F22-4433-91C0-7F314D69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Flask Blueprints and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8A9A-FFD8-47CE-B2EF-E5DC4083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As your code grows, it is not appropriate to contain everything in a single file. </a:t>
            </a:r>
          </a:p>
          <a:p>
            <a:r>
              <a:rPr lang="en-US">
                <a:ea typeface="+mn-lt"/>
                <a:cs typeface="+mn-lt"/>
              </a:rPr>
              <a:t>Flask offers a way to structure your code to keep it maintainable and clear to understand... enter Blueprints!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Flask Blueprints encapsulate </a:t>
            </a:r>
            <a:r>
              <a:rPr lang="en-US" b="1">
                <a:ea typeface="+mn-lt"/>
                <a:cs typeface="+mn-lt"/>
              </a:rPr>
              <a:t>functionality</a:t>
            </a:r>
            <a:r>
              <a:rPr lang="en-US">
                <a:ea typeface="+mn-lt"/>
                <a:cs typeface="+mn-lt"/>
              </a:rPr>
              <a:t>, such as views, templates, and other resources.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Originally, all of the code resided in app.py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a simple refactor, example_blueprint.py will contain the Flask Blueprint implementation. Then you modify app.py to recognize the additional code.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F98839-0FC8-4221-8214-F6FB7DA3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09" y="3746979"/>
            <a:ext cx="2162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web framework.</a:t>
            </a:r>
          </a:p>
          <a:p>
            <a:r>
              <a:rPr lang="en-US" dirty="0">
                <a:ea typeface="+mn-lt"/>
                <a:cs typeface="+mn-lt"/>
              </a:rPr>
              <a:t>A Python module that lets you develop web applications easily.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Has a small and easy-to-extend core.</a:t>
            </a:r>
          </a:p>
          <a:p>
            <a:r>
              <a:rPr lang="en-US" dirty="0">
                <a:ea typeface="+mn-lt"/>
                <a:cs typeface="+mn-lt"/>
              </a:rPr>
              <a:t>A microframework that doesn’t include an ORM (Object Relational Manager) or requires other API's or frameworks to work out of the box.</a:t>
            </a:r>
            <a:endParaRPr lang="en-US" dirty="0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DC71FF4-53D4-4665-9F53-148E31718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2" t="24290" r="19039" b="25908"/>
          <a:stretch/>
        </p:blipFill>
        <p:spPr>
          <a:xfrm>
            <a:off x="9019309" y="390759"/>
            <a:ext cx="2804514" cy="13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F1EA-4437-40B1-B3D4-6002CB3F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Blueprints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9858-E9E7-4303-9391-375EECA4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Flask Blueprint is not actually an application. It needs to be registered in an application before you can run it. When you register a Flask Blueprint in an application, you’re actually extending the application with the contents of the Blueprint.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0C9-AA74-471D-9B4A-A7A142E1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1673-A09C-4BEE-A5E7-B932CC7C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Select the recommendation engine type:</a:t>
            </a:r>
            <a:endParaRPr lang="en-US" dirty="0"/>
          </a:p>
          <a:p>
            <a:pPr lvl="1"/>
            <a:r>
              <a:rPr lang="en-US"/>
              <a:t>Content-based Filtering</a:t>
            </a:r>
          </a:p>
          <a:p>
            <a:pPr lvl="1"/>
            <a:r>
              <a:rPr lang="en-US"/>
              <a:t>Collaborative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9498-2182-452B-9F53-0D8ACC2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Engine Goal</a:t>
            </a:r>
          </a:p>
        </p:txBody>
      </p:sp>
      <p:pic>
        <p:nvPicPr>
          <p:cNvPr id="4" name="Graphic 4" descr="Database with solid fill">
            <a:extLst>
              <a:ext uri="{FF2B5EF4-FFF2-40B4-BE49-F238E27FC236}">
                <a16:creationId xmlns:a16="http://schemas.microsoft.com/office/drawing/2014/main" id="{33DAB320-18BA-4C1B-9A6E-2B138DC0D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291" y="1908463"/>
            <a:ext cx="2092036" cy="2100695"/>
          </a:xfrm>
        </p:spPr>
      </p:pic>
      <p:pic>
        <p:nvPicPr>
          <p:cNvPr id="5" name="Graphic 5" descr="User with solid fill">
            <a:extLst>
              <a:ext uri="{FF2B5EF4-FFF2-40B4-BE49-F238E27FC236}">
                <a16:creationId xmlns:a16="http://schemas.microsoft.com/office/drawing/2014/main" id="{688A8C9B-6FBB-43C5-9509-D40887E3C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072" y="2105891"/>
            <a:ext cx="1702376" cy="1702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2593D1-A4BB-4E2C-8656-9307632A9D4E}"/>
              </a:ext>
            </a:extLst>
          </p:cNvPr>
          <p:cNvSpPr/>
          <p:nvPr/>
        </p:nvSpPr>
        <p:spPr>
          <a:xfrm flipH="1">
            <a:off x="3370117" y="4435186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2AD08-15A0-481D-92D3-3EC1CAFC2C8E}"/>
              </a:ext>
            </a:extLst>
          </p:cNvPr>
          <p:cNvSpPr/>
          <p:nvPr/>
        </p:nvSpPr>
        <p:spPr>
          <a:xfrm flipH="1">
            <a:off x="3508662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212D9-CD1A-46B8-921F-09762B3D0824}"/>
              </a:ext>
            </a:extLst>
          </p:cNvPr>
          <p:cNvSpPr/>
          <p:nvPr/>
        </p:nvSpPr>
        <p:spPr>
          <a:xfrm flipH="1">
            <a:off x="3621231" y="4435186"/>
            <a:ext cx="103909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6CA2B-2767-4135-AD90-58F545119459}"/>
              </a:ext>
            </a:extLst>
          </p:cNvPr>
          <p:cNvSpPr/>
          <p:nvPr/>
        </p:nvSpPr>
        <p:spPr>
          <a:xfrm flipH="1">
            <a:off x="3768435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B5B9A-BC20-48BB-8034-AC513E2D29D5}"/>
              </a:ext>
            </a:extLst>
          </p:cNvPr>
          <p:cNvSpPr/>
          <p:nvPr/>
        </p:nvSpPr>
        <p:spPr>
          <a:xfrm flipH="1">
            <a:off x="3898321" y="4435185"/>
            <a:ext cx="103909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4C397-6BCB-4460-8801-5B4BD2EBDCC1}"/>
              </a:ext>
            </a:extLst>
          </p:cNvPr>
          <p:cNvSpPr/>
          <p:nvPr/>
        </p:nvSpPr>
        <p:spPr>
          <a:xfrm flipH="1">
            <a:off x="4062844" y="4435185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AC09-56BB-4CE8-BC56-6B693DF0A50F}"/>
              </a:ext>
            </a:extLst>
          </p:cNvPr>
          <p:cNvSpPr/>
          <p:nvPr/>
        </p:nvSpPr>
        <p:spPr>
          <a:xfrm flipH="1">
            <a:off x="4201389" y="4435184"/>
            <a:ext cx="51955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CE5F3-DF0F-4031-9DA9-758E027B219F}"/>
              </a:ext>
            </a:extLst>
          </p:cNvPr>
          <p:cNvSpPr/>
          <p:nvPr/>
        </p:nvSpPr>
        <p:spPr>
          <a:xfrm flipH="1">
            <a:off x="4313958" y="4435185"/>
            <a:ext cx="181840" cy="13767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4" descr="Database with solid fill">
            <a:extLst>
              <a:ext uri="{FF2B5EF4-FFF2-40B4-BE49-F238E27FC236}">
                <a16:creationId xmlns:a16="http://schemas.microsoft.com/office/drawing/2014/main" id="{2B784BC2-F35D-45CD-B541-8845B7C30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077" y="4069772"/>
            <a:ext cx="2092036" cy="2100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5C682C-5F67-443C-95C8-80E25D9497E4}"/>
              </a:ext>
            </a:extLst>
          </p:cNvPr>
          <p:cNvSpPr txBox="1"/>
          <p:nvPr/>
        </p:nvSpPr>
        <p:spPr>
          <a:xfrm>
            <a:off x="1061605" y="29059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Person Profile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ED7F7-F74A-4E9F-89F9-E2A923BC0ADC}"/>
              </a:ext>
            </a:extLst>
          </p:cNvPr>
          <p:cNvSpPr txBox="1"/>
          <p:nvPr/>
        </p:nvSpPr>
        <p:spPr>
          <a:xfrm>
            <a:off x="1087582" y="49408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Product Data</a:t>
            </a:r>
          </a:p>
        </p:txBody>
      </p:sp>
      <p:pic>
        <p:nvPicPr>
          <p:cNvPr id="18" name="Graphic 18" descr="Single gear with solid fill">
            <a:extLst>
              <a:ext uri="{FF2B5EF4-FFF2-40B4-BE49-F238E27FC236}">
                <a16:creationId xmlns:a16="http://schemas.microsoft.com/office/drawing/2014/main" id="{262D6059-6655-4354-948B-7436432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3391" y="2079914"/>
            <a:ext cx="1624445" cy="1624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98481E-1367-400C-B5C0-0D4904E193D9}"/>
              </a:ext>
            </a:extLst>
          </p:cNvPr>
          <p:cNvSpPr txBox="1"/>
          <p:nvPr/>
        </p:nvSpPr>
        <p:spPr>
          <a:xfrm>
            <a:off x="7356765" y="27154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Configuration</a:t>
            </a: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3FF6A807-CE86-4E66-9F68-039976179C19}"/>
              </a:ext>
            </a:extLst>
          </p:cNvPr>
          <p:cNvSpPr/>
          <p:nvPr/>
        </p:nvSpPr>
        <p:spPr>
          <a:xfrm>
            <a:off x="6223288" y="2447924"/>
            <a:ext cx="917863" cy="917863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8" descr="Single gear with solid fill">
            <a:extLst>
              <a:ext uri="{FF2B5EF4-FFF2-40B4-BE49-F238E27FC236}">
                <a16:creationId xmlns:a16="http://schemas.microsoft.com/office/drawing/2014/main" id="{F24385D0-FA31-4466-9363-D19230155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6686" y="4253345"/>
            <a:ext cx="1624445" cy="16244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FD3D6F-4084-4FB0-906D-AB28830B2EFB}"/>
              </a:ext>
            </a:extLst>
          </p:cNvPr>
          <p:cNvSpPr txBox="1"/>
          <p:nvPr/>
        </p:nvSpPr>
        <p:spPr>
          <a:xfrm>
            <a:off x="7400060" y="48889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Configuration</a:t>
            </a:r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588DBB57-87DD-42F4-B2DB-4E3EC55A28C3}"/>
              </a:ext>
            </a:extLst>
          </p:cNvPr>
          <p:cNvSpPr/>
          <p:nvPr/>
        </p:nvSpPr>
        <p:spPr>
          <a:xfrm>
            <a:off x="6266583" y="4621355"/>
            <a:ext cx="917863" cy="917863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E5D0-8200-4CAD-A31C-E0D69E93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Movie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416-1C85-461B-BDAB-5FF0666E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799"/>
            <a:ext cx="4985905" cy="4348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Starting point: Content-based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Content-Based recommendation works on the principle that if a user likes a certain item then we recommend the user a similar item based on the item’s features or attributes. </a:t>
            </a:r>
          </a:p>
          <a:p>
            <a:r>
              <a:rPr lang="en-US" dirty="0">
                <a:ea typeface="+mn-lt"/>
                <a:cs typeface="+mn-lt"/>
              </a:rPr>
              <a:t>If a user likes a movie of a particular genre or an actor then we recommend a </a:t>
            </a:r>
            <a:r>
              <a:rPr lang="en-US">
                <a:ea typeface="+mn-lt"/>
                <a:cs typeface="+mn-lt"/>
              </a:rPr>
              <a:t>movie along similar lines to our user.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250289-2F26-48EE-8271-2361FC45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73" y="2273165"/>
            <a:ext cx="2743200" cy="34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6F07-DD0D-4A7C-8F27-0A952951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8C9D-DECB-4A97-93FA-EB4D4F40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generic solution is possible when more than one data source is considered.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TMDB 5000 Movie Dataset | Kaggle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The Indian Movie Database | Kaggle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F41F-EC24-4543-BBF7-EB640CC3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543B-9D69-4766-ABD5-4E92C348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Deploy your container to run in the cloud.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4399B89-5E23-4E00-B8B8-0BFCD15C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68" y="1856076"/>
            <a:ext cx="1638300" cy="60007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E2AB527-4EC3-4D0D-977A-56635D3B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17" y="2306782"/>
            <a:ext cx="2674620" cy="4114800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FA08AAE-A500-4060-A6FA-114880974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32" y="3413474"/>
            <a:ext cx="2743200" cy="30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6E90-3FED-43D1-B54B-27D13066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2836-B79D-491F-9A53-6F933C67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5425-9B1C-47A4-AF02-A75BA53B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EDCB-4164-44CE-AF67-92BC5459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REST is acronym for </a:t>
            </a:r>
            <a:r>
              <a:rPr lang="en-US" b="1" dirty="0" err="1">
                <a:ea typeface="+mn-lt"/>
                <a:cs typeface="+mn-lt"/>
              </a:rPr>
              <a:t>RE</a:t>
            </a:r>
            <a:r>
              <a:rPr lang="en-US" dirty="0" err="1">
                <a:ea typeface="+mn-lt"/>
                <a:cs typeface="+mn-lt"/>
              </a:rPr>
              <a:t>presentational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tate </a:t>
            </a:r>
            <a:r>
              <a:rPr lang="en-US" b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ransfer.</a:t>
            </a:r>
          </a:p>
          <a:p>
            <a:r>
              <a:rPr lang="en-US" dirty="0">
                <a:ea typeface="+mn-lt"/>
                <a:cs typeface="+mn-lt"/>
              </a:rPr>
              <a:t>It is an architectural style that defines a set of rules in order to create Web Services. </a:t>
            </a:r>
          </a:p>
          <a:p>
            <a:r>
              <a:rPr lang="en-US" dirty="0"/>
              <a:t>REST service API's may return XML or JSON responses. Though JSON is increasingly the preferred format because the JavaScript compatible format </a:t>
            </a:r>
            <a:r>
              <a:rPr lang="en-US"/>
              <a:t>seamlessly integrates with web client frameworks. (data formats listed)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application/json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application/xml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application/x-wbe+xml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application/x-www-form-urlencoded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multipart/form-data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B42D-02D8-4C61-9627-3E3860DA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URL Routes via Decorated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7AE-08AF-4591-B594-3A8DA247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todo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C3D27CB-DBC2-4DBC-A7B4-5BB7EADA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36" y="1872741"/>
            <a:ext cx="5470813" cy="41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DE4-BBF4-4D0E-82F7-6F3B3C9F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B27D-F6DE-4150-B69F-94CC38C1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Stateless</a:t>
            </a:r>
          </a:p>
          <a:p>
            <a:pPr lvl="1"/>
            <a:r>
              <a:rPr lang="en-US">
                <a:ea typeface="+mn-lt"/>
                <a:cs typeface="+mn-lt"/>
              </a:rPr>
              <a:t>State management that is required should take place on the client, not the server.</a:t>
            </a:r>
            <a:endParaRPr lang="en-US"/>
          </a:p>
          <a:p>
            <a:r>
              <a:rPr lang="en-US"/>
              <a:t>Client-Server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The loose coupling of the client and server enables each to be developed and enhanced independent of the </a:t>
            </a:r>
            <a:r>
              <a:rPr lang="en-US" dirty="0">
                <a:ea typeface="+mn-lt"/>
                <a:cs typeface="+mn-lt"/>
              </a:rPr>
              <a:t>other.</a:t>
            </a:r>
            <a:endParaRPr lang="en-US" dirty="0"/>
          </a:p>
          <a:p>
            <a:r>
              <a:rPr lang="en-US"/>
              <a:t>Uniform Interface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Resources should be uniquely identifiable through a single URL, and only by using the underlying methods of the network protocol.</a:t>
            </a:r>
            <a:endParaRPr lang="en-US" dirty="0"/>
          </a:p>
          <a:p>
            <a:r>
              <a:rPr lang="en-US"/>
              <a:t>Cacheable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All resources should allow caching unless explicitly indicated that caching is not possible.</a:t>
            </a:r>
            <a:endParaRPr lang="en-US"/>
          </a:p>
          <a:p>
            <a:r>
              <a:rPr lang="en-US"/>
              <a:t>Layerable System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Allows for an architecture composed of multiple layers of servers.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E10A-D8C4-4BC1-AFAA-2D31080B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5A-4708-4DB7-B64D-195936C8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REST is useful in cloud applications and preferred for most inter-machine communication.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Stateless components can be freely redeployed if there is a failure.</a:t>
            </a:r>
          </a:p>
          <a:p>
            <a:r>
              <a:rPr lang="en-US">
                <a:ea typeface="+mn-lt"/>
                <a:cs typeface="+mn-lt"/>
              </a:rPr>
              <a:t>REST systems can scale to accommodate load changes. This is because any request can be directed to any instance of a component; there can be nothing saved that has to be remembered by the next transaction.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D6767E-26F0-49B5-B83B-05BE4811A66C}"/>
              </a:ext>
            </a:extLst>
          </p:cNvPr>
          <p:cNvSpPr/>
          <p:nvPr/>
        </p:nvSpPr>
        <p:spPr>
          <a:xfrm>
            <a:off x="1231322" y="1768185"/>
            <a:ext cx="10070522" cy="4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83BBD-B05F-4B7F-9F1F-CBB753B7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Methods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260A39-EFAB-4E86-AC3A-56125911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087748"/>
            <a:ext cx="8830540" cy="38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1515-3829-4354-8E57-87009C30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6829-2054-4D34-AFEA-664512E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Endpoint consistency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Paths of endpoints are consistent by following common web standards.</a:t>
            </a:r>
          </a:p>
          <a:p>
            <a:r>
              <a:rPr lang="en-US"/>
              <a:t>Versioning</a:t>
            </a:r>
          </a:p>
          <a:p>
            <a:pPr lvl="1"/>
            <a:r>
              <a:rPr lang="en-US"/>
              <a:t>Typically a /V1 is part of the initial release of the endpoint.</a:t>
            </a:r>
          </a:p>
          <a:p>
            <a:r>
              <a:rPr lang="en-US"/>
              <a:t>Security</a:t>
            </a:r>
            <a:endParaRPr lang="en-US" dirty="0"/>
          </a:p>
          <a:p>
            <a:pPr lvl="1"/>
            <a:r>
              <a:rPr lang="en-US"/>
              <a:t>Secure via secure HTTP protocol.</a:t>
            </a:r>
            <a:endParaRPr lang="en-US" dirty="0"/>
          </a:p>
          <a:p>
            <a:r>
              <a:rPr lang="en-US"/>
              <a:t>Authentication</a:t>
            </a:r>
          </a:p>
          <a:p>
            <a:pPr lvl="1"/>
            <a:r>
              <a:rPr lang="en-US"/>
              <a:t>Web Tokens, OAuth 2.0 is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EC4F-2D38-4CCF-9CCB-90ABE71B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REST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D679-75BC-4ADA-89CC-7277D0F8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Curl</a:t>
            </a:r>
          </a:p>
          <a:p>
            <a:r>
              <a:rPr lang="en-US"/>
              <a:t>Postman</a:t>
            </a:r>
          </a:p>
          <a:p>
            <a:r>
              <a:rPr lang="en-US"/>
              <a:t>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Brushed Metal 16x9</vt:lpstr>
      <vt:lpstr>Flask, REST, JSON</vt:lpstr>
      <vt:lpstr>Flask</vt:lpstr>
      <vt:lpstr>REST</vt:lpstr>
      <vt:lpstr>Flask URL Routes via Decorated Methods</vt:lpstr>
      <vt:lpstr>REST Principles</vt:lpstr>
      <vt:lpstr>REST Scales</vt:lpstr>
      <vt:lpstr>REST Methods</vt:lpstr>
      <vt:lpstr>REST Practices</vt:lpstr>
      <vt:lpstr>Exercise REST Services</vt:lpstr>
      <vt:lpstr>Curl</vt:lpstr>
      <vt:lpstr>Curl Example</vt:lpstr>
      <vt:lpstr>Postman</vt:lpstr>
      <vt:lpstr>Define Complex Requests</vt:lpstr>
      <vt:lpstr>Postman Collections</vt:lpstr>
      <vt:lpstr>Postman Example</vt:lpstr>
      <vt:lpstr>Swagger</vt:lpstr>
      <vt:lpstr>Enable Swagger</vt:lpstr>
      <vt:lpstr>Swagger Interaction</vt:lpstr>
      <vt:lpstr>Flask Blueprints and Code Structure</vt:lpstr>
      <vt:lpstr>How Blueprints Work</vt:lpstr>
      <vt:lpstr>High Level Recommendation</vt:lpstr>
      <vt:lpstr>Recommendation Engine Goal</vt:lpstr>
      <vt:lpstr>Movie Recommendation</vt:lpstr>
      <vt:lpstr>Data Sources</vt:lpstr>
      <vt:lpstr>Deployment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383</cp:revision>
  <dcterms:created xsi:type="dcterms:W3CDTF">2021-02-28T16:01:20Z</dcterms:created>
  <dcterms:modified xsi:type="dcterms:W3CDTF">2021-05-13T00:47:26Z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