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7030A0"/>
    <a:srgbClr val="000000"/>
    <a:srgbClr val="619378"/>
    <a:srgbClr val="419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58A-DBAD-483F-BA3C-C9B85B38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9EEB-562D-4154-81F3-5F818C88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B00D-BA30-46B3-A003-3209B8EF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411C-D4EF-4DFD-9420-2C0360C3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506-0A2C-49D9-A90C-B372398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818F-AC60-43E2-A3BA-0BEFB421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52CF-E909-44F7-A138-DBEBBD49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622C-0ADB-4ED8-BA65-827304A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0F9C-D3F8-44C4-AA1B-EA3F0F2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5BC9-3FF7-43CD-B1E9-6FF2D6D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E056-E33B-44EA-A5D5-C6DE1F84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4D70-94B3-41EB-A016-48BE48BC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3984-3481-449F-8190-257C5C74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69EA-3C4B-4172-9017-938BE8A7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5CF2-3121-4CE5-B8A9-F1AA64D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99B-C285-48F3-AF60-6897DCC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440-E104-489E-81E4-5D73937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FE4E-085D-486D-950C-78959AA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DC23-6558-4130-A11C-293EB4D3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DEE5-C495-4263-8917-523ED37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3C5-7DD1-4CED-848C-D23FD8D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3FA3-DBC2-4996-87B6-FC423E88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4DBC-E7BD-4380-9DC2-D046743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AECF-FDFA-4F5C-A5D5-71E36D6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F114-C38E-4C97-A7B7-608F79E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B82A-1CF3-4D20-BC3F-08E800D6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268-CF02-49AF-9430-41003327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6543"/>
            <a:ext cx="5181600" cy="5150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D54FD-498D-4040-8E7C-53BB780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543"/>
            <a:ext cx="5181600" cy="5150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A3EA-3258-4544-86E4-3A755DA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3727-3461-48A7-8709-6805C978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6C237-FE9E-47CA-826B-8E15B1D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C2D-86D4-4AB4-88CC-C597DC10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71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F4C4-BC72-4094-85F7-F7F69BFC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306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36F1-3368-4F3C-A036-A7908DC5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1618"/>
            <a:ext cx="5157787" cy="429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1E6-7906-4AEF-B182-AD8F830A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306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047F1-6D9C-4068-9906-111B89DA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1618"/>
            <a:ext cx="5183188" cy="429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4C91-E7F8-4705-944B-C27A0091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3C07E-56C8-4052-B0A1-79F8F84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C56-7FE4-4E4C-9B4C-6574F69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CC20-3B63-4AC4-B1D4-985E32A7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7B5D-85D8-4173-9F34-EBBF599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D61FB-4A99-4252-9CEC-678979F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442C-3CD9-4700-9061-EE6A5A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769E-E246-42D7-BFAC-12ADB734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5C96-D706-4C96-8226-F8D838D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8E36-5975-4537-843C-0752021C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E42-FA49-496F-AF57-7FC460DD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0D15-D047-43E6-B210-B2F955C8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C11-58C4-442E-81F9-74EB7F96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E763-0730-4A3B-9F3F-4000E10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8268-9897-471F-90FA-1BC124F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A9A2-2B71-45C6-8930-7F9FF87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F0C9-D75A-4EC2-818C-52E2472C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8DA4A-07AB-4129-88A2-A30AFB7D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7D1C-8E93-42EA-8E21-8234F25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D713-D611-4479-B328-7D25740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FAC-1DCE-4CBE-94FD-52F474F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5000-0D46-40EB-B905-8B05DF4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74C0-0A2D-4085-AC4B-1AD65E3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9291"/>
            <a:ext cx="10515600" cy="516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F80-F369-49F1-84CB-A60E9CCF9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207-A838-47A4-902F-5CA5A22E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CE7D-A5D7-4B58-A289-A2BD6403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6134E-4F1A-4DDE-AF2B-1FDFCE4F43AD}"/>
              </a:ext>
            </a:extLst>
          </p:cNvPr>
          <p:cNvSpPr/>
          <p:nvPr userDrawn="1"/>
        </p:nvSpPr>
        <p:spPr>
          <a:xfrm>
            <a:off x="0" y="0"/>
            <a:ext cx="12192000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E0CF-00CD-48B0-98FE-40149DF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59ADDF-245A-41B5-9DEF-3990D76B8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IMPLEMENTATION MATTERS IN DEEP POLICY</a:t>
            </a:r>
            <a:br>
              <a:rPr lang="en-US" sz="3600" dirty="0"/>
            </a:br>
            <a:r>
              <a:rPr lang="en-US" sz="3600" dirty="0"/>
              <a:t>GRADIENTS: A CASE STUDY ON PPO AND TRPO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AF0E-27F1-4C66-BF75-35830A5F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Engstrom, Andrew Ilyas, </a:t>
            </a:r>
            <a:r>
              <a:rPr lang="en-US" dirty="0" err="1"/>
              <a:t>Shibani</a:t>
            </a:r>
            <a:r>
              <a:rPr lang="en-US" dirty="0"/>
              <a:t> </a:t>
            </a:r>
            <a:r>
              <a:rPr lang="en-US" dirty="0" err="1"/>
              <a:t>Santurkar</a:t>
            </a:r>
            <a:r>
              <a:rPr lang="en-US" dirty="0"/>
              <a:t>, Dimitris Tsipras, Firdaus </a:t>
            </a:r>
            <a:r>
              <a:rPr lang="en-US" dirty="0" err="1"/>
              <a:t>Janoos</a:t>
            </a:r>
            <a:r>
              <a:rPr lang="en-US" dirty="0"/>
              <a:t>, Larry Rudolph, and Aleksander </a:t>
            </a:r>
            <a:r>
              <a:rPr lang="en-US" dirty="0" err="1"/>
              <a:t>Madry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5FF-B850-4964-848D-6D06F0FA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7E6A1-E409-427F-A84E-1AE54E7C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14" y="1009649"/>
            <a:ext cx="9740572" cy="51673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06A17F5-BF66-49EA-8453-ACE07609F2DE}"/>
              </a:ext>
            </a:extLst>
          </p:cNvPr>
          <p:cNvSpPr/>
          <p:nvPr/>
        </p:nvSpPr>
        <p:spPr>
          <a:xfrm>
            <a:off x="1463040" y="3333750"/>
            <a:ext cx="3651885" cy="211455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36B53-1ACC-48BC-A6AA-45DD036C759E}"/>
              </a:ext>
            </a:extLst>
          </p:cNvPr>
          <p:cNvSpPr txBox="1"/>
          <p:nvPr/>
        </p:nvSpPr>
        <p:spPr>
          <a:xfrm>
            <a:off x="314257" y="2223723"/>
            <a:ext cx="229756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Scott’s presentations so far cover Action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00E0E-522B-4785-9696-496EFECDC84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63040" y="3147053"/>
            <a:ext cx="539931" cy="446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B184A9-830D-491D-B40E-A04231CE2198}"/>
              </a:ext>
            </a:extLst>
          </p:cNvPr>
          <p:cNvSpPr/>
          <p:nvPr/>
        </p:nvSpPr>
        <p:spPr>
          <a:xfrm>
            <a:off x="7167154" y="3264081"/>
            <a:ext cx="3056709" cy="2114550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2B7E7-88F1-4AE9-9C4F-1AB1DA3D26BB}"/>
              </a:ext>
            </a:extLst>
          </p:cNvPr>
          <p:cNvSpPr txBox="1"/>
          <p:nvPr/>
        </p:nvSpPr>
        <p:spPr>
          <a:xfrm>
            <a:off x="8627336" y="2004085"/>
            <a:ext cx="28651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paper compares 2 policy gradient algorithms:</a:t>
            </a:r>
          </a:p>
          <a:p>
            <a:r>
              <a:rPr lang="en-US" dirty="0"/>
              <a:t>TRPO and PPO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C36A8A-1E03-4269-8C78-5794E72870EF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9776218" y="2927415"/>
            <a:ext cx="283678" cy="64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5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43CE-8717-469D-8230-38DE72AC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Action/Value vs. Policy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64914A-6A99-4DD1-9BE6-5378DD5828B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6556395"/>
                  </p:ext>
                </p:extLst>
              </p:nvPr>
            </p:nvGraphicFramePr>
            <p:xfrm>
              <a:off x="838200" y="1009650"/>
              <a:ext cx="10515597" cy="229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00763873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541355208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470000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Action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Policy Gradient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88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Goal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43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Objective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Value -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br>
                            <a:rPr lang="en-US" b="0" dirty="0"/>
                          </a:br>
                          <a:r>
                            <a:rPr lang="en-US" b="0" dirty="0"/>
                            <a:t>Value</a:t>
                          </a:r>
                          <a:r>
                            <a:rPr lang="en-US" b="0" baseline="0" dirty="0"/>
                            <a:t> -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b="0" baseline="0" dirty="0"/>
                        </a:p>
                        <a:p>
                          <a:r>
                            <a:rPr lang="en-US" dirty="0"/>
                            <a:t>(returns rewards)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Policy -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dirty="0"/>
                            <a:t>(returns actions)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606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Bellman equations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Gradient descent of the reward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4001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64914A-6A99-4DD1-9BE6-5378DD5828B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6556395"/>
                  </p:ext>
                </p:extLst>
              </p:nvPr>
            </p:nvGraphicFramePr>
            <p:xfrm>
              <a:off x="838200" y="1009650"/>
              <a:ext cx="10515597" cy="229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00763873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541355208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470000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Action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Policy Gradient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88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Goal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43954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Objective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4106" r="-100521" b="-79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84106" r="-696" b="-794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6063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Bellman equations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Gradient descent of the reward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400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70D8BF-1887-43E5-99CF-23B65ED30084}"/>
              </a:ext>
            </a:extLst>
          </p:cNvPr>
          <p:cNvSpPr txBox="1"/>
          <p:nvPr/>
        </p:nvSpPr>
        <p:spPr>
          <a:xfrm>
            <a:off x="966651" y="3875314"/>
            <a:ext cx="51293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Hold off on detailed explanations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14714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7E0-98FE-42E9-9680-9810E5A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F2B0-BD53-4014-9E06-06ECF8F24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work in Policy Gradients is to both stabilize and speed up gradient descent</a:t>
            </a:r>
          </a:p>
          <a:p>
            <a:r>
              <a:rPr lang="en-US" dirty="0"/>
              <a:t>This paper reviews claims comparing 2 of these algorithms</a:t>
            </a:r>
          </a:p>
          <a:p>
            <a:pPr lvl="1"/>
            <a:r>
              <a:rPr lang="en-US" dirty="0"/>
              <a:t>Trust Region Policy Optimization (TRPO) – Schulman 2015</a:t>
            </a:r>
          </a:p>
          <a:p>
            <a:pPr lvl="1"/>
            <a:r>
              <a:rPr lang="en-US" dirty="0"/>
              <a:t>Proximal Policy Optimization (PPO) – Schulman 2017</a:t>
            </a:r>
          </a:p>
          <a:p>
            <a:r>
              <a:rPr lang="en-US" dirty="0"/>
              <a:t>In the 2017 paper, the authors demonstrate significant gains of PPO over TRPO (and other common algorithms)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321F2-F01B-447F-B586-74F56F002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633" y="1230182"/>
            <a:ext cx="5580940" cy="2856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D89E2-17A2-48DD-9D3C-C55EF1426339}"/>
              </a:ext>
            </a:extLst>
          </p:cNvPr>
          <p:cNvSpPr txBox="1"/>
          <p:nvPr/>
        </p:nvSpPr>
        <p:spPr>
          <a:xfrm>
            <a:off x="6762750" y="4362450"/>
            <a:ext cx="3809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https://arxiv.org/pdf/1707.06347.pdf</a:t>
            </a:r>
          </a:p>
        </p:txBody>
      </p:sp>
    </p:spTree>
    <p:extLst>
      <p:ext uri="{BB962C8B-B14F-4D97-AF65-F5344CB8AC3E}">
        <p14:creationId xmlns:p14="http://schemas.microsoft.com/office/powerpoint/2010/main" val="373060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072D-AAB3-4C93-9E3C-6B815D47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Reviewer’s Claims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D1E40-F817-4504-95D1-F9486C35BE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Compared the codebases from TRPO and PPO papers</a:t>
            </a:r>
          </a:p>
          <a:p>
            <a:pPr lvl="1"/>
            <a:r>
              <a:rPr lang="en-US" sz="2000" dirty="0"/>
              <a:t>Found several optimizations that are independent of the core gradient descent modifications</a:t>
            </a:r>
          </a:p>
          <a:p>
            <a:r>
              <a:rPr lang="en-US" sz="2400" dirty="0"/>
              <a:t>Created new versions of the algorithms for more direct comparison</a:t>
            </a:r>
          </a:p>
          <a:p>
            <a:pPr lvl="1"/>
            <a:r>
              <a:rPr lang="en-US" sz="2000" dirty="0"/>
              <a:t>PPO-M – removes optimizations</a:t>
            </a:r>
          </a:p>
          <a:p>
            <a:pPr lvl="1"/>
            <a:r>
              <a:rPr lang="en-US" sz="2000" dirty="0"/>
              <a:t>TRPO+ - added all optimizations</a:t>
            </a:r>
          </a:p>
          <a:p>
            <a:r>
              <a:rPr lang="en-US" sz="2400" dirty="0"/>
              <a:t>Defined 2 metrics</a:t>
            </a:r>
          </a:p>
          <a:p>
            <a:pPr lvl="1"/>
            <a:r>
              <a:rPr lang="en-US" sz="2000" dirty="0"/>
              <a:t>average algorithmic improvement- AAI</a:t>
            </a:r>
          </a:p>
          <a:p>
            <a:pPr lvl="1"/>
            <a:r>
              <a:rPr lang="en-US" sz="2000" dirty="0"/>
              <a:t>average code-level improvement -ACLI</a:t>
            </a:r>
          </a:p>
          <a:p>
            <a:pPr lvl="1"/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DD753-D278-4A50-B1F9-DF31EB9D4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1027113"/>
            <a:ext cx="514985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844-24E9-4DBA-8CC8-F344046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37AD-B6D8-45A7-AB79-6F9E91F2C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 a series of RL benchmark tasks</a:t>
            </a:r>
          </a:p>
          <a:p>
            <a:pPr lvl="1"/>
            <a:r>
              <a:rPr lang="en-US" dirty="0"/>
              <a:t>Comparison of max rewards in table on top right</a:t>
            </a:r>
          </a:p>
          <a:p>
            <a:pPr lvl="1"/>
            <a:r>
              <a:rPr lang="en-US" dirty="0"/>
              <a:t>TRPO+ performs close or better than PPO</a:t>
            </a:r>
          </a:p>
          <a:p>
            <a:r>
              <a:rPr lang="en-US" dirty="0"/>
              <a:t>Compared improvement metrics</a:t>
            </a:r>
          </a:p>
          <a:p>
            <a:pPr lvl="1"/>
            <a:r>
              <a:rPr lang="en-US" dirty="0"/>
              <a:t>Most gains come from the optimizations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EC11821-D8D0-4F49-9ADF-8E6CAF107B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1556017"/>
              </p:ext>
            </p:extLst>
          </p:nvPr>
        </p:nvGraphicFramePr>
        <p:xfrm>
          <a:off x="6019799" y="1026543"/>
          <a:ext cx="6075483" cy="1307563"/>
        </p:xfrm>
        <a:graphic>
          <a:graphicData uri="http://schemas.openxmlformats.org/drawingml/2006/table">
            <a:tbl>
              <a:tblPr/>
              <a:tblGrid>
                <a:gridCol w="932099">
                  <a:extLst>
                    <a:ext uri="{9D8B030D-6E8A-4147-A177-3AD203B41FA5}">
                      <a16:colId xmlns:a16="http://schemas.microsoft.com/office/drawing/2014/main" val="3653802698"/>
                    </a:ext>
                  </a:extLst>
                </a:gridCol>
                <a:gridCol w="943328">
                  <a:extLst>
                    <a:ext uri="{9D8B030D-6E8A-4147-A177-3AD203B41FA5}">
                      <a16:colId xmlns:a16="http://schemas.microsoft.com/office/drawing/2014/main" val="3368438567"/>
                    </a:ext>
                  </a:extLst>
                </a:gridCol>
                <a:gridCol w="1066859">
                  <a:extLst>
                    <a:ext uri="{9D8B030D-6E8A-4147-A177-3AD203B41FA5}">
                      <a16:colId xmlns:a16="http://schemas.microsoft.com/office/drawing/2014/main" val="4196561111"/>
                    </a:ext>
                  </a:extLst>
                </a:gridCol>
                <a:gridCol w="1093062">
                  <a:extLst>
                    <a:ext uri="{9D8B030D-6E8A-4147-A177-3AD203B41FA5}">
                      <a16:colId xmlns:a16="http://schemas.microsoft.com/office/drawing/2014/main" val="3151750285"/>
                    </a:ext>
                  </a:extLst>
                </a:gridCol>
                <a:gridCol w="883434">
                  <a:extLst>
                    <a:ext uri="{9D8B030D-6E8A-4147-A177-3AD203B41FA5}">
                      <a16:colId xmlns:a16="http://schemas.microsoft.com/office/drawing/2014/main" val="3098241704"/>
                    </a:ext>
                  </a:extLst>
                </a:gridCol>
                <a:gridCol w="1156701">
                  <a:extLst>
                    <a:ext uri="{9D8B030D-6E8A-4147-A177-3AD203B41FA5}">
                      <a16:colId xmlns:a16="http://schemas.microsoft.com/office/drawing/2014/main" val="2381591629"/>
                    </a:ext>
                  </a:extLst>
                </a:gridCol>
              </a:tblGrid>
              <a:tr h="407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AGLORITHM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b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Constriant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b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Optimizations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WALKER2D-V2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HOPPER-V2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HUMANOID-V2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53441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PPO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Clipping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73018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PPO-M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Clipping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2735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17674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TRPO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 Region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89509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TRPO+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 Region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68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986359-2689-4269-8C15-D163EC0DB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3076"/>
              </p:ext>
            </p:extLst>
          </p:nvPr>
        </p:nvGraphicFramePr>
        <p:xfrm>
          <a:off x="6019799" y="2768168"/>
          <a:ext cx="5181599" cy="944972"/>
        </p:xfrm>
        <a:graphic>
          <a:graphicData uri="http://schemas.openxmlformats.org/drawingml/2006/table">
            <a:tbl>
              <a:tblPr/>
              <a:tblGrid>
                <a:gridCol w="1888510">
                  <a:extLst>
                    <a:ext uri="{9D8B030D-6E8A-4147-A177-3AD203B41FA5}">
                      <a16:colId xmlns:a16="http://schemas.microsoft.com/office/drawing/2014/main" val="2119033766"/>
                    </a:ext>
                  </a:extLst>
                </a:gridCol>
                <a:gridCol w="1148844">
                  <a:extLst>
                    <a:ext uri="{9D8B030D-6E8A-4147-A177-3AD203B41FA5}">
                      <a16:colId xmlns:a16="http://schemas.microsoft.com/office/drawing/2014/main" val="1052529265"/>
                    </a:ext>
                  </a:extLst>
                </a:gridCol>
                <a:gridCol w="928517">
                  <a:extLst>
                    <a:ext uri="{9D8B030D-6E8A-4147-A177-3AD203B41FA5}">
                      <a16:colId xmlns:a16="http://schemas.microsoft.com/office/drawing/2014/main" val="3819794706"/>
                    </a:ext>
                  </a:extLst>
                </a:gridCol>
                <a:gridCol w="1215728">
                  <a:extLst>
                    <a:ext uri="{9D8B030D-6E8A-4147-A177-3AD203B41FA5}">
                      <a16:colId xmlns:a16="http://schemas.microsoft.com/office/drawing/2014/main" val="1735872863"/>
                    </a:ext>
                  </a:extLst>
                </a:gridCol>
              </a:tblGrid>
              <a:tr h="472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AGLORITHM</a:t>
                      </a:r>
                    </a:p>
                  </a:txBody>
                  <a:tcPr marL="11812" marR="11812" marT="1181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WALKER2D-V2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HOPPER-V2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HUMANOID-V2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2058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 Improvement</a:t>
                      </a:r>
                    </a:p>
                  </a:txBody>
                  <a:tcPr marL="11812" marR="11812" marT="1181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95310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Improvement</a:t>
                      </a:r>
                    </a:p>
                  </a:txBody>
                  <a:tcPr marL="11812" marR="11812" marT="1181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0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5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808EDA-1348-4568-9B0A-6B4B6A67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42D0-A8DF-4F16-8013-44CCD731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compare RL methods, even on standardized benchmarks</a:t>
            </a:r>
          </a:p>
          <a:p>
            <a:pPr lvl="1"/>
            <a:r>
              <a:rPr lang="en-US" dirty="0"/>
              <a:t>Code optimizations, not just algorithmic changes, impact overall performance</a:t>
            </a:r>
          </a:p>
          <a:p>
            <a:pPr lvl="1"/>
            <a:r>
              <a:rPr lang="en-US" dirty="0"/>
              <a:t>Code bases are not unified across the research</a:t>
            </a:r>
          </a:p>
          <a:p>
            <a:r>
              <a:rPr lang="en-US" dirty="0"/>
              <a:t>RL lacks a common platform for research and development</a:t>
            </a:r>
          </a:p>
          <a:p>
            <a:pPr lvl="1"/>
            <a:r>
              <a:rPr lang="en-US" dirty="0"/>
              <a:t>Pace of innovations is so fast</a:t>
            </a:r>
          </a:p>
          <a:p>
            <a:pPr lvl="1"/>
            <a:r>
              <a:rPr lang="en-US" dirty="0"/>
              <a:t>Competing deep learning frameworks</a:t>
            </a:r>
          </a:p>
          <a:p>
            <a:pPr lvl="2"/>
            <a:r>
              <a:rPr lang="en-US" dirty="0"/>
              <a:t>TensorFlow - Google</a:t>
            </a:r>
          </a:p>
          <a:p>
            <a:pPr lvl="2"/>
            <a:r>
              <a:rPr lang="en-US" dirty="0"/>
              <a:t>PyTorch – Facebook</a:t>
            </a:r>
          </a:p>
          <a:p>
            <a:r>
              <a:rPr lang="en-US" dirty="0"/>
              <a:t>Highlights the need for a RL toolkit or framework for comparing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6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</TotalTime>
  <Words>395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IMPLEMENTATION MATTERS IN DEEP POLICY GRADIENTS: A CASE STUDY ON PPO AND TRPO</vt:lpstr>
      <vt:lpstr>WHERE ARE WE?</vt:lpstr>
      <vt:lpstr>Action/Value vs. Policy Gradients</vt:lpstr>
      <vt:lpstr>Review Focus</vt:lpstr>
      <vt:lpstr>Reviewer’s Claims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Aronson</dc:creator>
  <cp:lastModifiedBy>Steve Aronson</cp:lastModifiedBy>
  <cp:revision>82</cp:revision>
  <dcterms:created xsi:type="dcterms:W3CDTF">2020-07-08T15:01:58Z</dcterms:created>
  <dcterms:modified xsi:type="dcterms:W3CDTF">2020-09-30T18:08:41Z</dcterms:modified>
</cp:coreProperties>
</file>