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70" r:id="rId4"/>
    <p:sldId id="258" r:id="rId5"/>
    <p:sldId id="266" r:id="rId6"/>
    <p:sldId id="265" r:id="rId7"/>
    <p:sldId id="264" r:id="rId8"/>
    <p:sldId id="263" r:id="rId9"/>
    <p:sldId id="262" r:id="rId10"/>
    <p:sldId id="261" r:id="rId11"/>
    <p:sldId id="269" r:id="rId12"/>
    <p:sldId id="268" r:id="rId13"/>
    <p:sldId id="267" r:id="rId14"/>
    <p:sldId id="260" r:id="rId15"/>
    <p:sldId id="259" r:id="rId16"/>
    <p:sldId id="271" r:id="rId17"/>
    <p:sldId id="272" r:id="rId18"/>
    <p:sldId id="275" r:id="rId19"/>
    <p:sldId id="276" r:id="rId20"/>
    <p:sldId id="281" r:id="rId21"/>
    <p:sldId id="273" r:id="rId22"/>
    <p:sldId id="274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299DBA-8B9E-4792-804D-40586E47A1A8}" v="4221" dt="2020-02-26T01:07:45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16z.com/2020/02/16/the-new-business-of-ai-and-how-its-different-from-traditional-softwar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94715" y="3806982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ea typeface="+mn-lt"/>
                <a:cs typeface="+mn-lt"/>
              </a:rPr>
              <a:t>HOW THE BUSINESS OF AI IS DIFFERENT FROM TRADITIONAL SOFTWARE COMPANIES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business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3BD6A-AD91-42FC-9284-C58F204886A5}"/>
              </a:ext>
            </a:extLst>
          </p:cNvPr>
          <p:cNvSpPr txBox="1"/>
          <p:nvPr/>
        </p:nvSpPr>
        <p:spPr>
          <a:xfrm>
            <a:off x="5927756" y="55656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Gene </a:t>
            </a:r>
            <a:r>
              <a:rPr lang="en-US" dirty="0" err="1"/>
              <a:t>Olafsen</a:t>
            </a:r>
          </a:p>
        </p:txBody>
      </p:sp>
    </p:spTree>
    <p:extLst>
      <p:ext uri="{BB962C8B-B14F-4D97-AF65-F5344CB8AC3E}">
        <p14:creationId xmlns:p14="http://schemas.microsoft.com/office/powerpoint/2010/main" val="318303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7A3B-DD04-4679-8B3E-03EFCD74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ADA1-E612-4E4E-9119-1FBB0E6363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Behaves as both a service and software business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Setting up user accounts, integration with existing systems - SaaS-like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Maintaining models - service-like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3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8AA3-4E39-4C28-829A-A9E62F91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F1B22-1399-4B55-AA9D-9113AB7B2E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Setting up and maintaining models is surprisingly costly- this is not SaaS-like. It 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believed that these costs may total 25% of revenue.</a:t>
            </a:r>
          </a:p>
          <a:p>
            <a:r>
              <a:rPr lang="en-US"/>
              <a:t>Let's</a:t>
            </a:r>
            <a:r>
              <a:rPr lang="en-US" dirty="0"/>
              <a:t> </a:t>
            </a:r>
            <a:r>
              <a:rPr lang="en-US"/>
              <a:t>examine where time and money are spent running this business...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2893-37DE-4644-A69B-876C5D0D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Training is draining (wallets)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9FAE-1DA8-4D20-82B7-63A59B58D4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Costs hundreds of thousands of dollars in compute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Not a one-time expense (data drift)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8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B8AF-FDDC-4C79-8EDB-28341B60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inferencing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E870-46F2-4630-BA18-A0E0AE0402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While not as expensive to perform as training, typically more</a:t>
            </a:r>
            <a:r>
              <a:rPr lang="en-US" i="1"/>
              <a:t> compute intensive</a:t>
            </a:r>
            <a:r>
              <a:rPr lang="en-US"/>
              <a:t> than traditional software.</a:t>
            </a:r>
          </a:p>
        </p:txBody>
      </p:sp>
    </p:spTree>
    <p:extLst>
      <p:ext uri="{BB962C8B-B14F-4D97-AF65-F5344CB8AC3E}">
        <p14:creationId xmlns:p14="http://schemas.microsoft.com/office/powerpoint/2010/main" val="183781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9B78-A4C1-4089-861A-AD0AB2EF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Rich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1A13-738D-4D33-B2FF-71AFC11EE0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AI companies are more likely to be set up to provide services that involve </a:t>
            </a:r>
            <a:r>
              <a:rPr lang="en-US" i="1"/>
              <a:t>rich media.</a:t>
            </a:r>
          </a:p>
          <a:p>
            <a:pPr lvl="1"/>
            <a:r>
              <a:rPr lang="en-US"/>
              <a:t>Images</a:t>
            </a:r>
          </a:p>
          <a:p>
            <a:pPr lvl="1"/>
            <a:r>
              <a:rPr lang="en-US"/>
              <a:t>Video</a:t>
            </a:r>
          </a:p>
          <a:p>
            <a:pPr lvl="1"/>
            <a:r>
              <a:rPr lang="en-US"/>
              <a:t>Audio</a:t>
            </a:r>
          </a:p>
          <a:p>
            <a:pPr lvl="1"/>
            <a:r>
              <a:rPr lang="en-US"/>
              <a:t>Large text corpus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1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6269-0DF8-495C-8064-C8670B01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Cloud Storage  and Egress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4286F-B668-4C8C-9124-000D6CCF5F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It can be safely assumed that AI business offerings will be cloud-based.</a:t>
            </a:r>
            <a:endParaRPr lang="en-US" dirty="0"/>
          </a:p>
          <a:p>
            <a:r>
              <a:rPr lang="en-US"/>
              <a:t>All of this rich media has to be stored somewhere... and this has associated cost.</a:t>
            </a:r>
          </a:p>
          <a:p>
            <a:r>
              <a:rPr lang="en-US"/>
              <a:t>While pushing data to the cloud is typically a free operation- pulling data from cloud services (known as egress) has a price attached.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51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AC7C-870A-4990-82DD-3F4BF136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Humans get the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2559-228D-4677-8762-3B6F052204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some cases, it has been found by some startups that </a:t>
            </a:r>
            <a:r>
              <a:rPr lang="en-US" i="1"/>
              <a:t>manual</a:t>
            </a:r>
            <a:r>
              <a:rPr lang="en-US"/>
              <a:t> data processing is more cost effective for some complexe tasks than designing, training and maintaining models.</a:t>
            </a:r>
          </a:p>
        </p:txBody>
      </p:sp>
    </p:spTree>
    <p:extLst>
      <p:ext uri="{BB962C8B-B14F-4D97-AF65-F5344CB8AC3E}">
        <p14:creationId xmlns:p14="http://schemas.microsoft.com/office/powerpoint/2010/main" val="384964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8F0F-B022-4380-ADA3-50EDF74E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Humans are involved (everywhere)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3D98-D944-4ACB-9590-21D2AD2C83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Even under the best of conditions, there is overwhelming human involvement in the day-to-day operations at an AI business.</a:t>
            </a:r>
          </a:p>
          <a:p>
            <a:pPr lvl="1"/>
            <a:r>
              <a:rPr lang="en-US"/>
              <a:t>Data scrubbing, labeling. Is is believe that ongoing maintence of models to protect against </a:t>
            </a:r>
            <a:r>
              <a:rPr lang="en-US" i="1"/>
              <a:t>data drift</a:t>
            </a:r>
            <a:r>
              <a:rPr lang="en-US"/>
              <a:t> can consume 10-15% of revenue.</a:t>
            </a:r>
          </a:p>
          <a:p>
            <a:pPr lvl="1"/>
            <a:r>
              <a:rPr lang="en-US"/>
              <a:t>Humans are </a:t>
            </a:r>
            <a:r>
              <a:rPr lang="en-US" i="1"/>
              <a:t>partnered</a:t>
            </a:r>
            <a:r>
              <a:rPr lang="en-US"/>
              <a:t> with AI in social media monitoring, autonomous vehicle 'driving', medial diagnosing.</a:t>
            </a:r>
          </a:p>
          <a:p>
            <a:pPr lvl="1"/>
            <a:r>
              <a:rPr lang="en-US"/>
              <a:t>As we saw in a recent presentation on 'Machine Unlearning', humans must be in the loop to perform data removal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66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9DFB-9A7D-472F-917B-3DCF08C8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cases are the norm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9A9EC-DA19-4564-B75A-2B1A703425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Andreessen Horowitz observes that as much as 40-50% of the areas for which AI is intended consists of a high percentage of irrelevant, incorrect, or otherwise unusable data.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555501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DDDC-93D2-4944-81CF-91079A02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Differentiation is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6322-350A-42CF-844F-B983B0F164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"Great software companies are built around strong defensive moats. Some of the best moats are strong forces like network effects, high switching costs, and economies of scale."</a:t>
            </a:r>
          </a:p>
          <a:p>
            <a:r>
              <a:rPr lang="en-US"/>
              <a:t>It is possible for AI companies to exploit these capabilites as well, especially if they can be </a:t>
            </a:r>
            <a:r>
              <a:rPr lang="en-US" i="1"/>
              <a:t>first to market</a:t>
            </a:r>
            <a:r>
              <a:rPr lang="en-US"/>
              <a:t>.</a:t>
            </a:r>
          </a:p>
          <a:p>
            <a:r>
              <a:rPr lang="en-US"/>
              <a:t>One major different with AI companies is that</a:t>
            </a:r>
            <a:r>
              <a:rPr lang="en-US" dirty="0"/>
              <a:t> </a:t>
            </a:r>
            <a:r>
              <a:rPr lang="en-US"/>
              <a:t>innovation and major advances in the field usually occur in the open. That is to say that many models and learning topologies are publically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E26F-8D1D-42E1-854A-10E4E86D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A9E8A-CC9C-4433-AC75-8DD5F9735A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Based on the Andreessen Horowitz paper by </a:t>
            </a:r>
            <a:r>
              <a:rPr lang="en-US" dirty="0">
                <a:ea typeface="+mn-lt"/>
                <a:cs typeface="+mn-lt"/>
              </a:rPr>
              <a:t>Martin Casado and Matt Bornstein</a:t>
            </a:r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https://a16z.com/2020/02/16/the-new-business-of-ai-and-how-its-different-from-traditional-software/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869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E8BF-AFCE-479C-99B7-37BAB8A0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to a successful ai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46B9-4A03-4336-AC0D-CC9D97ADB3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Andreesseen Horowitz believes the key to long-term success for AI companies is to own the challenges and combine the best of both services and software.</a:t>
            </a:r>
          </a:p>
          <a:p>
            <a:r>
              <a:rPr lang="en-US"/>
              <a:t>The follow slides outline steps that are common to promising AI companies.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9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D302-FD52-4202-91D9-4FB6E0BE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6724-8388-42BA-9AA7-FB6C5D38D6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Using a "single model" greatly reduces the amount of work to online new customers.</a:t>
            </a:r>
          </a:p>
          <a:p>
            <a:r>
              <a:rPr lang="en-US"/>
              <a:t>A "single model" is simpler to update and maintain.</a:t>
            </a:r>
          </a:p>
          <a:p>
            <a:r>
              <a:rPr lang="en-US"/>
              <a:t>You will have to "cast" your client data into a shape that is compatible with the common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18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187F-8A2B-419D-882A-AFFBF758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Choose wisely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5AA69-1B9F-490F-A305-EE8C06B657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Narrow the domain as much as possible. Serving a smaller audience with a </a:t>
            </a:r>
            <a:r>
              <a:rPr lang="en-US" i="1"/>
              <a:t>better</a:t>
            </a:r>
            <a:r>
              <a:rPr lang="en-US"/>
              <a:t> tool is more cost effective than chasing a larger audience and incurring all the costs associated with tuning what might end up being an incomplete solution.</a:t>
            </a:r>
          </a:p>
        </p:txBody>
      </p:sp>
    </p:spTree>
    <p:extLst>
      <p:ext uri="{BB962C8B-B14F-4D97-AF65-F5344CB8AC3E}">
        <p14:creationId xmlns:p14="http://schemas.microsoft.com/office/powerpoint/2010/main" val="1975787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399C-8BED-4F1B-A188-16389D42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E7B9-DD93-47DD-9F18-41ED25DED7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"Track down and measure real variable costs- don't let them hide in R&amp;D"</a:t>
            </a:r>
          </a:p>
          <a:p>
            <a:r>
              <a:rPr lang="en-US"/>
              <a:t>Provide conservative expense and revenue assessments.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28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A7C3-767B-48BA-82DE-B6E34100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Service-centric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865A7-F8A5-469B-BC07-C38709DA5A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service oriented approach will give you more 'face-time' with clients.</a:t>
            </a:r>
          </a:p>
          <a:p>
            <a:r>
              <a:rPr lang="en-US"/>
              <a:t>Exploiting this connection allows you to make continual adjustments to your business and its offerings.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44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D342-9BEF-46BC-AD3A-1AF8D67A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6003-315A-465D-B13B-1A3A59EE74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It is expected that the rate of change in tooling, design and deployment surrounding ML model development will accelerate. </a:t>
            </a:r>
          </a:p>
          <a:p>
            <a:r>
              <a:rPr lang="en-US">
                <a:ea typeface="+mn-lt"/>
                <a:cs typeface="+mn-lt"/>
              </a:rPr>
              <a:t>Remaining flexible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4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8027-F52C-4297-89E3-CE5E4AAC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Defend the 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B469E-BBC3-493F-9C9A-8CC1560A29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"While it’s not clear whether an AI model itself – or the underlying data – will provide a long-term moat, good products and proprietary data almost always builds good businesses."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9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FB66-668B-4AA4-A0D4-15D3DD3F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are we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164D-097C-4387-AE98-0681689D0B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are</a:t>
            </a:r>
            <a:r>
              <a:rPr lang="en-US" dirty="0"/>
              <a:t> </a:t>
            </a:r>
            <a:r>
              <a:rPr lang="en-US" i="1"/>
              <a:t>platform independent.</a:t>
            </a:r>
            <a:endParaRPr lang="en-US"/>
          </a:p>
          <a:p>
            <a:r>
              <a:rPr lang="en-US"/>
              <a:t>We are slaying</a:t>
            </a:r>
            <a:r>
              <a:rPr lang="en-US" dirty="0"/>
              <a:t> </a:t>
            </a:r>
            <a:r>
              <a:rPr lang="en-US" i="1"/>
              <a:t>monoliths.</a:t>
            </a:r>
            <a:endParaRPr lang="en-US" dirty="0"/>
          </a:p>
          <a:p>
            <a:r>
              <a:rPr lang="en-US"/>
              <a:t>We are building </a:t>
            </a:r>
            <a:r>
              <a:rPr lang="en-US" i="1"/>
              <a:t>microservices</a:t>
            </a:r>
            <a:r>
              <a:rPr lang="en-US"/>
              <a:t>.</a:t>
            </a:r>
            <a:endParaRPr lang="en-US" dirty="0"/>
          </a:p>
          <a:p>
            <a:r>
              <a:rPr lang="en-US"/>
              <a:t>We are tempted by </a:t>
            </a:r>
            <a:r>
              <a:rPr lang="en-US" i="1"/>
              <a:t>serverless</a:t>
            </a:r>
            <a:r>
              <a:rPr lang="en-US" i="1" dirty="0"/>
              <a:t> </a:t>
            </a:r>
            <a:r>
              <a:rPr lang="en-US"/>
              <a:t>and </a:t>
            </a:r>
            <a:r>
              <a:rPr lang="en-US" i="1"/>
              <a:t>lambdas</a:t>
            </a:r>
            <a:r>
              <a:rPr lang="en-US" i="1" dirty="0"/>
              <a:t>.</a:t>
            </a:r>
            <a:endParaRPr lang="en-US" i="1"/>
          </a:p>
          <a:p>
            <a:r>
              <a:rPr lang="en-US"/>
              <a:t>We are deploying in </a:t>
            </a:r>
            <a:r>
              <a:rPr lang="en-US" i="1"/>
              <a:t>Docker</a:t>
            </a:r>
            <a:r>
              <a:rPr lang="en-US" dirty="0"/>
              <a:t>.</a:t>
            </a:r>
          </a:p>
          <a:p>
            <a:r>
              <a:rPr lang="en-US"/>
              <a:t>We are orchestrating with </a:t>
            </a:r>
            <a:r>
              <a:rPr lang="en-US" i="1" dirty="0"/>
              <a:t>Kubernetes</a:t>
            </a:r>
            <a:r>
              <a:rPr lang="en-US" dirty="0"/>
              <a:t>.</a:t>
            </a:r>
          </a:p>
          <a:p>
            <a:r>
              <a:rPr lang="en-US"/>
              <a:t>We are in the cloud.</a:t>
            </a:r>
            <a:endParaRPr lang="en-US" dirty="0"/>
          </a:p>
          <a:p>
            <a:r>
              <a:rPr lang="en-US"/>
              <a:t>We have virtual machines.</a:t>
            </a:r>
            <a:endParaRPr lang="en-US" dirty="0"/>
          </a:p>
          <a:p>
            <a:r>
              <a:rPr lang="en-US"/>
              <a:t>We have access to limitless storage.</a:t>
            </a:r>
            <a:endParaRPr lang="en-US" dirty="0"/>
          </a:p>
          <a:p>
            <a:r>
              <a:rPr lang="en-US"/>
              <a:t>We have access to limitless compute.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5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6269-0DF8-495C-8064-C8670B01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are we going?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5EFFC3-5877-4DD7-91CF-57097D0A34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40773" y="1600200"/>
            <a:ext cx="4662453" cy="4114800"/>
          </a:xfrm>
        </p:spPr>
      </p:pic>
    </p:spTree>
    <p:extLst>
      <p:ext uri="{BB962C8B-B14F-4D97-AF65-F5344CB8AC3E}">
        <p14:creationId xmlns:p14="http://schemas.microsoft.com/office/powerpoint/2010/main" val="272266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E962-F0F6-4A1F-A2BB-9EE65C8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Economic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2C2D-D229-41E3-9DA6-EAE9889A12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Andreessen Horowitz sees AI companies have an 'economic construction' more like traditional service companies, then like software companies (SaaS, etc.)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Lower gross margins due to heavy cloud infrastructure usage and ongoing human support;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Scaling challenges due to the thorny problem of edge cases;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Weaker defensive moats due to the commoditization of AI models and challenges with data network effects.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2759-0C2D-49B4-A044-C213A535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11FC2-6ACF-42FF-B3FF-43A010F1A7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AI company margins 50%-60%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Typical SaaS company margin 60%-80%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Note: Early-stage private capital can hide these inefficiencies. Early stage companies are typically geared to acquire market share. Since these companies don't have to report earnings, where a certain level of fiscal responsibility is expected- or can at least be observed by reading filings- AI companies may not be transparent in identifying expenses.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3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DCDD-7991-4D31-B2BD-65C5B939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Software + services = AI?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4784B-D3E9-480C-89B4-AD8E9C43AF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AI companies may be an entirely new kind of beast.</a:t>
            </a:r>
          </a:p>
          <a:p>
            <a:r>
              <a:rPr lang="en-US"/>
              <a:t>Let's compare the various business models...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2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6941-AB9D-498B-9C37-5A79EF7A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80E2-7A2D-40D1-BD8E-E125F88A9B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Wwrite the software once and sell many times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High gross margins 60%-80%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Recurring revenue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IP creates a moat around the business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4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10D6-51A1-4F94-8484-AFCF6924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7CE6-C8D1-4996-9F4A-EE612A0AC7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Write the software once and sell once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Dedicated headcount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Lower margins 30%-50%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Challenge for recurring revenue, client relationship, consulting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6475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Horizon</vt:lpstr>
      <vt:lpstr>Ai business</vt:lpstr>
      <vt:lpstr>acknowledgement</vt:lpstr>
      <vt:lpstr>Where are we now?</vt:lpstr>
      <vt:lpstr>Where are we going?</vt:lpstr>
      <vt:lpstr>Economic construction</vt:lpstr>
      <vt:lpstr>margins</vt:lpstr>
      <vt:lpstr>Software + services = AI?</vt:lpstr>
      <vt:lpstr>Saas</vt:lpstr>
      <vt:lpstr>Software business</vt:lpstr>
      <vt:lpstr>AI business</vt:lpstr>
      <vt:lpstr>The catch</vt:lpstr>
      <vt:lpstr>1. Training is draining (wallets)</vt:lpstr>
      <vt:lpstr>2. inferencing</vt:lpstr>
      <vt:lpstr>3. Rich Media</vt:lpstr>
      <vt:lpstr>4. Cloud Storage  and Egress Costs</vt:lpstr>
      <vt:lpstr>Humans get the job</vt:lpstr>
      <vt:lpstr>Humans are involved (everywhere)</vt:lpstr>
      <vt:lpstr>Edge cases are the norm</vt:lpstr>
      <vt:lpstr>Differentiation is key</vt:lpstr>
      <vt:lpstr>Steps to a successful ai company</vt:lpstr>
      <vt:lpstr>Reduce complexity</vt:lpstr>
      <vt:lpstr>Choose wisely</vt:lpstr>
      <vt:lpstr>Plan for costs</vt:lpstr>
      <vt:lpstr>Service-centric</vt:lpstr>
      <vt:lpstr>Expect change</vt:lpstr>
      <vt:lpstr>Defend the fort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618</cp:revision>
  <dcterms:created xsi:type="dcterms:W3CDTF">2020-02-21T01:53:53Z</dcterms:created>
  <dcterms:modified xsi:type="dcterms:W3CDTF">2020-08-18T00:21:34Z</dcterms:modified>
</cp:coreProperties>
</file>