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60" r:id="rId3"/>
    <p:sldId id="257" r:id="rId4"/>
    <p:sldId id="262" r:id="rId5"/>
    <p:sldId id="261" r:id="rId6"/>
    <p:sldId id="259" r:id="rId7"/>
    <p:sldId id="258" r:id="rId8"/>
    <p:sldId id="263" r:id="rId9"/>
    <p:sldId id="264" r:id="rId10"/>
    <p:sldId id="269" r:id="rId11"/>
    <p:sldId id="268" r:id="rId12"/>
    <p:sldId id="267" r:id="rId13"/>
    <p:sldId id="266" r:id="rId14"/>
    <p:sldId id="265" r:id="rId15"/>
    <p:sldId id="270" r:id="rId16"/>
    <p:sldId id="271" r:id="rId17"/>
    <p:sldId id="272" r:id="rId18"/>
    <p:sldId id="27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41EE9-3C8C-4928-ACA4-A992E44A880D}" v="148" dt="2020-05-12T01:42:57.983"/>
    <p1510:client id="{F27B2249-9332-4C0F-8E3B-B8BC3D763DEC}" v="1063" dt="2020-05-13T20:35:5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4" d="100"/>
          <a:sy n="94"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4C003-38E8-486A-9BFD-47E55D87241C}"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9EAA3-934B-41DB-B3B1-806F4BE5CC37}"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8/17/2020</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review.net/pdf?id=rJe2syrtv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penreview.net/pdf?id=rJe2syrtv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vert="horz" lIns="91440" tIns="45720" rIns="91440" bIns="45720" rtlCol="0" anchor="t">
            <a:normAutofit/>
          </a:bodyPr>
          <a:lstStyle/>
          <a:p>
            <a:r>
              <a:rPr lang="en-US" dirty="0"/>
              <a:t>Training robots by having them operate in the 'real' world.</a:t>
            </a:r>
          </a:p>
          <a:p>
            <a:r>
              <a:rPr lang="en-US"/>
              <a:t>Based on the paper: </a:t>
            </a:r>
            <a:r>
              <a:rPr lang="en-US" dirty="0">
                <a:hlinkClick r:id="rId2"/>
              </a:rPr>
              <a:t>https://openreview.net/pdf?id=rJe2syrtvS</a:t>
            </a:r>
            <a:endParaRPr lang="en-US" dirty="0"/>
          </a:p>
        </p:txBody>
      </p:sp>
      <p:sp>
        <p:nvSpPr>
          <p:cNvPr id="3" name="Title 2"/>
          <p:cNvSpPr>
            <a:spLocks noGrp="1"/>
          </p:cNvSpPr>
          <p:nvPr>
            <p:ph type="ctrTitle"/>
          </p:nvPr>
        </p:nvSpPr>
        <p:spPr/>
        <p:txBody>
          <a:bodyPr/>
          <a:lstStyle/>
          <a:p>
            <a:r>
              <a:rPr lang="en-US" dirty="0">
                <a:ea typeface="+mj-lt"/>
                <a:cs typeface="+mj-lt"/>
              </a:rPr>
              <a:t>THE INGREDIENTS OF REAL-WORLD ROBOTIC REINFORCEMENT LEARNING</a:t>
            </a:r>
            <a:endParaRPr lang="en-US" dirty="0"/>
          </a:p>
        </p:txBody>
      </p:sp>
      <p:sp>
        <p:nvSpPr>
          <p:cNvPr id="9" name="TextBox 8">
            <a:extLst>
              <a:ext uri="{FF2B5EF4-FFF2-40B4-BE49-F238E27FC236}">
                <a16:creationId xmlns:a16="http://schemas.microsoft.com/office/drawing/2014/main" id="{E3972067-FE94-46B8-9990-22DCD06AE8E7}"/>
              </a:ext>
            </a:extLst>
          </p:cNvPr>
          <p:cNvSpPr txBox="1"/>
          <p:nvPr/>
        </p:nvSpPr>
        <p:spPr>
          <a:xfrm>
            <a:off x="6552195" y="51039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Gene Olafsen</a:t>
            </a:r>
          </a:p>
        </p:txBody>
      </p:sp>
    </p:spTree>
    <p:extLst>
      <p:ext uri="{BB962C8B-B14F-4D97-AF65-F5344CB8AC3E}">
        <p14:creationId xmlns:p14="http://schemas.microsoft.com/office/powerpoint/2010/main" val="318303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46DB-56E2-4E8B-9742-8571083DAB26}"/>
              </a:ext>
            </a:extLst>
          </p:cNvPr>
          <p:cNvSpPr>
            <a:spLocks noGrp="1"/>
          </p:cNvSpPr>
          <p:nvPr>
            <p:ph type="title"/>
          </p:nvPr>
        </p:nvSpPr>
        <p:spPr/>
        <p:txBody>
          <a:bodyPr/>
          <a:lstStyle/>
          <a:p>
            <a:r>
              <a:rPr lang="en-US" dirty="0"/>
              <a:t>meet the real world</a:t>
            </a:r>
          </a:p>
        </p:txBody>
      </p:sp>
      <p:sp>
        <p:nvSpPr>
          <p:cNvPr id="3" name="Content Placeholder 2">
            <a:extLst>
              <a:ext uri="{FF2B5EF4-FFF2-40B4-BE49-F238E27FC236}">
                <a16:creationId xmlns:a16="http://schemas.microsoft.com/office/drawing/2014/main" id="{8A451968-A04D-46DD-AE20-7512CBE1F752}"/>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Although this formalism is simple and concise, it does not capture all of the complexities of real world robotic learning problems. </a:t>
            </a:r>
            <a:endParaRPr lang="en-US"/>
          </a:p>
          <a:p>
            <a:r>
              <a:rPr lang="en-US" dirty="0">
                <a:ea typeface="+mn-lt"/>
                <a:cs typeface="+mn-lt"/>
              </a:rPr>
              <a:t>For a robotic system is to learn continuously and autonomously in the real world, we must ensure that it can learn under the actual conditions that are imposed by the real world.</a:t>
            </a:r>
            <a:endParaRPr lang="en-US"/>
          </a:p>
        </p:txBody>
      </p:sp>
    </p:spTree>
    <p:extLst>
      <p:ext uri="{BB962C8B-B14F-4D97-AF65-F5344CB8AC3E}">
        <p14:creationId xmlns:p14="http://schemas.microsoft.com/office/powerpoint/2010/main" val="245551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7D8E-6EEE-4139-B1E1-29E79B8E1D80}"/>
              </a:ext>
            </a:extLst>
          </p:cNvPr>
          <p:cNvSpPr>
            <a:spLocks noGrp="1"/>
          </p:cNvSpPr>
          <p:nvPr>
            <p:ph type="title"/>
          </p:nvPr>
        </p:nvSpPr>
        <p:spPr/>
        <p:txBody>
          <a:bodyPr/>
          <a:lstStyle/>
          <a:p>
            <a:r>
              <a:rPr lang="en-US" dirty="0"/>
              <a:t>From the '</a:t>
            </a:r>
            <a:r>
              <a:rPr lang="en-US" dirty="0" err="1"/>
              <a:t>mdp</a:t>
            </a:r>
            <a:r>
              <a:rPr lang="en-US" dirty="0"/>
              <a:t>' to the real world</a:t>
            </a:r>
          </a:p>
        </p:txBody>
      </p:sp>
      <p:sp>
        <p:nvSpPr>
          <p:cNvPr id="3" name="Content Placeholder 2">
            <a:extLst>
              <a:ext uri="{FF2B5EF4-FFF2-40B4-BE49-F238E27FC236}">
                <a16:creationId xmlns:a16="http://schemas.microsoft.com/office/drawing/2014/main" id="{69C3B61F-80D7-4603-BC6D-961892E35109}"/>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1) All of the information necessary for learning must be obtained from the robot’s own sensors. This includes information about the state and necessitates that the policy must be learned from high-dimensional and low-level sensory observations, such as camera images. </a:t>
            </a:r>
            <a:endParaRPr lang="en-US">
              <a:ea typeface="+mn-lt"/>
              <a:cs typeface="+mn-lt"/>
            </a:endParaRPr>
          </a:p>
          <a:p>
            <a:r>
              <a:rPr lang="en-US" dirty="0">
                <a:ea typeface="+mn-lt"/>
                <a:cs typeface="+mn-lt"/>
              </a:rPr>
              <a:t>2) The robot must also obtain the reward signal itself from its own sensor readings. This is exceptionally difficult for all but the simplest tasks (e.g., reward functions that depend on interactions with specific objects require perceiving those objects explicitly). </a:t>
            </a:r>
            <a:endParaRPr lang="en-US">
              <a:ea typeface="+mn-lt"/>
              <a:cs typeface="+mn-lt"/>
            </a:endParaRPr>
          </a:p>
          <a:p>
            <a:r>
              <a:rPr lang="en-US" dirty="0">
                <a:ea typeface="+mn-lt"/>
                <a:cs typeface="+mn-lt"/>
              </a:rPr>
              <a:t>3) The system must be able to learn without access to episodic resets. A setup with explicit resets quickly becomes impractical in open-world settings, due to the requirement for significant human engineering of the environment, or direct human intervention during learning.</a:t>
            </a:r>
            <a:endParaRPr lang="en-US"/>
          </a:p>
        </p:txBody>
      </p:sp>
    </p:spTree>
    <p:extLst>
      <p:ext uri="{BB962C8B-B14F-4D97-AF65-F5344CB8AC3E}">
        <p14:creationId xmlns:p14="http://schemas.microsoft.com/office/powerpoint/2010/main" val="227248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87A7-0CE3-4A00-BC87-5C128A71BBA0}"/>
              </a:ext>
            </a:extLst>
          </p:cNvPr>
          <p:cNvSpPr>
            <a:spLocks noGrp="1"/>
          </p:cNvSpPr>
          <p:nvPr>
            <p:ph type="title"/>
          </p:nvPr>
        </p:nvSpPr>
        <p:spPr/>
        <p:txBody>
          <a:bodyPr/>
          <a:lstStyle/>
          <a:p>
            <a:r>
              <a:rPr lang="en-US"/>
              <a:t>Prior approaches</a:t>
            </a:r>
          </a:p>
        </p:txBody>
      </p:sp>
      <p:pic>
        <p:nvPicPr>
          <p:cNvPr id="8" name="Picture 8" descr="A screenshot of a cell phone&#10;&#10;Description generated with very high confidence">
            <a:extLst>
              <a:ext uri="{FF2B5EF4-FFF2-40B4-BE49-F238E27FC236}">
                <a16:creationId xmlns:a16="http://schemas.microsoft.com/office/drawing/2014/main" id="{02C54617-FC9F-40D1-A964-DB36B52BBB97}"/>
              </a:ext>
            </a:extLst>
          </p:cNvPr>
          <p:cNvPicPr>
            <a:picLocks noGrp="1" noChangeAspect="1"/>
          </p:cNvPicPr>
          <p:nvPr>
            <p:ph sz="quarter" idx="13"/>
          </p:nvPr>
        </p:nvPicPr>
        <p:blipFill>
          <a:blip r:embed="rId2"/>
          <a:stretch>
            <a:fillRect/>
          </a:stretch>
        </p:blipFill>
        <p:spPr>
          <a:xfrm>
            <a:off x="613357" y="1646257"/>
            <a:ext cx="7917285" cy="4576436"/>
          </a:xfrm>
        </p:spPr>
      </p:pic>
    </p:spTree>
    <p:extLst>
      <p:ext uri="{BB962C8B-B14F-4D97-AF65-F5344CB8AC3E}">
        <p14:creationId xmlns:p14="http://schemas.microsoft.com/office/powerpoint/2010/main" val="19843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FFC9-A3F9-4FA3-8C9B-CCE88DD19066}"/>
              </a:ext>
            </a:extLst>
          </p:cNvPr>
          <p:cNvSpPr>
            <a:spLocks noGrp="1"/>
          </p:cNvSpPr>
          <p:nvPr>
            <p:ph type="title"/>
          </p:nvPr>
        </p:nvSpPr>
        <p:spPr/>
        <p:txBody>
          <a:bodyPr/>
          <a:lstStyle/>
          <a:p>
            <a:r>
              <a:rPr lang="en-US"/>
              <a:t>Learning from raw sensory input</a:t>
            </a:r>
          </a:p>
        </p:txBody>
      </p:sp>
      <p:sp>
        <p:nvSpPr>
          <p:cNvPr id="3" name="Content Placeholder 2">
            <a:extLst>
              <a:ext uri="{FF2B5EF4-FFF2-40B4-BE49-F238E27FC236}">
                <a16:creationId xmlns:a16="http://schemas.microsoft.com/office/drawing/2014/main" id="{87CEAB6D-E682-49C7-8715-E2441136D13F}"/>
              </a:ext>
            </a:extLst>
          </p:cNvPr>
          <p:cNvSpPr>
            <a:spLocks noGrp="1"/>
          </p:cNvSpPr>
          <p:nvPr>
            <p:ph sz="quarter" idx="13"/>
          </p:nvPr>
        </p:nvSpPr>
        <p:spPr/>
        <p:txBody>
          <a:bodyPr vert="horz" lIns="91440" tIns="45720" rIns="91440" bIns="45720" rtlCol="0" anchor="t">
            <a:normAutofit/>
          </a:bodyPr>
          <a:lstStyle/>
          <a:p>
            <a:r>
              <a:rPr lang="en-US">
                <a:ea typeface="+mn-lt"/>
                <a:cs typeface="+mn-lt"/>
              </a:rPr>
              <a:t>Require the robotic systems to be able to learn from their own raw sensory observations. Typically, these sensory observations are raw camera images from a camera mounted on the robot, as well as proprioceptive sensory inputs such as the joint angles. </a:t>
            </a:r>
            <a:endParaRPr lang="en-US"/>
          </a:p>
        </p:txBody>
      </p:sp>
    </p:spTree>
    <p:extLst>
      <p:ext uri="{BB962C8B-B14F-4D97-AF65-F5344CB8AC3E}">
        <p14:creationId xmlns:p14="http://schemas.microsoft.com/office/powerpoint/2010/main" val="31545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0E0E-71E2-4000-9657-1749F47575A1}"/>
              </a:ext>
            </a:extLst>
          </p:cNvPr>
          <p:cNvSpPr>
            <a:spLocks noGrp="1"/>
          </p:cNvSpPr>
          <p:nvPr>
            <p:ph type="title"/>
          </p:nvPr>
        </p:nvSpPr>
        <p:spPr/>
        <p:txBody>
          <a:bodyPr/>
          <a:lstStyle/>
          <a:p>
            <a:r>
              <a:rPr lang="en-US"/>
              <a:t>Reward functions without reward engineering</a:t>
            </a:r>
          </a:p>
        </p:txBody>
      </p:sp>
      <p:sp>
        <p:nvSpPr>
          <p:cNvPr id="3" name="Content Placeholder 2">
            <a:extLst>
              <a:ext uri="{FF2B5EF4-FFF2-40B4-BE49-F238E27FC236}">
                <a16:creationId xmlns:a16="http://schemas.microsoft.com/office/drawing/2014/main" id="{78D49088-2932-40BE-A080-D08BE6730534}"/>
              </a:ext>
            </a:extLst>
          </p:cNvPr>
          <p:cNvSpPr>
            <a:spLocks noGrp="1"/>
          </p:cNvSpPr>
          <p:nvPr>
            <p:ph sz="quarter" idx="13"/>
          </p:nvPr>
        </p:nvSpPr>
        <p:spPr/>
        <p:txBody>
          <a:bodyPr vert="horz" lIns="91440" tIns="45720" rIns="91440" bIns="45720" rtlCol="0" anchor="t">
            <a:normAutofit/>
          </a:bodyPr>
          <a:lstStyle/>
          <a:p>
            <a:r>
              <a:rPr lang="en-US">
                <a:ea typeface="+mn-lt"/>
                <a:cs typeface="+mn-lt"/>
              </a:rPr>
              <a:t>In the real world, the robot must obtain the reward signal itself from its own sensor readings.</a:t>
            </a:r>
          </a:p>
          <a:p>
            <a:r>
              <a:rPr lang="en-US">
                <a:ea typeface="+mn-lt"/>
                <a:cs typeface="+mn-lt"/>
              </a:rPr>
              <a:t>One candidate is for a user to specify intended behavior beforehand through examples of desired outcomes (i.e., images). </a:t>
            </a:r>
            <a:endParaRPr lang="en-US" dirty="0">
              <a:ea typeface="+mn-lt"/>
              <a:cs typeface="+mn-lt"/>
            </a:endParaRPr>
          </a:p>
          <a:p>
            <a:r>
              <a:rPr lang="en-US">
                <a:ea typeface="+mn-lt"/>
                <a:cs typeface="+mn-lt"/>
              </a:rPr>
              <a:t>The algorithm can then assign itself rewards based on a measure of how well it is accomplishing the specified goals, with no additional human supervision. </a:t>
            </a:r>
          </a:p>
          <a:p>
            <a:r>
              <a:rPr lang="en-US">
                <a:ea typeface="+mn-lt"/>
                <a:cs typeface="+mn-lt"/>
              </a:rPr>
              <a:t>This approach can scale well in principle, since it requires minimal human engineering, and goal images are easy to provide.</a:t>
            </a:r>
            <a:endParaRPr lang="en-US"/>
          </a:p>
        </p:txBody>
      </p:sp>
    </p:spTree>
    <p:extLst>
      <p:ext uri="{BB962C8B-B14F-4D97-AF65-F5344CB8AC3E}">
        <p14:creationId xmlns:p14="http://schemas.microsoft.com/office/powerpoint/2010/main" val="357881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B0F1-1B40-4B37-AEE7-E64079E117FA}"/>
              </a:ext>
            </a:extLst>
          </p:cNvPr>
          <p:cNvSpPr>
            <a:spLocks noGrp="1"/>
          </p:cNvSpPr>
          <p:nvPr>
            <p:ph type="title"/>
          </p:nvPr>
        </p:nvSpPr>
        <p:spPr/>
        <p:txBody>
          <a:bodyPr/>
          <a:lstStyle/>
          <a:p>
            <a:r>
              <a:rPr lang="en-US"/>
              <a:t>Learning without resets</a:t>
            </a:r>
          </a:p>
        </p:txBody>
      </p:sp>
      <p:sp>
        <p:nvSpPr>
          <p:cNvPr id="3" name="Content Placeholder 2">
            <a:extLst>
              <a:ext uri="{FF2B5EF4-FFF2-40B4-BE49-F238E27FC236}">
                <a16:creationId xmlns:a16="http://schemas.microsoft.com/office/drawing/2014/main" id="{9B0856BF-1DAB-4636-8884-87486D54A082}"/>
              </a:ext>
            </a:extLst>
          </p:cNvPr>
          <p:cNvSpPr>
            <a:spLocks noGrp="1"/>
          </p:cNvSpPr>
          <p:nvPr>
            <p:ph sz="quarter" idx="13"/>
          </p:nvPr>
        </p:nvSpPr>
        <p:spPr/>
        <p:txBody>
          <a:bodyPr vert="horz" lIns="91440" tIns="45720" rIns="91440" bIns="45720" rtlCol="0" anchor="t">
            <a:normAutofit/>
          </a:bodyPr>
          <a:lstStyle/>
          <a:p>
            <a:r>
              <a:rPr lang="en-US">
                <a:ea typeface="+mn-lt"/>
                <a:cs typeface="+mn-lt"/>
              </a:rPr>
              <a:t>Natural open-world settings do not provide any such reset mechanism, and in order to enable scalable and autonomous real-world learning we need systems that do not require an episodic formulation of the learning problem.</a:t>
            </a:r>
          </a:p>
          <a:p>
            <a:r>
              <a:rPr lang="en-US">
                <a:ea typeface="+mn-lt"/>
                <a:cs typeface="+mn-lt"/>
              </a:rPr>
              <a:t>To devise a system that requires minimal human engineering for providing rewards, we must use algorithms that are able to assign themselves rewards, using learned models that operate on the same raw sensory inputs as the policy</a:t>
            </a:r>
            <a:endParaRPr lang="en-US" dirty="0"/>
          </a:p>
        </p:txBody>
      </p:sp>
    </p:spTree>
    <p:extLst>
      <p:ext uri="{BB962C8B-B14F-4D97-AF65-F5344CB8AC3E}">
        <p14:creationId xmlns:p14="http://schemas.microsoft.com/office/powerpoint/2010/main" val="274312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B343-F24D-4425-AAD7-B2F008569536}"/>
              </a:ext>
            </a:extLst>
          </p:cNvPr>
          <p:cNvSpPr>
            <a:spLocks noGrp="1"/>
          </p:cNvSpPr>
          <p:nvPr>
            <p:ph type="title"/>
          </p:nvPr>
        </p:nvSpPr>
        <p:spPr/>
        <p:txBody>
          <a:bodyPr/>
          <a:lstStyle/>
          <a:p>
            <a:r>
              <a:rPr lang="en-US"/>
              <a:t>The challenges of real-world RL</a:t>
            </a:r>
            <a:endParaRPr lang="en-US" dirty="0"/>
          </a:p>
        </p:txBody>
      </p:sp>
      <p:sp>
        <p:nvSpPr>
          <p:cNvPr id="3" name="Content Placeholder 2">
            <a:extLst>
              <a:ext uri="{FF2B5EF4-FFF2-40B4-BE49-F238E27FC236}">
                <a16:creationId xmlns:a16="http://schemas.microsoft.com/office/drawing/2014/main" id="{42BD9571-D4C5-489E-B7C3-E928ABD14B24}"/>
              </a:ext>
            </a:extLst>
          </p:cNvPr>
          <p:cNvSpPr>
            <a:spLocks noGrp="1"/>
          </p:cNvSpPr>
          <p:nvPr>
            <p:ph sz="quarter" idx="13"/>
          </p:nvPr>
        </p:nvSpPr>
        <p:spPr>
          <a:xfrm>
            <a:off x="609600" y="1600200"/>
            <a:ext cx="4786875" cy="4114800"/>
          </a:xfrm>
        </p:spPr>
        <p:txBody>
          <a:bodyPr vert="horz" lIns="91440" tIns="45720" rIns="91440" bIns="45720" rtlCol="0" anchor="t">
            <a:normAutofit/>
          </a:bodyPr>
          <a:lstStyle/>
          <a:p>
            <a:r>
              <a:rPr lang="en-US"/>
              <a:t>The researchers built a system largely defined by the principles identified in this paper.</a:t>
            </a:r>
          </a:p>
          <a:p>
            <a:r>
              <a:rPr lang="en-US">
                <a:ea typeface="+mn-lt"/>
                <a:cs typeface="+mn-lt"/>
              </a:rPr>
              <a:t>However, when utilized for robotic learning problems, they found this basic design to be largely ineffective.</a:t>
            </a:r>
          </a:p>
          <a:p>
            <a:r>
              <a:rPr lang="en-US">
                <a:ea typeface="+mn-lt"/>
                <a:cs typeface="+mn-lt"/>
              </a:rPr>
              <a:t>They presented results for a simulated robotic manipulation task that requires repositioning a free-floating objects with a threefingered robotic hand.</a:t>
            </a:r>
            <a:endParaRPr lang="en-US" dirty="0"/>
          </a:p>
          <a:p>
            <a:r>
              <a:rPr lang="en-US">
                <a:ea typeface="+mn-lt"/>
                <a:cs typeface="+mn-lt"/>
              </a:rPr>
              <a:t>The goal in this task is to reposition the object to a target pose from any initial pose in the arena. </a:t>
            </a:r>
            <a:endParaRPr lang="en-US" dirty="0"/>
          </a:p>
          <a:p>
            <a:endParaRPr lang="en-US" dirty="0"/>
          </a:p>
        </p:txBody>
      </p:sp>
      <p:pic>
        <p:nvPicPr>
          <p:cNvPr id="4" name="Picture 4" descr="A picture containing indoor, toy, photo, cake&#10;&#10;Description generated with very high confidence">
            <a:extLst>
              <a:ext uri="{FF2B5EF4-FFF2-40B4-BE49-F238E27FC236}">
                <a16:creationId xmlns:a16="http://schemas.microsoft.com/office/drawing/2014/main" id="{9A88A1FF-F70D-4090-A494-BE41B1602206}"/>
              </a:ext>
            </a:extLst>
          </p:cNvPr>
          <p:cNvPicPr>
            <a:picLocks noChangeAspect="1"/>
          </p:cNvPicPr>
          <p:nvPr/>
        </p:nvPicPr>
        <p:blipFill>
          <a:blip r:embed="rId2"/>
          <a:stretch>
            <a:fillRect/>
          </a:stretch>
        </p:blipFill>
        <p:spPr>
          <a:xfrm>
            <a:off x="5707429" y="1419166"/>
            <a:ext cx="2940089" cy="4403034"/>
          </a:xfrm>
          <a:prstGeom prst="rect">
            <a:avLst/>
          </a:prstGeom>
        </p:spPr>
      </p:pic>
    </p:spTree>
    <p:extLst>
      <p:ext uri="{BB962C8B-B14F-4D97-AF65-F5344CB8AC3E}">
        <p14:creationId xmlns:p14="http://schemas.microsoft.com/office/powerpoint/2010/main" val="701087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FB95-AB3A-41F6-9768-27929FE3BD32}"/>
              </a:ext>
            </a:extLst>
          </p:cNvPr>
          <p:cNvSpPr>
            <a:spLocks noGrp="1"/>
          </p:cNvSpPr>
          <p:nvPr>
            <p:ph type="title"/>
          </p:nvPr>
        </p:nvSpPr>
        <p:spPr/>
        <p:txBody>
          <a:bodyPr/>
          <a:lstStyle/>
          <a:p>
            <a:r>
              <a:rPr lang="en-US"/>
              <a:t>Failure to make progress</a:t>
            </a:r>
          </a:p>
        </p:txBody>
      </p:sp>
      <p:sp>
        <p:nvSpPr>
          <p:cNvPr id="3" name="Content Placeholder 2">
            <a:extLst>
              <a:ext uri="{FF2B5EF4-FFF2-40B4-BE49-F238E27FC236}">
                <a16:creationId xmlns:a16="http://schemas.microsoft.com/office/drawing/2014/main" id="{1FD974F8-55D4-405D-9DEA-4128D2C18F9E}"/>
              </a:ext>
            </a:extLst>
          </p:cNvPr>
          <p:cNvSpPr>
            <a:spLocks noGrp="1"/>
          </p:cNvSpPr>
          <p:nvPr>
            <p:ph sz="quarter" idx="13"/>
          </p:nvPr>
        </p:nvSpPr>
        <p:spPr>
          <a:xfrm>
            <a:off x="609600" y="1600200"/>
            <a:ext cx="3097224" cy="4114800"/>
          </a:xfrm>
        </p:spPr>
        <p:txBody>
          <a:bodyPr vert="horz" lIns="91440" tIns="45720" rIns="91440" bIns="45720" rtlCol="0" anchor="t">
            <a:normAutofit/>
          </a:bodyPr>
          <a:lstStyle/>
          <a:p>
            <a:r>
              <a:rPr lang="en-US">
                <a:ea typeface="+mn-lt"/>
                <a:cs typeface="+mn-lt"/>
              </a:rPr>
              <a:t>When the system is instantiated with vision-based soft actor-critic, rewards from goal images using VICE, and run without episodic resets, we see that the algorithm fails to make progress.</a:t>
            </a:r>
          </a:p>
          <a:p>
            <a:r>
              <a:rPr lang="en-US">
                <a:ea typeface="+mn-lt"/>
                <a:cs typeface="+mn-lt"/>
              </a:rPr>
              <a:t>Although it might appear that this setup fits within the assumptions of all of the components that are used, the complete system is ineffective.</a:t>
            </a:r>
            <a:endParaRPr lang="en-US" dirty="0">
              <a:ea typeface="+mn-lt"/>
              <a:cs typeface="+mn-lt"/>
            </a:endParaRPr>
          </a:p>
          <a:p>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26C9D308-1466-4464-977E-FE87D1E65599}"/>
              </a:ext>
            </a:extLst>
          </p:cNvPr>
          <p:cNvPicPr>
            <a:picLocks noChangeAspect="1"/>
          </p:cNvPicPr>
          <p:nvPr/>
        </p:nvPicPr>
        <p:blipFill>
          <a:blip r:embed="rId2"/>
          <a:stretch>
            <a:fillRect/>
          </a:stretch>
        </p:blipFill>
        <p:spPr>
          <a:xfrm>
            <a:off x="4341685" y="1423041"/>
            <a:ext cx="3925128" cy="4366887"/>
          </a:xfrm>
          <a:prstGeom prst="rect">
            <a:avLst/>
          </a:prstGeom>
        </p:spPr>
      </p:pic>
    </p:spTree>
    <p:extLst>
      <p:ext uri="{BB962C8B-B14F-4D97-AF65-F5344CB8AC3E}">
        <p14:creationId xmlns:p14="http://schemas.microsoft.com/office/powerpoint/2010/main" val="326934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0282-04D4-41A1-AEAC-2C326CD25E07}"/>
              </a:ext>
            </a:extLst>
          </p:cNvPr>
          <p:cNvSpPr>
            <a:spLocks noGrp="1"/>
          </p:cNvSpPr>
          <p:nvPr>
            <p:ph type="title"/>
          </p:nvPr>
        </p:nvSpPr>
        <p:spPr/>
        <p:txBody>
          <a:bodyPr/>
          <a:lstStyle/>
          <a:p>
            <a:r>
              <a:rPr lang="en-US"/>
              <a:t>experiment</a:t>
            </a:r>
          </a:p>
        </p:txBody>
      </p:sp>
      <p:sp>
        <p:nvSpPr>
          <p:cNvPr id="3" name="Content Placeholder 2">
            <a:extLst>
              <a:ext uri="{FF2B5EF4-FFF2-40B4-BE49-F238E27FC236}">
                <a16:creationId xmlns:a16="http://schemas.microsoft.com/office/drawing/2014/main" id="{5291D04F-8330-4584-8A49-DB6447551BE0}"/>
              </a:ext>
            </a:extLst>
          </p:cNvPr>
          <p:cNvSpPr>
            <a:spLocks noGrp="1"/>
          </p:cNvSpPr>
          <p:nvPr>
            <p:ph sz="quarter" idx="13"/>
          </p:nvPr>
        </p:nvSpPr>
        <p:spPr/>
        <p:txBody>
          <a:bodyPr vert="horz" lIns="91440" tIns="45720" rIns="91440" bIns="45720" rtlCol="0" anchor="t">
            <a:normAutofit/>
          </a:bodyPr>
          <a:lstStyle/>
          <a:p>
            <a:r>
              <a:rPr lang="en-US">
                <a:ea typeface="+mn-lt"/>
                <a:cs typeface="+mn-lt"/>
              </a:rPr>
              <a:t>To investigate the issue concerning poor training results, the team performed experiments investigating the combination of the three main ingredients: </a:t>
            </a:r>
          </a:p>
          <a:p>
            <a:pPr lvl="1"/>
            <a:r>
              <a:rPr lang="en-US">
                <a:ea typeface="+mn-lt"/>
                <a:cs typeface="+mn-lt"/>
              </a:rPr>
              <a:t>Varying observation type (visual vs. low-dimensional state),</a:t>
            </a:r>
          </a:p>
          <a:p>
            <a:pPr lvl="1"/>
            <a:r>
              <a:rPr lang="en-US">
                <a:ea typeface="+mn-lt"/>
                <a:cs typeface="+mn-lt"/>
              </a:rPr>
              <a:t>Reward structure (VICE vs. hand-defined rewards that utilize ground-truth object state),</a:t>
            </a:r>
          </a:p>
          <a:p>
            <a:pPr lvl="1"/>
            <a:r>
              <a:rPr lang="en-US">
                <a:ea typeface="+mn-lt"/>
                <a:cs typeface="+mn-lt"/>
              </a:rPr>
              <a:t>The ability to reset (episodic resets vs. reset-free, non-episodic learning).</a:t>
            </a:r>
            <a:endParaRPr lang="en-US"/>
          </a:p>
        </p:txBody>
      </p:sp>
    </p:spTree>
    <p:extLst>
      <p:ext uri="{BB962C8B-B14F-4D97-AF65-F5344CB8AC3E}">
        <p14:creationId xmlns:p14="http://schemas.microsoft.com/office/powerpoint/2010/main" val="158445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9F3B-F68F-40D2-B947-01DD65C63686}"/>
              </a:ext>
            </a:extLst>
          </p:cNvPr>
          <p:cNvSpPr>
            <a:spLocks noGrp="1"/>
          </p:cNvSpPr>
          <p:nvPr>
            <p:ph type="title"/>
          </p:nvPr>
        </p:nvSpPr>
        <p:spPr/>
        <p:txBody>
          <a:bodyPr/>
          <a:lstStyle/>
          <a:p>
            <a:r>
              <a:rPr lang="en-US"/>
              <a:t>Reset Free challenge</a:t>
            </a:r>
          </a:p>
        </p:txBody>
      </p:sp>
      <p:sp>
        <p:nvSpPr>
          <p:cNvPr id="3" name="Content Placeholder 2">
            <a:extLst>
              <a:ext uri="{FF2B5EF4-FFF2-40B4-BE49-F238E27FC236}">
                <a16:creationId xmlns:a16="http://schemas.microsoft.com/office/drawing/2014/main" id="{2023A5EB-180C-4681-BFD2-19F3AF724397}"/>
              </a:ext>
            </a:extLst>
          </p:cNvPr>
          <p:cNvSpPr>
            <a:spLocks noGrp="1"/>
          </p:cNvSpPr>
          <p:nvPr>
            <p:ph sz="quarter" idx="13"/>
          </p:nvPr>
        </p:nvSpPr>
        <p:spPr/>
        <p:txBody>
          <a:bodyPr vert="horz" lIns="91440" tIns="45720" rIns="91440" bIns="45720" rtlCol="0" anchor="t">
            <a:normAutofit/>
          </a:bodyPr>
          <a:lstStyle/>
          <a:p>
            <a:r>
              <a:rPr lang="en-US">
                <a:ea typeface="+mn-lt"/>
                <a:cs typeface="+mn-lt"/>
              </a:rPr>
              <a:t>The results show that learning with resets achieves high training time reward from both vision and state, while reset-free only achieves high training time reward with low-dimensional state. </a:t>
            </a:r>
          </a:p>
          <a:p>
            <a:r>
              <a:rPr lang="en-US">
                <a:ea typeface="+mn-lt"/>
                <a:cs typeface="+mn-lt"/>
              </a:rPr>
              <a:t>Second, the policy is able to pass the threshold for training time reward in a non-episodic setting when learning from low-dimensional state, but it is not able to do the same using image observations. </a:t>
            </a:r>
          </a:p>
          <a:p>
            <a:r>
              <a:rPr lang="en-US">
                <a:ea typeface="+mn-lt"/>
                <a:cs typeface="+mn-lt"/>
              </a:rPr>
              <a:t>This suggests that combining the reset-free learning problem with visual observations makes it significantly more challenging.</a:t>
            </a:r>
            <a:endParaRPr lang="en-US"/>
          </a:p>
        </p:txBody>
      </p:sp>
    </p:spTree>
    <p:extLst>
      <p:ext uri="{BB962C8B-B14F-4D97-AF65-F5344CB8AC3E}">
        <p14:creationId xmlns:p14="http://schemas.microsoft.com/office/powerpoint/2010/main" val="201420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CAB-0828-4572-9B5F-067E1538BF1C}"/>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3B7F7BDE-7CCA-4FE4-A9FA-773CD8787E9F}"/>
              </a:ext>
            </a:extLst>
          </p:cNvPr>
          <p:cNvSpPr>
            <a:spLocks noGrp="1"/>
          </p:cNvSpPr>
          <p:nvPr>
            <p:ph sz="quarter" idx="13"/>
          </p:nvPr>
        </p:nvSpPr>
        <p:spPr/>
        <p:txBody>
          <a:bodyPr vert="horz" lIns="91440" tIns="45720" rIns="91440" bIns="45720" rtlCol="0" anchor="t">
            <a:normAutofit/>
          </a:bodyPr>
          <a:lstStyle/>
          <a:p>
            <a:r>
              <a:rPr lang="en-US" dirty="0"/>
              <a:t>See paper: </a:t>
            </a:r>
            <a:r>
              <a:rPr lang="en-US" dirty="0">
                <a:ea typeface="+mn-lt"/>
                <a:cs typeface="+mn-lt"/>
                <a:hlinkClick r:id="rId2"/>
              </a:rPr>
              <a:t>https://openreview.net/pdf?id=rJe2syrtvS</a:t>
            </a:r>
          </a:p>
          <a:p>
            <a:r>
              <a:rPr lang="en-US" dirty="0">
                <a:ea typeface="+mn-lt"/>
                <a:cs typeface="+mn-lt"/>
              </a:rPr>
              <a:t>Henry Zhu∗1, Justin Yu∗1, Abhishek Gupta∗1, Dhruv Shah1,Kristian Hartikainen2, </a:t>
            </a:r>
            <a:r>
              <a:rPr lang="en-US" dirty="0" err="1">
                <a:ea typeface="+mn-lt"/>
                <a:cs typeface="+mn-lt"/>
              </a:rPr>
              <a:t>Avi</a:t>
            </a:r>
            <a:r>
              <a:rPr lang="en-US" dirty="0">
                <a:ea typeface="+mn-lt"/>
                <a:cs typeface="+mn-lt"/>
              </a:rPr>
              <a:t> Singh1, Vikash Kumar3, Sergey Levine1</a:t>
            </a:r>
            <a:endParaRPr lang="en-US" dirty="0"/>
          </a:p>
          <a:p>
            <a:r>
              <a:rPr lang="en-US" dirty="0">
                <a:ea typeface="+mn-lt"/>
                <a:cs typeface="+mn-lt"/>
              </a:rPr>
              <a:t>1 University of California, Berkeley 2 University of Oxford 3 University of Washington</a:t>
            </a:r>
            <a:endParaRPr lang="en-US" dirty="0"/>
          </a:p>
        </p:txBody>
      </p:sp>
    </p:spTree>
    <p:extLst>
      <p:ext uri="{BB962C8B-B14F-4D97-AF65-F5344CB8AC3E}">
        <p14:creationId xmlns:p14="http://schemas.microsoft.com/office/powerpoint/2010/main" val="3572809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06D0-14B9-4950-AF82-CA4D1150E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37B723-9B65-4AA0-ABBA-F6D09D36E826}"/>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80972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C9CA-18F6-4589-B792-456E4D8A4A3B}"/>
              </a:ext>
            </a:extLst>
          </p:cNvPr>
          <p:cNvSpPr>
            <a:spLocks noGrp="1"/>
          </p:cNvSpPr>
          <p:nvPr>
            <p:ph type="title"/>
          </p:nvPr>
        </p:nvSpPr>
        <p:spPr/>
        <p:txBody>
          <a:bodyPr/>
          <a:lstStyle/>
          <a:p>
            <a:r>
              <a:rPr lang="en-US" dirty="0"/>
              <a:t>the promise</a:t>
            </a:r>
          </a:p>
        </p:txBody>
      </p:sp>
      <p:sp>
        <p:nvSpPr>
          <p:cNvPr id="3" name="Content Placeholder 2">
            <a:extLst>
              <a:ext uri="{FF2B5EF4-FFF2-40B4-BE49-F238E27FC236}">
                <a16:creationId xmlns:a16="http://schemas.microsoft.com/office/drawing/2014/main" id="{C5BBDD85-7F6F-4550-BD31-A271349C5EDF}"/>
              </a:ext>
            </a:extLst>
          </p:cNvPr>
          <p:cNvSpPr>
            <a:spLocks noGrp="1"/>
          </p:cNvSpPr>
          <p:nvPr>
            <p:ph sz="quarter" idx="13"/>
          </p:nvPr>
        </p:nvSpPr>
        <p:spPr/>
        <p:txBody>
          <a:bodyPr vert="horz" lIns="91440" tIns="45720" rIns="91440" bIns="45720" rtlCol="0" anchor="t">
            <a:normAutofit/>
          </a:bodyPr>
          <a:lstStyle/>
          <a:p>
            <a:r>
              <a:rPr lang="en-US" dirty="0"/>
              <a:t>Reinforcement learning, in principle can </a:t>
            </a:r>
            <a:r>
              <a:rPr lang="en-US" dirty="0">
                <a:ea typeface="+mn-lt"/>
                <a:cs typeface="+mn-lt"/>
              </a:rPr>
              <a:t>enable autonomous systems, such as robots, to acquire a large repertoire of skills automatically.</a:t>
            </a:r>
            <a:endParaRPr lang="en-US" dirty="0"/>
          </a:p>
          <a:p>
            <a:r>
              <a:rPr lang="en-US" dirty="0">
                <a:ea typeface="+mn-lt"/>
                <a:cs typeface="+mn-lt"/>
              </a:rPr>
              <a:t>Reinforcement learning can enable such systems to continuously improve the proficiency of their skills from experience.</a:t>
            </a:r>
            <a:endParaRPr lang="en-US" dirty="0"/>
          </a:p>
          <a:p>
            <a:pPr lvl="1"/>
            <a:endParaRPr lang="en-US" dirty="0"/>
          </a:p>
        </p:txBody>
      </p:sp>
    </p:spTree>
    <p:extLst>
      <p:ext uri="{BB962C8B-B14F-4D97-AF65-F5344CB8AC3E}">
        <p14:creationId xmlns:p14="http://schemas.microsoft.com/office/powerpoint/2010/main" val="391597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B2DC-1B27-42A8-B22F-71A68B61005C}"/>
              </a:ext>
            </a:extLst>
          </p:cNvPr>
          <p:cNvSpPr>
            <a:spLocks noGrp="1"/>
          </p:cNvSpPr>
          <p:nvPr>
            <p:ph type="title"/>
          </p:nvPr>
        </p:nvSpPr>
        <p:spPr/>
        <p:txBody>
          <a:bodyPr/>
          <a:lstStyle/>
          <a:p>
            <a:r>
              <a:rPr lang="en-US" dirty="0"/>
              <a:t>The reality</a:t>
            </a:r>
          </a:p>
        </p:txBody>
      </p:sp>
      <p:sp>
        <p:nvSpPr>
          <p:cNvPr id="3" name="Content Placeholder 2">
            <a:extLst>
              <a:ext uri="{FF2B5EF4-FFF2-40B4-BE49-F238E27FC236}">
                <a16:creationId xmlns:a16="http://schemas.microsoft.com/office/drawing/2014/main" id="{FA57DA44-FFEA-482C-AED4-A588DE90DBEC}"/>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Realizing this in reality has proven challenging: even with reinforcement learning methods that can acquire complex behaviors from high-dimensional low-level observations, such as images, the assumptions of the reinforcement learning problem setting do not fit cleanly into the constraints of the real world. </a:t>
            </a:r>
            <a:endParaRPr lang="en-US"/>
          </a:p>
        </p:txBody>
      </p:sp>
    </p:spTree>
    <p:extLst>
      <p:ext uri="{BB962C8B-B14F-4D97-AF65-F5344CB8AC3E}">
        <p14:creationId xmlns:p14="http://schemas.microsoft.com/office/powerpoint/2010/main" val="287189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4A8B-6991-4E90-81F8-2CBDA6F34726}"/>
              </a:ext>
            </a:extLst>
          </p:cNvPr>
          <p:cNvSpPr>
            <a:spLocks noGrp="1"/>
          </p:cNvSpPr>
          <p:nvPr>
            <p:ph type="title"/>
          </p:nvPr>
        </p:nvSpPr>
        <p:spPr/>
        <p:txBody>
          <a:bodyPr/>
          <a:lstStyle/>
          <a:p>
            <a:r>
              <a:rPr lang="en-US" dirty="0"/>
              <a:t>RL and real world training</a:t>
            </a:r>
          </a:p>
        </p:txBody>
      </p:sp>
      <p:sp>
        <p:nvSpPr>
          <p:cNvPr id="3" name="Content Placeholder 2">
            <a:extLst>
              <a:ext uri="{FF2B5EF4-FFF2-40B4-BE49-F238E27FC236}">
                <a16:creationId xmlns:a16="http://schemas.microsoft.com/office/drawing/2014/main" id="{B2A10ED2-3A6B-45A0-915C-80E4C765F71E}"/>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Most successful robotic learning experiments have employed various kinds of environmental instrumentation in order to:</a:t>
            </a:r>
          </a:p>
          <a:p>
            <a:pPr lvl="1"/>
            <a:r>
              <a:rPr lang="en-US" dirty="0">
                <a:ea typeface="+mn-lt"/>
                <a:cs typeface="+mn-lt"/>
              </a:rPr>
              <a:t>Define reward functions</a:t>
            </a:r>
          </a:p>
          <a:p>
            <a:pPr lvl="1"/>
            <a:r>
              <a:rPr lang="en-US" dirty="0">
                <a:ea typeface="+mn-lt"/>
                <a:cs typeface="+mn-lt"/>
              </a:rPr>
              <a:t>Reset between trials</a:t>
            </a:r>
          </a:p>
          <a:p>
            <a:pPr lvl="1"/>
            <a:r>
              <a:rPr lang="en-US" dirty="0">
                <a:ea typeface="+mn-lt"/>
                <a:cs typeface="+mn-lt"/>
              </a:rPr>
              <a:t>Obtain ground truth state</a:t>
            </a:r>
            <a:endParaRPr lang="en-US" dirty="0"/>
          </a:p>
        </p:txBody>
      </p:sp>
    </p:spTree>
    <p:extLst>
      <p:ext uri="{BB962C8B-B14F-4D97-AF65-F5344CB8AC3E}">
        <p14:creationId xmlns:p14="http://schemas.microsoft.com/office/powerpoint/2010/main" val="234375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B5A0-BF58-4A07-BF6F-1DACDB0A626B}"/>
              </a:ext>
            </a:extLst>
          </p:cNvPr>
          <p:cNvSpPr>
            <a:spLocks noGrp="1"/>
          </p:cNvSpPr>
          <p:nvPr>
            <p:ph type="title"/>
          </p:nvPr>
        </p:nvSpPr>
        <p:spPr/>
        <p:txBody>
          <a:bodyPr/>
          <a:lstStyle/>
          <a:p>
            <a:r>
              <a:rPr lang="en-US" dirty="0"/>
              <a:t>Change is needed</a:t>
            </a:r>
          </a:p>
        </p:txBody>
      </p:sp>
      <p:sp>
        <p:nvSpPr>
          <p:cNvPr id="3" name="Content Placeholder 2">
            <a:extLst>
              <a:ext uri="{FF2B5EF4-FFF2-40B4-BE49-F238E27FC236}">
                <a16:creationId xmlns:a16="http://schemas.microsoft.com/office/drawing/2014/main" id="{502816E7-45A0-42F3-B3C9-DFC3792BC3BF}"/>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In order to practically and </a:t>
            </a:r>
            <a:r>
              <a:rPr lang="en-US" dirty="0" err="1">
                <a:ea typeface="+mn-lt"/>
                <a:cs typeface="+mn-lt"/>
              </a:rPr>
              <a:t>scalably</a:t>
            </a:r>
            <a:r>
              <a:rPr lang="en-US" dirty="0">
                <a:ea typeface="+mn-lt"/>
                <a:cs typeface="+mn-lt"/>
              </a:rPr>
              <a:t> deploy autonomous learning systems that improve continuously through real-world operation, we must lift these limitations and design algorithms that can learn under the constraints of real-world environments.</a:t>
            </a:r>
            <a:endParaRPr lang="en-US" dirty="0"/>
          </a:p>
        </p:txBody>
      </p:sp>
    </p:spTree>
    <p:extLst>
      <p:ext uri="{BB962C8B-B14F-4D97-AF65-F5344CB8AC3E}">
        <p14:creationId xmlns:p14="http://schemas.microsoft.com/office/powerpoint/2010/main" val="252222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04DA-6BF8-4C5A-AC52-94C4529B8500}"/>
              </a:ext>
            </a:extLst>
          </p:cNvPr>
          <p:cNvSpPr>
            <a:spLocks noGrp="1"/>
          </p:cNvSpPr>
          <p:nvPr>
            <p:ph type="title"/>
          </p:nvPr>
        </p:nvSpPr>
        <p:spPr/>
        <p:txBody>
          <a:bodyPr/>
          <a:lstStyle/>
          <a:p>
            <a:r>
              <a:rPr lang="en-US" dirty="0"/>
              <a:t>Proposed changes</a:t>
            </a:r>
          </a:p>
        </p:txBody>
      </p:sp>
      <p:sp>
        <p:nvSpPr>
          <p:cNvPr id="3" name="Content Placeholder 2">
            <a:extLst>
              <a:ext uri="{FF2B5EF4-FFF2-40B4-BE49-F238E27FC236}">
                <a16:creationId xmlns:a16="http://schemas.microsoft.com/office/drawing/2014/main" id="{4FDB2A70-92BF-495F-A2CF-DD9579B95C5B}"/>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The authors of the paper propose that overcoming these challenges in a scalable way requires designing robotic systems that possess three capabilities:</a:t>
            </a:r>
          </a:p>
          <a:p>
            <a:pPr lvl="1"/>
            <a:r>
              <a:rPr lang="en-US" dirty="0">
                <a:ea typeface="+mn-lt"/>
                <a:cs typeface="+mn-lt"/>
              </a:rPr>
              <a:t>Able to learn from their own raw sensory inputs</a:t>
            </a:r>
          </a:p>
          <a:p>
            <a:pPr lvl="1"/>
            <a:r>
              <a:rPr lang="en-US" dirty="0">
                <a:ea typeface="+mn-lt"/>
                <a:cs typeface="+mn-lt"/>
              </a:rPr>
              <a:t>Assign rewards to their own trials without hand-designed perception systems or instrumentation</a:t>
            </a:r>
          </a:p>
          <a:p>
            <a:pPr lvl="1"/>
            <a:r>
              <a:rPr lang="en-US" dirty="0">
                <a:ea typeface="+mn-lt"/>
                <a:cs typeface="+mn-lt"/>
              </a:rPr>
              <a:t>Learn continuously in non-episodic settings without requiring human intervention to manually reset the environment</a:t>
            </a:r>
            <a:endParaRPr lang="en-US"/>
          </a:p>
        </p:txBody>
      </p:sp>
    </p:spTree>
    <p:extLst>
      <p:ext uri="{BB962C8B-B14F-4D97-AF65-F5344CB8AC3E}">
        <p14:creationId xmlns:p14="http://schemas.microsoft.com/office/powerpoint/2010/main" val="1399969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0DF9-F381-474C-9057-F87B6EA18315}"/>
              </a:ext>
            </a:extLst>
          </p:cNvPr>
          <p:cNvSpPr>
            <a:spLocks noGrp="1"/>
          </p:cNvSpPr>
          <p:nvPr>
            <p:ph type="title"/>
          </p:nvPr>
        </p:nvSpPr>
        <p:spPr/>
        <p:txBody>
          <a:bodyPr/>
          <a:lstStyle/>
          <a:p>
            <a:r>
              <a:rPr lang="en-US" dirty="0"/>
              <a:t>Illustration</a:t>
            </a:r>
          </a:p>
        </p:txBody>
      </p:sp>
      <p:pic>
        <p:nvPicPr>
          <p:cNvPr id="4" name="Picture 4" descr="A screenshot of a cell phone&#10;&#10;Description generated with very high confidence">
            <a:extLst>
              <a:ext uri="{FF2B5EF4-FFF2-40B4-BE49-F238E27FC236}">
                <a16:creationId xmlns:a16="http://schemas.microsoft.com/office/drawing/2014/main" id="{94423D3E-771C-409C-B08C-B5297A120CA4}"/>
              </a:ext>
            </a:extLst>
          </p:cNvPr>
          <p:cNvPicPr>
            <a:picLocks noGrp="1" noChangeAspect="1"/>
          </p:cNvPicPr>
          <p:nvPr>
            <p:ph sz="quarter" idx="13"/>
          </p:nvPr>
        </p:nvPicPr>
        <p:blipFill>
          <a:blip r:embed="rId2"/>
          <a:stretch>
            <a:fillRect/>
          </a:stretch>
        </p:blipFill>
        <p:spPr>
          <a:xfrm>
            <a:off x="613446" y="1775732"/>
            <a:ext cx="7917108" cy="3777933"/>
          </a:xfrm>
        </p:spPr>
      </p:pic>
    </p:spTree>
    <p:extLst>
      <p:ext uri="{BB962C8B-B14F-4D97-AF65-F5344CB8AC3E}">
        <p14:creationId xmlns:p14="http://schemas.microsoft.com/office/powerpoint/2010/main" val="422755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3825-1EA3-4DAF-96AD-025B6160B5F3}"/>
              </a:ext>
            </a:extLst>
          </p:cNvPr>
          <p:cNvSpPr>
            <a:spLocks noGrp="1"/>
          </p:cNvSpPr>
          <p:nvPr>
            <p:ph type="title"/>
          </p:nvPr>
        </p:nvSpPr>
        <p:spPr/>
        <p:txBody>
          <a:bodyPr/>
          <a:lstStyle/>
          <a:p>
            <a:r>
              <a:rPr lang="en-US" dirty="0"/>
              <a:t>Markov</a:t>
            </a:r>
          </a:p>
        </p:txBody>
      </p:sp>
      <p:sp>
        <p:nvSpPr>
          <p:cNvPr id="3" name="Content Placeholder 2">
            <a:extLst>
              <a:ext uri="{FF2B5EF4-FFF2-40B4-BE49-F238E27FC236}">
                <a16:creationId xmlns:a16="http://schemas.microsoft.com/office/drawing/2014/main" id="{1804E013-C1D5-450A-80F5-43149FBE797A}"/>
              </a:ext>
            </a:extLst>
          </p:cNvPr>
          <p:cNvSpPr>
            <a:spLocks noGrp="1"/>
          </p:cNvSpPr>
          <p:nvPr>
            <p:ph sz="quarter" idx="13"/>
          </p:nvPr>
        </p:nvSpPr>
        <p:spPr/>
        <p:txBody>
          <a:bodyPr vert="horz" lIns="91440" tIns="45720" rIns="91440" bIns="45720" rtlCol="0" anchor="t">
            <a:normAutofit/>
          </a:bodyPr>
          <a:lstStyle/>
          <a:p>
            <a:r>
              <a:rPr lang="en-US" dirty="0">
                <a:ea typeface="+mn-lt"/>
                <a:cs typeface="+mn-lt"/>
              </a:rPr>
              <a:t>The standard reinforcement learning paradigm assumes that the controlled system is represented as a Markov decision process with a state space S, action space A, unknown transition dynamics T , unknown reward function R, and a (typically) episodic initial state distribution ρ. The goal is to learn a policy that maximizes the expected sum of rewards via interactions with the environment.</a:t>
            </a:r>
            <a:endParaRPr lang="en-US" dirty="0"/>
          </a:p>
        </p:txBody>
      </p:sp>
    </p:spTree>
    <p:extLst>
      <p:ext uri="{BB962C8B-B14F-4D97-AF65-F5344CB8AC3E}">
        <p14:creationId xmlns:p14="http://schemas.microsoft.com/office/powerpoint/2010/main" val="1373773239"/>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0</TotalTime>
  <Words>0</Words>
  <Application>Microsoft Office PowerPoint</Application>
  <PresentationFormat>On-screen Show (4:3)</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Horizon</vt:lpstr>
      <vt:lpstr>THE INGREDIENTS OF REAL-WORLD ROBOTIC REINFORCEMENT LEARNING</vt:lpstr>
      <vt:lpstr>Acknowledgement</vt:lpstr>
      <vt:lpstr>the promise</vt:lpstr>
      <vt:lpstr>The reality</vt:lpstr>
      <vt:lpstr>RL and real world training</vt:lpstr>
      <vt:lpstr>Change is needed</vt:lpstr>
      <vt:lpstr>Proposed changes</vt:lpstr>
      <vt:lpstr>Illustration</vt:lpstr>
      <vt:lpstr>Markov</vt:lpstr>
      <vt:lpstr>meet the real world</vt:lpstr>
      <vt:lpstr>From the 'mdp' to the real world</vt:lpstr>
      <vt:lpstr>Prior approaches</vt:lpstr>
      <vt:lpstr>Learning from raw sensory input</vt:lpstr>
      <vt:lpstr>Reward functions without reward engineering</vt:lpstr>
      <vt:lpstr>Learning without resets</vt:lpstr>
      <vt:lpstr>The challenges of real-world RL</vt:lpstr>
      <vt:lpstr>Failure to make progress</vt:lpstr>
      <vt:lpstr>experiment</vt:lpstr>
      <vt:lpstr>Reset Free challenge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368</cp:revision>
  <dcterms:created xsi:type="dcterms:W3CDTF">2020-05-12T01:28:23Z</dcterms:created>
  <dcterms:modified xsi:type="dcterms:W3CDTF">2020-08-18T00:21:03Z</dcterms:modified>
</cp:coreProperties>
</file>