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85" r:id="rId6"/>
    <p:sldId id="286" r:id="rId7"/>
    <p:sldId id="261" r:id="rId8"/>
    <p:sldId id="260" r:id="rId9"/>
    <p:sldId id="262" r:id="rId10"/>
    <p:sldId id="264" r:id="rId11"/>
    <p:sldId id="263" r:id="rId12"/>
    <p:sldId id="268" r:id="rId13"/>
    <p:sldId id="265" r:id="rId14"/>
    <p:sldId id="267" r:id="rId15"/>
    <p:sldId id="266" r:id="rId16"/>
    <p:sldId id="269" r:id="rId17"/>
    <p:sldId id="270" r:id="rId18"/>
    <p:sldId id="271" r:id="rId19"/>
    <p:sldId id="272" r:id="rId20"/>
    <p:sldId id="274" r:id="rId21"/>
    <p:sldId id="273" r:id="rId22"/>
    <p:sldId id="275" r:id="rId23"/>
    <p:sldId id="276" r:id="rId24"/>
    <p:sldId id="277" r:id="rId25"/>
    <p:sldId id="278" r:id="rId26"/>
    <p:sldId id="284" r:id="rId27"/>
    <p:sldId id="283" r:id="rId28"/>
    <p:sldId id="279" r:id="rId29"/>
    <p:sldId id="281" r:id="rId30"/>
    <p:sldId id="280" r:id="rId31"/>
    <p:sldId id="28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A4BB39-FC9A-487C-B8EF-D64818057480}" v="8367" dt="2020-07-22T20:27:24.339"/>
    <p1510:client id="{E0111AF3-42B1-4DF1-91E0-1F539FFFA320}" v="24" dt="2020-07-22T22:42:59.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4" d="100"/>
          <a:sy n="94"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E7D661-1836-44F7-8FAF-35E8F866ECD3}" type="datetime1">
              <a:rPr lang="en-US" smtClean="0"/>
              <a:pPr/>
              <a:t>8/17/2020</a:t>
            </a:fld>
            <a:endParaRPr lang="en-US"/>
          </a:p>
        </p:txBody>
      </p:sp>
      <p:sp>
        <p:nvSpPr>
          <p:cNvPr id="8" name="Slide Number Placeholder 7"/>
          <p:cNvSpPr>
            <a:spLocks noGrp="1"/>
          </p:cNvSpPr>
          <p:nvPr>
            <p:ph type="sldNum" sz="quarter" idx="11"/>
          </p:nvPr>
        </p:nvSpPr>
        <p:spPr/>
        <p:txBody>
          <a:bodyPr/>
          <a:lstStyle/>
          <a:p>
            <a:fld id="{CE8079A4-7AA8-4A4F-87E2-7781EC5097DD}"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71CE-B899-4B2B-848D-9F12F0C901B6}"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7606D-E5C4-4C2F-8241-EC2663EF1C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2CF1CA-F464-4B29-B867-EAF8A9B936E3}" type="datetime1">
              <a:rPr lang="en-US" smtClean="0"/>
              <a:pPr/>
              <a:t>8/17/2020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CB827-F132-4DF6-9FB9-4035A4C798EF}" type="datetime1">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92A601-7D32-4ED7-AD1A-974B6DDBDCDC}"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3A17B41-4A0C-4639-A132-E5C8F99A4BE8}" type="datetime1">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079A4-7AA8-4A4F-87E2-7781EC5097DD}"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9967FD-6084-4075-993E-77EC8038773F}" type="datetime1">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88B47-74BA-4873-ADAE-EB0120124E83}" type="datetime1">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F52C1-9A39-494C-9977-BBEFAB872C1F}"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1EACE2-EA00-4376-9A66-47ABB8B02CF5}" type="datetime1">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079A4-7AA8-4A4F-87E2-7781EC509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A47DADC-55EA-4839-91C8-5BCC0EC06F5C}" type="datetime1">
              <a:rPr lang="en-US" smtClean="0"/>
              <a:pPr/>
              <a:t>8/17/2020</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CE8079A4-7AA8-4A4F-87E2-7781EC5097DD}"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2" r:id="rId10"/>
    <p:sldLayoutId id="2147483671" r:id="rId11"/>
  </p:sldLayoutIdLst>
  <p:hf hdr="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owardsdatascience.com/machine-learning-for-product-managers-part-i-problem-mapping-5436132c3a6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damnash.blog/2011/12/16/be-a-great-product-lea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Arial"/>
              </a:rPr>
              <a:t>Intersection</a:t>
            </a:r>
            <a:endParaRPr lang="en-US" dirty="0">
              <a:cs typeface="Arial"/>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Arial"/>
              </a:rPr>
              <a:t>Where Machine Learning Meets Product Management and Design</a:t>
            </a:r>
            <a:endParaRPr lang="en-US" dirty="0"/>
          </a:p>
        </p:txBody>
      </p:sp>
      <p:sp>
        <p:nvSpPr>
          <p:cNvPr id="4" name="Date Placeholder 3"/>
          <p:cNvSpPr>
            <a:spLocks noGrp="1"/>
          </p:cNvSpPr>
          <p:nvPr>
            <p:ph type="dt" sz="half" idx="10"/>
          </p:nvPr>
        </p:nvSpPr>
        <p:spPr/>
        <p:txBody>
          <a:bodyPr/>
          <a:lstStyle/>
          <a:p>
            <a:fld id="{2FE7D661-1836-44F7-8FAF-35E8F866ECD3}" type="datetime1">
              <a:rPr lang="en-US" smtClean="0"/>
              <a:pPr/>
              <a:t>8/17/2020</a:t>
            </a:fld>
            <a:endParaRPr lang="en-US"/>
          </a:p>
        </p:txBody>
      </p:sp>
      <p:sp>
        <p:nvSpPr>
          <p:cNvPr id="5" name="Slide Number Placeholder 4"/>
          <p:cNvSpPr>
            <a:spLocks noGrp="1"/>
          </p:cNvSpPr>
          <p:nvPr>
            <p:ph type="sldNum" sz="quarter" idx="11"/>
          </p:nvPr>
        </p:nvSpPr>
        <p:spPr/>
        <p:txBody>
          <a:bodyPr/>
          <a:lstStyle/>
          <a:p>
            <a:fld id="{CE8079A4-7AA8-4A4F-87E2-7781EC5097DD}" type="slidenum">
              <a:rPr lang="en-US" smtClean="0"/>
              <a:pPr/>
              <a:t>1</a:t>
            </a:fld>
            <a:endParaRPr lang="en-US"/>
          </a:p>
        </p:txBody>
      </p:sp>
      <p:sp>
        <p:nvSpPr>
          <p:cNvPr id="6" name="Footer Placeholder 5"/>
          <p:cNvSpPr>
            <a:spLocks noGrp="1"/>
          </p:cNvSpPr>
          <p:nvPr>
            <p:ph type="ftr" sz="quarter" idx="12"/>
          </p:nvPr>
        </p:nvSpPr>
        <p:spPr/>
        <p:txBody>
          <a:bodyPr/>
          <a:lstStyle/>
          <a:p>
            <a:endParaRPr lang="en-US" dirty="0"/>
          </a:p>
        </p:txBody>
      </p:sp>
      <p:sp>
        <p:nvSpPr>
          <p:cNvPr id="7" name="TextBox 6">
            <a:extLst>
              <a:ext uri="{FF2B5EF4-FFF2-40B4-BE49-F238E27FC236}">
                <a16:creationId xmlns:a16="http://schemas.microsoft.com/office/drawing/2014/main" id="{16CD19AD-3DA7-4535-8E43-3A2FEE391943}"/>
              </a:ext>
            </a:extLst>
          </p:cNvPr>
          <p:cNvSpPr txBox="1"/>
          <p:nvPr/>
        </p:nvSpPr>
        <p:spPr>
          <a:xfrm>
            <a:off x="5202744" y="5960853"/>
            <a:ext cx="43927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Slides and Summary: Gene </a:t>
            </a:r>
            <a:r>
              <a:rPr lang="en-US" err="1"/>
              <a:t>Olafsen</a:t>
            </a:r>
            <a:endParaRPr lang="en-US">
              <a:cs typeface="Arial"/>
            </a:endParaRPr>
          </a:p>
        </p:txBody>
      </p:sp>
    </p:spTree>
    <p:extLst>
      <p:ext uri="{BB962C8B-B14F-4D97-AF65-F5344CB8AC3E}">
        <p14:creationId xmlns:p14="http://schemas.microsoft.com/office/powerpoint/2010/main" val="47497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5015-E240-4CDD-B153-58B9AFD10681}"/>
              </a:ext>
            </a:extLst>
          </p:cNvPr>
          <p:cNvSpPr>
            <a:spLocks noGrp="1"/>
          </p:cNvSpPr>
          <p:nvPr>
            <p:ph type="title"/>
          </p:nvPr>
        </p:nvSpPr>
        <p:spPr/>
        <p:txBody>
          <a:bodyPr/>
          <a:lstStyle/>
          <a:p>
            <a:r>
              <a:rPr lang="en-US">
                <a:cs typeface="Arial"/>
              </a:rPr>
              <a:t>Applicable Business Problems</a:t>
            </a:r>
            <a:endParaRPr lang="en-US"/>
          </a:p>
        </p:txBody>
      </p:sp>
      <p:sp>
        <p:nvSpPr>
          <p:cNvPr id="3" name="Content Placeholder 2">
            <a:extLst>
              <a:ext uri="{FF2B5EF4-FFF2-40B4-BE49-F238E27FC236}">
                <a16:creationId xmlns:a16="http://schemas.microsoft.com/office/drawing/2014/main" id="{32ED396D-AAB1-4267-8F11-ABE126BE119B}"/>
              </a:ext>
            </a:extLst>
          </p:cNvPr>
          <p:cNvSpPr>
            <a:spLocks noGrp="1"/>
          </p:cNvSpPr>
          <p:nvPr>
            <p:ph idx="1"/>
          </p:nvPr>
        </p:nvSpPr>
        <p:spPr/>
        <p:txBody>
          <a:bodyPr vert="horz" lIns="91440" tIns="45720" rIns="91440" bIns="45720" rtlCol="0" anchor="t">
            <a:normAutofit/>
          </a:bodyPr>
          <a:lstStyle/>
          <a:p>
            <a:r>
              <a:rPr lang="en-US">
                <a:cs typeface="Arial"/>
              </a:rPr>
              <a:t>User Faces Too Much Data </a:t>
            </a:r>
          </a:p>
          <a:p>
            <a:r>
              <a:rPr lang="en-US">
                <a:cs typeface="Arial"/>
              </a:rPr>
              <a:t>Complex Cognition Problems</a:t>
            </a:r>
          </a:p>
          <a:p>
            <a:r>
              <a:rPr lang="en-US">
                <a:cs typeface="Arial"/>
              </a:rPr>
              <a:t>Predicting and Forecasting</a:t>
            </a:r>
          </a:p>
          <a:p>
            <a:r>
              <a:rPr lang="en-US">
                <a:cs typeface="Arial"/>
              </a:rPr>
              <a:t>Anomaly Detection</a:t>
            </a:r>
          </a:p>
          <a:p>
            <a:r>
              <a:rPr lang="en-US">
                <a:cs typeface="Arial"/>
              </a:rPr>
              <a:t>Recommendations</a:t>
            </a:r>
          </a:p>
          <a:p>
            <a:r>
              <a:rPr lang="en-US">
                <a:cs typeface="Arial"/>
              </a:rPr>
              <a:t>Experience Creation/Augmentation</a:t>
            </a:r>
          </a:p>
          <a:p>
            <a:endParaRPr lang="en-US" dirty="0">
              <a:cs typeface="Arial"/>
            </a:endParaRPr>
          </a:p>
        </p:txBody>
      </p:sp>
      <p:sp>
        <p:nvSpPr>
          <p:cNvPr id="4" name="Date Placeholder 3">
            <a:extLst>
              <a:ext uri="{FF2B5EF4-FFF2-40B4-BE49-F238E27FC236}">
                <a16:creationId xmlns:a16="http://schemas.microsoft.com/office/drawing/2014/main" id="{3EE7E22A-67BF-4F5F-BE38-949DF593AC87}"/>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68D038B3-BA26-43DE-AC49-C0EE348B1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D2F51-E1D1-4F6D-A5BA-CFA50EA6242D}"/>
              </a:ext>
            </a:extLst>
          </p:cNvPr>
          <p:cNvSpPr>
            <a:spLocks noGrp="1"/>
          </p:cNvSpPr>
          <p:nvPr>
            <p:ph type="sldNum" sz="quarter" idx="12"/>
          </p:nvPr>
        </p:nvSpPr>
        <p:spPr/>
        <p:txBody>
          <a:bodyPr/>
          <a:lstStyle/>
          <a:p>
            <a:fld id="{CE8079A4-7AA8-4A4F-87E2-7781EC5097DD}" type="slidenum">
              <a:rPr lang="en-US" smtClean="0"/>
              <a:pPr/>
              <a:t>10</a:t>
            </a:fld>
            <a:endParaRPr lang="en-US"/>
          </a:p>
        </p:txBody>
      </p:sp>
    </p:spTree>
    <p:extLst>
      <p:ext uri="{BB962C8B-B14F-4D97-AF65-F5344CB8AC3E}">
        <p14:creationId xmlns:p14="http://schemas.microsoft.com/office/powerpoint/2010/main" val="333010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BC25-7A3C-43AA-A08F-86EF133AE879}"/>
              </a:ext>
            </a:extLst>
          </p:cNvPr>
          <p:cNvSpPr>
            <a:spLocks noGrp="1"/>
          </p:cNvSpPr>
          <p:nvPr>
            <p:ph type="title"/>
          </p:nvPr>
        </p:nvSpPr>
        <p:spPr/>
        <p:txBody>
          <a:bodyPr/>
          <a:lstStyle/>
          <a:p>
            <a:r>
              <a:rPr lang="en-US">
                <a:cs typeface="Arial"/>
              </a:rPr>
              <a:t>Too Much Data!</a:t>
            </a:r>
            <a:endParaRPr lang="en-US"/>
          </a:p>
        </p:txBody>
      </p:sp>
      <p:sp>
        <p:nvSpPr>
          <p:cNvPr id="3" name="Content Placeholder 2">
            <a:extLst>
              <a:ext uri="{FF2B5EF4-FFF2-40B4-BE49-F238E27FC236}">
                <a16:creationId xmlns:a16="http://schemas.microsoft.com/office/drawing/2014/main" id="{4EAEB25D-42EB-43F6-A0F9-3C3AEAE39773}"/>
              </a:ext>
            </a:extLst>
          </p:cNvPr>
          <p:cNvSpPr>
            <a:spLocks noGrp="1"/>
          </p:cNvSpPr>
          <p:nvPr>
            <p:ph idx="1"/>
          </p:nvPr>
        </p:nvSpPr>
        <p:spPr/>
        <p:txBody>
          <a:bodyPr vert="horz" lIns="91440" tIns="45720" rIns="91440" bIns="45720" rtlCol="0" anchor="t">
            <a:normAutofit/>
          </a:bodyPr>
          <a:lstStyle/>
          <a:p>
            <a:r>
              <a:rPr lang="en-US">
                <a:cs typeface="Arial"/>
              </a:rPr>
              <a:t>Sifting through large quantities of data is a perfect job for ML/AI. In fact search engines use such algorithms to surface the </a:t>
            </a:r>
            <a:r>
              <a:rPr lang="en-US" i="1">
                <a:cs typeface="Arial"/>
              </a:rPr>
              <a:t>best</a:t>
            </a:r>
            <a:r>
              <a:rPr lang="en-US">
                <a:cs typeface="Arial"/>
              </a:rPr>
              <a:t> results.</a:t>
            </a:r>
          </a:p>
          <a:p>
            <a:endParaRPr lang="en-US" dirty="0">
              <a:cs typeface="Arial"/>
            </a:endParaRPr>
          </a:p>
        </p:txBody>
      </p:sp>
      <p:sp>
        <p:nvSpPr>
          <p:cNvPr id="4" name="Date Placeholder 3">
            <a:extLst>
              <a:ext uri="{FF2B5EF4-FFF2-40B4-BE49-F238E27FC236}">
                <a16:creationId xmlns:a16="http://schemas.microsoft.com/office/drawing/2014/main" id="{8CD39D14-FE5C-4498-AA98-60AF7671BCDC}"/>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5F1FEF03-7585-4E92-9203-572394158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03C9D-BD74-4D2A-B8FF-EAB8EAEBC9C2}"/>
              </a:ext>
            </a:extLst>
          </p:cNvPr>
          <p:cNvSpPr>
            <a:spLocks noGrp="1"/>
          </p:cNvSpPr>
          <p:nvPr>
            <p:ph type="sldNum" sz="quarter" idx="12"/>
          </p:nvPr>
        </p:nvSpPr>
        <p:spPr/>
        <p:txBody>
          <a:bodyPr/>
          <a:lstStyle/>
          <a:p>
            <a:fld id="{CE8079A4-7AA8-4A4F-87E2-7781EC5097DD}" type="slidenum">
              <a:rPr lang="en-US" smtClean="0"/>
              <a:pPr/>
              <a:t>11</a:t>
            </a:fld>
            <a:endParaRPr lang="en-US"/>
          </a:p>
        </p:txBody>
      </p:sp>
    </p:spTree>
    <p:extLst>
      <p:ext uri="{BB962C8B-B14F-4D97-AF65-F5344CB8AC3E}">
        <p14:creationId xmlns:p14="http://schemas.microsoft.com/office/powerpoint/2010/main" val="165302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6172-9DA4-4061-88CE-642AF32455D4}"/>
              </a:ext>
            </a:extLst>
          </p:cNvPr>
          <p:cNvSpPr>
            <a:spLocks noGrp="1"/>
          </p:cNvSpPr>
          <p:nvPr>
            <p:ph type="title"/>
          </p:nvPr>
        </p:nvSpPr>
        <p:spPr/>
        <p:txBody>
          <a:bodyPr>
            <a:normAutofit/>
          </a:bodyPr>
          <a:lstStyle/>
          <a:p>
            <a:r>
              <a:rPr lang="en-US">
                <a:cs typeface="Arial"/>
              </a:rPr>
              <a:t>Complex Cognition</a:t>
            </a:r>
            <a:endParaRPr lang="en-US"/>
          </a:p>
        </p:txBody>
      </p:sp>
      <p:sp>
        <p:nvSpPr>
          <p:cNvPr id="3" name="Content Placeholder 2">
            <a:extLst>
              <a:ext uri="{FF2B5EF4-FFF2-40B4-BE49-F238E27FC236}">
                <a16:creationId xmlns:a16="http://schemas.microsoft.com/office/drawing/2014/main" id="{4A70A36E-8330-421C-BC9E-0E864F9ECC73}"/>
              </a:ext>
            </a:extLst>
          </p:cNvPr>
          <p:cNvSpPr>
            <a:spLocks noGrp="1"/>
          </p:cNvSpPr>
          <p:nvPr>
            <p:ph idx="1"/>
          </p:nvPr>
        </p:nvSpPr>
        <p:spPr/>
        <p:txBody>
          <a:bodyPr vert="horz" lIns="91440" tIns="45720" rIns="91440" bIns="45720" rtlCol="0" anchor="t">
            <a:normAutofit/>
          </a:bodyPr>
          <a:lstStyle/>
          <a:p>
            <a:r>
              <a:rPr lang="en-US">
                <a:ea typeface="+mn-lt"/>
                <a:cs typeface="+mn-lt"/>
              </a:rPr>
              <a:t>The source material speaks of self-driving car and photo location identification tasks as examples. Stating, </a:t>
            </a:r>
            <a:r>
              <a:rPr lang="en-US" i="1">
                <a:ea typeface="+mn-lt"/>
                <a:cs typeface="+mn-lt"/>
              </a:rPr>
              <a:t>"These require complex cognition skills and the only way to build these kinds of smart machines is to feed it a lot of data and learn through pattern recognition."</a:t>
            </a:r>
          </a:p>
          <a:p>
            <a:pPr lvl="1"/>
            <a:r>
              <a:rPr lang="en-US">
                <a:cs typeface="Arial"/>
              </a:rPr>
              <a:t>Complex – Certainly, autonomouse driving functions require vast compute resources  to achieve </a:t>
            </a:r>
            <a:r>
              <a:rPr lang="en-US" i="1">
                <a:cs typeface="Arial"/>
              </a:rPr>
              <a:t>safe</a:t>
            </a:r>
            <a:r>
              <a:rPr lang="en-US" dirty="0">
                <a:cs typeface="Arial"/>
              </a:rPr>
              <a:t> </a:t>
            </a:r>
            <a:r>
              <a:rPr lang="en-US">
                <a:cs typeface="Arial"/>
              </a:rPr>
              <a:t>outcomes.</a:t>
            </a:r>
            <a:endParaRPr lang="en-US" dirty="0">
              <a:cs typeface="Arial"/>
            </a:endParaRPr>
          </a:p>
          <a:p>
            <a:pPr lvl="1"/>
            <a:r>
              <a:rPr lang="en-US">
                <a:cs typeface="Arial"/>
              </a:rPr>
              <a:t>Tedious - Photo object and location identification</a:t>
            </a:r>
            <a:r>
              <a:rPr lang="en-US" dirty="0">
                <a:cs typeface="Arial"/>
              </a:rPr>
              <a:t> </a:t>
            </a:r>
          </a:p>
        </p:txBody>
      </p:sp>
      <p:sp>
        <p:nvSpPr>
          <p:cNvPr id="4" name="Date Placeholder 3">
            <a:extLst>
              <a:ext uri="{FF2B5EF4-FFF2-40B4-BE49-F238E27FC236}">
                <a16:creationId xmlns:a16="http://schemas.microsoft.com/office/drawing/2014/main" id="{FA93F76F-1BE2-45BA-9A25-DB6E7E07128F}"/>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BD1CDCF2-6C81-4A26-ABC6-A20839440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47623-1463-484C-BD3E-7E673D8B06D1}"/>
              </a:ext>
            </a:extLst>
          </p:cNvPr>
          <p:cNvSpPr>
            <a:spLocks noGrp="1"/>
          </p:cNvSpPr>
          <p:nvPr>
            <p:ph type="sldNum" sz="quarter" idx="12"/>
          </p:nvPr>
        </p:nvSpPr>
        <p:spPr/>
        <p:txBody>
          <a:bodyPr/>
          <a:lstStyle/>
          <a:p>
            <a:fld id="{CE8079A4-7AA8-4A4F-87E2-7781EC5097DD}" type="slidenum">
              <a:rPr lang="en-US" smtClean="0"/>
              <a:pPr/>
              <a:t>12</a:t>
            </a:fld>
            <a:endParaRPr lang="en-US"/>
          </a:p>
        </p:txBody>
      </p:sp>
    </p:spTree>
    <p:extLst>
      <p:ext uri="{BB962C8B-B14F-4D97-AF65-F5344CB8AC3E}">
        <p14:creationId xmlns:p14="http://schemas.microsoft.com/office/powerpoint/2010/main" val="84651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C770-60EE-42C5-BCF0-4BE4D6E15D8D}"/>
              </a:ext>
            </a:extLst>
          </p:cNvPr>
          <p:cNvSpPr>
            <a:spLocks noGrp="1"/>
          </p:cNvSpPr>
          <p:nvPr>
            <p:ph type="title"/>
          </p:nvPr>
        </p:nvSpPr>
        <p:spPr/>
        <p:txBody>
          <a:bodyPr/>
          <a:lstStyle/>
          <a:p>
            <a:r>
              <a:rPr lang="en-US">
                <a:cs typeface="Arial"/>
              </a:rPr>
              <a:t>Predicting and Forecasting</a:t>
            </a:r>
            <a:endParaRPr lang="en-US"/>
          </a:p>
        </p:txBody>
      </p:sp>
      <p:sp>
        <p:nvSpPr>
          <p:cNvPr id="3" name="Content Placeholder 2">
            <a:extLst>
              <a:ext uri="{FF2B5EF4-FFF2-40B4-BE49-F238E27FC236}">
                <a16:creationId xmlns:a16="http://schemas.microsoft.com/office/drawing/2014/main" id="{A9FB8BE6-57D0-4CAB-9E7D-85CC45C814CC}"/>
              </a:ext>
            </a:extLst>
          </p:cNvPr>
          <p:cNvSpPr>
            <a:spLocks noGrp="1"/>
          </p:cNvSpPr>
          <p:nvPr>
            <p:ph idx="1"/>
          </p:nvPr>
        </p:nvSpPr>
        <p:spPr/>
        <p:txBody>
          <a:bodyPr vert="horz" lIns="91440" tIns="45720" rIns="91440" bIns="45720" rtlCol="0" anchor="t">
            <a:normAutofit/>
          </a:bodyPr>
          <a:lstStyle/>
          <a:p>
            <a:r>
              <a:rPr lang="en-US">
                <a:cs typeface="Arial"/>
              </a:rPr>
              <a:t>ML models are </a:t>
            </a:r>
            <a:r>
              <a:rPr lang="en-US" i="1">
                <a:cs typeface="Arial"/>
              </a:rPr>
              <a:t>comfortable</a:t>
            </a:r>
            <a:r>
              <a:rPr lang="en-US">
                <a:cs typeface="Arial"/>
              </a:rPr>
              <a:t> in prediction and forecasting situations. But so are less flashy, traditional methods... linear regression.</a:t>
            </a:r>
            <a:endParaRPr lang="en-US" dirty="0">
              <a:cs typeface="Arial"/>
            </a:endParaRPr>
          </a:p>
          <a:p>
            <a:r>
              <a:rPr lang="en-US">
                <a:cs typeface="Arial"/>
              </a:rPr>
              <a:t>The article states that ML can be useful in forecasting sales if "</a:t>
            </a:r>
            <a:r>
              <a:rPr lang="en-US">
                <a:ea typeface="+mn-lt"/>
                <a:cs typeface="+mn-lt"/>
              </a:rPr>
              <a:t>business fundamentals haven’t changed drastically".</a:t>
            </a:r>
            <a:endParaRPr lang="en-US">
              <a:cs typeface="Arial"/>
            </a:endParaRPr>
          </a:p>
        </p:txBody>
      </p:sp>
      <p:sp>
        <p:nvSpPr>
          <p:cNvPr id="4" name="Date Placeholder 3">
            <a:extLst>
              <a:ext uri="{FF2B5EF4-FFF2-40B4-BE49-F238E27FC236}">
                <a16:creationId xmlns:a16="http://schemas.microsoft.com/office/drawing/2014/main" id="{FAB23513-D2C8-4D67-AFA4-29412CC15428}"/>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A1F377D9-153D-4A63-9F18-FB73730A7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CBA43-501A-43C6-B12A-968372668D72}"/>
              </a:ext>
            </a:extLst>
          </p:cNvPr>
          <p:cNvSpPr>
            <a:spLocks noGrp="1"/>
          </p:cNvSpPr>
          <p:nvPr>
            <p:ph type="sldNum" sz="quarter" idx="12"/>
          </p:nvPr>
        </p:nvSpPr>
        <p:spPr/>
        <p:txBody>
          <a:bodyPr/>
          <a:lstStyle/>
          <a:p>
            <a:fld id="{CE8079A4-7AA8-4A4F-87E2-7781EC5097DD}" type="slidenum">
              <a:rPr lang="en-US" smtClean="0"/>
              <a:pPr/>
              <a:t>13</a:t>
            </a:fld>
            <a:endParaRPr lang="en-US"/>
          </a:p>
        </p:txBody>
      </p:sp>
    </p:spTree>
    <p:extLst>
      <p:ext uri="{BB962C8B-B14F-4D97-AF65-F5344CB8AC3E}">
        <p14:creationId xmlns:p14="http://schemas.microsoft.com/office/powerpoint/2010/main" val="195454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9674-7CF0-4DAD-AD2F-073FC3FCD708}"/>
              </a:ext>
            </a:extLst>
          </p:cNvPr>
          <p:cNvSpPr>
            <a:spLocks noGrp="1"/>
          </p:cNvSpPr>
          <p:nvPr>
            <p:ph type="title"/>
          </p:nvPr>
        </p:nvSpPr>
        <p:spPr/>
        <p:txBody>
          <a:bodyPr/>
          <a:lstStyle/>
          <a:p>
            <a:r>
              <a:rPr lang="en-US">
                <a:cs typeface="Arial"/>
              </a:rPr>
              <a:t>Anomaly Detection</a:t>
            </a:r>
            <a:endParaRPr lang="en-US"/>
          </a:p>
        </p:txBody>
      </p:sp>
      <p:sp>
        <p:nvSpPr>
          <p:cNvPr id="3" name="Content Placeholder 2">
            <a:extLst>
              <a:ext uri="{FF2B5EF4-FFF2-40B4-BE49-F238E27FC236}">
                <a16:creationId xmlns:a16="http://schemas.microsoft.com/office/drawing/2014/main" id="{DCA6A6BB-21EB-42EB-88BB-2B9756906529}"/>
              </a:ext>
            </a:extLst>
          </p:cNvPr>
          <p:cNvSpPr>
            <a:spLocks noGrp="1"/>
          </p:cNvSpPr>
          <p:nvPr>
            <p:ph idx="1"/>
          </p:nvPr>
        </p:nvSpPr>
        <p:spPr/>
        <p:txBody>
          <a:bodyPr vert="horz" lIns="91440" tIns="45720" rIns="91440" bIns="45720" rtlCol="0" anchor="t">
            <a:normAutofit/>
          </a:bodyPr>
          <a:lstStyle/>
          <a:p>
            <a:r>
              <a:rPr lang="en-US">
                <a:ea typeface="+mn-lt"/>
                <a:cs typeface="+mn-lt"/>
              </a:rPr>
              <a:t>"Since ML is good at pattern recognition, anything that doesn’t fit the pattern of behavior that is considered the norm, can be detected very easily."</a:t>
            </a:r>
          </a:p>
          <a:p>
            <a:r>
              <a:rPr lang="en-US">
                <a:ea typeface="+mn-lt"/>
                <a:cs typeface="+mn-lt"/>
              </a:rPr>
              <a:t>One such example offered by the article is </a:t>
            </a:r>
            <a:r>
              <a:rPr lang="en-US" i="1">
                <a:ea typeface="+mn-lt"/>
                <a:cs typeface="+mn-lt"/>
              </a:rPr>
              <a:t>fraud detection.</a:t>
            </a:r>
          </a:p>
          <a:p>
            <a:r>
              <a:rPr lang="en-US">
                <a:cs typeface="Arial"/>
              </a:rPr>
              <a:t>Anomalies can extend to the physical/mechanical world:</a:t>
            </a:r>
          </a:p>
          <a:p>
            <a:pPr lvl="1"/>
            <a:r>
              <a:rPr lang="en-US">
                <a:cs typeface="Arial"/>
              </a:rPr>
              <a:t>Vibration</a:t>
            </a:r>
          </a:p>
          <a:p>
            <a:pPr lvl="1"/>
            <a:r>
              <a:rPr lang="en-US">
                <a:cs typeface="Arial"/>
              </a:rPr>
              <a:t>Direction</a:t>
            </a:r>
            <a:endParaRPr lang="en-US" dirty="0">
              <a:cs typeface="Arial"/>
            </a:endParaRPr>
          </a:p>
          <a:p>
            <a:pPr lvl="1"/>
            <a:r>
              <a:rPr lang="en-US">
                <a:cs typeface="Arial"/>
              </a:rPr>
              <a:t>Speed</a:t>
            </a:r>
          </a:p>
          <a:p>
            <a:pPr lvl="1"/>
            <a:r>
              <a:rPr lang="en-US">
                <a:cs typeface="Arial"/>
              </a:rPr>
              <a:t>Traction</a:t>
            </a:r>
            <a:endParaRPr lang="en-US" dirty="0">
              <a:cs typeface="Arial"/>
            </a:endParaRPr>
          </a:p>
        </p:txBody>
      </p:sp>
      <p:sp>
        <p:nvSpPr>
          <p:cNvPr id="4" name="Date Placeholder 3">
            <a:extLst>
              <a:ext uri="{FF2B5EF4-FFF2-40B4-BE49-F238E27FC236}">
                <a16:creationId xmlns:a16="http://schemas.microsoft.com/office/drawing/2014/main" id="{CC756656-02DE-45E3-894E-EF7767C7E175}"/>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8B2C418D-61E7-4A18-9043-5D1CB76E6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EC9BC-6BFC-4921-8568-9E0769157C57}"/>
              </a:ext>
            </a:extLst>
          </p:cNvPr>
          <p:cNvSpPr>
            <a:spLocks noGrp="1"/>
          </p:cNvSpPr>
          <p:nvPr>
            <p:ph type="sldNum" sz="quarter" idx="12"/>
          </p:nvPr>
        </p:nvSpPr>
        <p:spPr/>
        <p:txBody>
          <a:bodyPr/>
          <a:lstStyle/>
          <a:p>
            <a:fld id="{CE8079A4-7AA8-4A4F-87E2-7781EC5097DD}" type="slidenum">
              <a:rPr lang="en-US" smtClean="0"/>
              <a:pPr/>
              <a:t>14</a:t>
            </a:fld>
            <a:endParaRPr lang="en-US"/>
          </a:p>
        </p:txBody>
      </p:sp>
    </p:spTree>
    <p:extLst>
      <p:ext uri="{BB962C8B-B14F-4D97-AF65-F5344CB8AC3E}">
        <p14:creationId xmlns:p14="http://schemas.microsoft.com/office/powerpoint/2010/main" val="1417539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6A21-8C11-4D00-92DB-24D5DD472408}"/>
              </a:ext>
            </a:extLst>
          </p:cNvPr>
          <p:cNvSpPr>
            <a:spLocks noGrp="1"/>
          </p:cNvSpPr>
          <p:nvPr>
            <p:ph type="title"/>
          </p:nvPr>
        </p:nvSpPr>
        <p:spPr/>
        <p:txBody>
          <a:bodyPr/>
          <a:lstStyle/>
          <a:p>
            <a:r>
              <a:rPr lang="en-US">
                <a:cs typeface="Arial"/>
              </a:rPr>
              <a:t>Recommendations</a:t>
            </a:r>
            <a:endParaRPr lang="en-US"/>
          </a:p>
        </p:txBody>
      </p:sp>
      <p:sp>
        <p:nvSpPr>
          <p:cNvPr id="3" name="Content Placeholder 2">
            <a:extLst>
              <a:ext uri="{FF2B5EF4-FFF2-40B4-BE49-F238E27FC236}">
                <a16:creationId xmlns:a16="http://schemas.microsoft.com/office/drawing/2014/main" id="{97E150EE-5FB3-4974-9117-5DFCDE44801C}"/>
              </a:ext>
            </a:extLst>
          </p:cNvPr>
          <p:cNvSpPr>
            <a:spLocks noGrp="1"/>
          </p:cNvSpPr>
          <p:nvPr>
            <p:ph idx="1"/>
          </p:nvPr>
        </p:nvSpPr>
        <p:spPr/>
        <p:txBody>
          <a:bodyPr vert="horz" lIns="91440" tIns="45720" rIns="91440" bIns="45720" rtlCol="0" anchor="t">
            <a:normAutofit/>
          </a:bodyPr>
          <a:lstStyle/>
          <a:p>
            <a:r>
              <a:rPr lang="en-US">
                <a:cs typeface="Arial"/>
              </a:rPr>
              <a:t>Recommendation engines abound!</a:t>
            </a:r>
            <a:endParaRPr lang="en-US" dirty="0">
              <a:cs typeface="Arial"/>
            </a:endParaRPr>
          </a:p>
          <a:p>
            <a:r>
              <a:rPr lang="en-US">
                <a:cs typeface="Arial"/>
              </a:rPr>
              <a:t>Certainly there are plenty of non-ML techniques that can be employed to produce recommendations- and may be the only option you have in</a:t>
            </a:r>
            <a:r>
              <a:rPr lang="en-US" dirty="0">
                <a:cs typeface="Arial"/>
              </a:rPr>
              <a:t> </a:t>
            </a:r>
            <a:r>
              <a:rPr lang="en-US" i="1">
                <a:cs typeface="Arial"/>
              </a:rPr>
              <a:t>cost start</a:t>
            </a:r>
            <a:r>
              <a:rPr lang="en-US">
                <a:cs typeface="Arial"/>
              </a:rPr>
              <a:t> situations.</a:t>
            </a:r>
          </a:p>
        </p:txBody>
      </p:sp>
      <p:sp>
        <p:nvSpPr>
          <p:cNvPr id="4" name="Date Placeholder 3">
            <a:extLst>
              <a:ext uri="{FF2B5EF4-FFF2-40B4-BE49-F238E27FC236}">
                <a16:creationId xmlns:a16="http://schemas.microsoft.com/office/drawing/2014/main" id="{AF81E0D6-1D00-4BB5-A564-285FEBEC02D7}"/>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0A8498F8-6A94-4A59-9846-CFA675751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5F4E8-2620-4AD6-BF13-CDD89436033C}"/>
              </a:ext>
            </a:extLst>
          </p:cNvPr>
          <p:cNvSpPr>
            <a:spLocks noGrp="1"/>
          </p:cNvSpPr>
          <p:nvPr>
            <p:ph type="sldNum" sz="quarter" idx="12"/>
          </p:nvPr>
        </p:nvSpPr>
        <p:spPr/>
        <p:txBody>
          <a:bodyPr/>
          <a:lstStyle/>
          <a:p>
            <a:fld id="{CE8079A4-7AA8-4A4F-87E2-7781EC5097DD}" type="slidenum">
              <a:rPr lang="en-US" smtClean="0"/>
              <a:pPr/>
              <a:t>15</a:t>
            </a:fld>
            <a:endParaRPr lang="en-US"/>
          </a:p>
        </p:txBody>
      </p:sp>
    </p:spTree>
    <p:extLst>
      <p:ext uri="{BB962C8B-B14F-4D97-AF65-F5344CB8AC3E}">
        <p14:creationId xmlns:p14="http://schemas.microsoft.com/office/powerpoint/2010/main" val="208370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12F3-6F83-404D-B3FF-44CD7B5B3BB9}"/>
              </a:ext>
            </a:extLst>
          </p:cNvPr>
          <p:cNvSpPr>
            <a:spLocks noGrp="1"/>
          </p:cNvSpPr>
          <p:nvPr>
            <p:ph type="title"/>
          </p:nvPr>
        </p:nvSpPr>
        <p:spPr/>
        <p:txBody>
          <a:bodyPr>
            <a:normAutofit fontScale="90000"/>
          </a:bodyPr>
          <a:lstStyle/>
          <a:p>
            <a:r>
              <a:rPr lang="en-US">
                <a:cs typeface="Arial"/>
              </a:rPr>
              <a:t>Experience Creation / Augmentation</a:t>
            </a:r>
            <a:endParaRPr lang="en-US"/>
          </a:p>
        </p:txBody>
      </p:sp>
      <p:sp>
        <p:nvSpPr>
          <p:cNvPr id="3" name="Content Placeholder 2">
            <a:extLst>
              <a:ext uri="{FF2B5EF4-FFF2-40B4-BE49-F238E27FC236}">
                <a16:creationId xmlns:a16="http://schemas.microsoft.com/office/drawing/2014/main" id="{BD8E346C-5A71-4859-BDB3-1159954FA541}"/>
              </a:ext>
            </a:extLst>
          </p:cNvPr>
          <p:cNvSpPr>
            <a:spLocks noGrp="1"/>
          </p:cNvSpPr>
          <p:nvPr>
            <p:ph idx="1"/>
          </p:nvPr>
        </p:nvSpPr>
        <p:spPr/>
        <p:txBody>
          <a:bodyPr vert="horz" lIns="91440" tIns="45720" rIns="91440" bIns="45720" rtlCol="0" anchor="t">
            <a:normAutofit/>
          </a:bodyPr>
          <a:lstStyle/>
          <a:p>
            <a:r>
              <a:rPr lang="en-US">
                <a:cs typeface="Arial"/>
              </a:rPr>
              <a:t>So this application is interesting...</a:t>
            </a:r>
          </a:p>
          <a:p>
            <a:r>
              <a:rPr lang="en-US">
                <a:ea typeface="+mn-lt"/>
                <a:cs typeface="+mn-lt"/>
              </a:rPr>
              <a:t>"SnapChat filters are a great example of how experiences can be augmented using ML. By using facial recognition algorithms, SnapChat filters are able to detect the contours of a face, and thus overlay creative filters over a face, thus making photo sharing more fun."</a:t>
            </a:r>
            <a:endParaRPr lang="en-US" dirty="0">
              <a:ea typeface="+mn-lt"/>
              <a:cs typeface="+mn-lt"/>
            </a:endParaRPr>
          </a:p>
        </p:txBody>
      </p:sp>
      <p:sp>
        <p:nvSpPr>
          <p:cNvPr id="4" name="Date Placeholder 3">
            <a:extLst>
              <a:ext uri="{FF2B5EF4-FFF2-40B4-BE49-F238E27FC236}">
                <a16:creationId xmlns:a16="http://schemas.microsoft.com/office/drawing/2014/main" id="{166E03BD-C53D-4BDC-BEB3-278E2DD0F6B6}"/>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DBEC8C42-D2F1-435C-AEBC-DF3EF9E82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7F99D-0EE9-4274-8EA8-CB951916DF4F}"/>
              </a:ext>
            </a:extLst>
          </p:cNvPr>
          <p:cNvSpPr>
            <a:spLocks noGrp="1"/>
          </p:cNvSpPr>
          <p:nvPr>
            <p:ph type="sldNum" sz="quarter" idx="12"/>
          </p:nvPr>
        </p:nvSpPr>
        <p:spPr/>
        <p:txBody>
          <a:bodyPr/>
          <a:lstStyle/>
          <a:p>
            <a:fld id="{CE8079A4-7AA8-4A4F-87E2-7781EC5097DD}" type="slidenum">
              <a:rPr lang="en-US" smtClean="0"/>
              <a:pPr/>
              <a:t>16</a:t>
            </a:fld>
            <a:endParaRPr lang="en-US"/>
          </a:p>
        </p:txBody>
      </p:sp>
    </p:spTree>
    <p:extLst>
      <p:ext uri="{BB962C8B-B14F-4D97-AF65-F5344CB8AC3E}">
        <p14:creationId xmlns:p14="http://schemas.microsoft.com/office/powerpoint/2010/main" val="58180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FE29-2FF4-46D1-A3A6-40A20C009F89}"/>
              </a:ext>
            </a:extLst>
          </p:cNvPr>
          <p:cNvSpPr>
            <a:spLocks noGrp="1"/>
          </p:cNvSpPr>
          <p:nvPr>
            <p:ph type="title"/>
          </p:nvPr>
        </p:nvSpPr>
        <p:spPr/>
        <p:txBody>
          <a:bodyPr/>
          <a:lstStyle/>
          <a:p>
            <a:r>
              <a:rPr lang="en-US">
                <a:cs typeface="Arial"/>
              </a:rPr>
              <a:t>Product Manager Skills</a:t>
            </a:r>
            <a:endParaRPr lang="en-US"/>
          </a:p>
        </p:txBody>
      </p:sp>
      <p:sp>
        <p:nvSpPr>
          <p:cNvPr id="3" name="Content Placeholder 2">
            <a:extLst>
              <a:ext uri="{FF2B5EF4-FFF2-40B4-BE49-F238E27FC236}">
                <a16:creationId xmlns:a16="http://schemas.microsoft.com/office/drawing/2014/main" id="{F08934A9-1826-479F-8C66-7A59A832F80D}"/>
              </a:ext>
            </a:extLst>
          </p:cNvPr>
          <p:cNvSpPr>
            <a:spLocks noGrp="1"/>
          </p:cNvSpPr>
          <p:nvPr>
            <p:ph idx="1"/>
          </p:nvPr>
        </p:nvSpPr>
        <p:spPr/>
        <p:txBody>
          <a:bodyPr vert="horz" lIns="91440" tIns="45720" rIns="91440" bIns="45720" rtlCol="0" anchor="t">
            <a:normAutofit/>
          </a:bodyPr>
          <a:lstStyle/>
          <a:p>
            <a:r>
              <a:rPr lang="en-US" dirty="0">
                <a:ea typeface="+mn-lt"/>
                <a:cs typeface="+mn-lt"/>
              </a:rPr>
              <a:t> </a:t>
            </a:r>
            <a:r>
              <a:rPr lang="en-US">
                <a:ea typeface="+mn-lt"/>
                <a:cs typeface="+mn-lt"/>
              </a:rPr>
              <a:t>Product managers typically use five core skills:</a:t>
            </a:r>
          </a:p>
          <a:p>
            <a:pPr lvl="1"/>
            <a:r>
              <a:rPr lang="en-US">
                <a:ea typeface="+mn-lt"/>
                <a:cs typeface="+mn-lt"/>
              </a:rPr>
              <a:t>customer empathy/design chops</a:t>
            </a:r>
          </a:p>
          <a:p>
            <a:pPr lvl="1"/>
            <a:r>
              <a:rPr lang="en-US">
                <a:ea typeface="+mn-lt"/>
                <a:cs typeface="+mn-lt"/>
              </a:rPr>
              <a:t>communication</a:t>
            </a:r>
          </a:p>
          <a:p>
            <a:pPr lvl="1"/>
            <a:r>
              <a:rPr lang="en-US">
                <a:ea typeface="+mn-lt"/>
                <a:cs typeface="+mn-lt"/>
              </a:rPr>
              <a:t>collaboration</a:t>
            </a:r>
          </a:p>
          <a:p>
            <a:pPr lvl="1"/>
            <a:r>
              <a:rPr lang="en-US">
                <a:ea typeface="+mn-lt"/>
                <a:cs typeface="+mn-lt"/>
              </a:rPr>
              <a:t>business strategy </a:t>
            </a:r>
          </a:p>
          <a:p>
            <a:pPr lvl="1"/>
            <a:r>
              <a:rPr lang="en-US">
                <a:ea typeface="+mn-lt"/>
                <a:cs typeface="+mn-lt"/>
              </a:rPr>
              <a:t>technical understanding</a:t>
            </a:r>
            <a:endParaRPr lang="en-US">
              <a:cs typeface="Arial"/>
            </a:endParaRPr>
          </a:p>
        </p:txBody>
      </p:sp>
      <p:sp>
        <p:nvSpPr>
          <p:cNvPr id="4" name="Date Placeholder 3">
            <a:extLst>
              <a:ext uri="{FF2B5EF4-FFF2-40B4-BE49-F238E27FC236}">
                <a16:creationId xmlns:a16="http://schemas.microsoft.com/office/drawing/2014/main" id="{9599F9D8-03A5-4554-A874-6ED23825E4CF}"/>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315CA31A-0354-4502-BB2C-FF5A72D2B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71CBC-707E-43E6-9A76-F9C574E640CD}"/>
              </a:ext>
            </a:extLst>
          </p:cNvPr>
          <p:cNvSpPr>
            <a:spLocks noGrp="1"/>
          </p:cNvSpPr>
          <p:nvPr>
            <p:ph type="sldNum" sz="quarter" idx="12"/>
          </p:nvPr>
        </p:nvSpPr>
        <p:spPr/>
        <p:txBody>
          <a:bodyPr/>
          <a:lstStyle/>
          <a:p>
            <a:fld id="{CE8079A4-7AA8-4A4F-87E2-7781EC5097DD}" type="slidenum">
              <a:rPr lang="en-US" smtClean="0"/>
              <a:pPr/>
              <a:t>17</a:t>
            </a:fld>
            <a:endParaRPr lang="en-US"/>
          </a:p>
        </p:txBody>
      </p:sp>
    </p:spTree>
    <p:extLst>
      <p:ext uri="{BB962C8B-B14F-4D97-AF65-F5344CB8AC3E}">
        <p14:creationId xmlns:p14="http://schemas.microsoft.com/office/powerpoint/2010/main" val="1650878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E893-89FC-434B-AF8E-A8FF6A100CA5}"/>
              </a:ext>
            </a:extLst>
          </p:cNvPr>
          <p:cNvSpPr>
            <a:spLocks noGrp="1"/>
          </p:cNvSpPr>
          <p:nvPr>
            <p:ph type="title"/>
          </p:nvPr>
        </p:nvSpPr>
        <p:spPr/>
        <p:txBody>
          <a:bodyPr>
            <a:normAutofit fontScale="90000"/>
          </a:bodyPr>
          <a:lstStyle/>
          <a:p>
            <a:r>
              <a:rPr lang="en-US">
                <a:cs typeface="Arial"/>
              </a:rPr>
              <a:t>Iron Triangle of Project Management</a:t>
            </a:r>
            <a:endParaRPr lang="en-US"/>
          </a:p>
        </p:txBody>
      </p:sp>
      <p:pic>
        <p:nvPicPr>
          <p:cNvPr id="7" name="Picture 7" descr="A picture containing clock, drawing&#10;&#10;Description automatically generated">
            <a:extLst>
              <a:ext uri="{FF2B5EF4-FFF2-40B4-BE49-F238E27FC236}">
                <a16:creationId xmlns:a16="http://schemas.microsoft.com/office/drawing/2014/main" id="{62975AC5-FD96-4D67-9473-B68E15B22CDC}"/>
              </a:ext>
            </a:extLst>
          </p:cNvPr>
          <p:cNvPicPr>
            <a:picLocks noGrp="1" noChangeAspect="1"/>
          </p:cNvPicPr>
          <p:nvPr>
            <p:ph idx="1"/>
          </p:nvPr>
        </p:nvPicPr>
        <p:blipFill>
          <a:blip r:embed="rId2"/>
          <a:stretch>
            <a:fillRect/>
          </a:stretch>
        </p:blipFill>
        <p:spPr>
          <a:xfrm>
            <a:off x="2041098" y="2841550"/>
            <a:ext cx="5061804" cy="3539527"/>
          </a:xfrm>
        </p:spPr>
      </p:pic>
      <p:sp>
        <p:nvSpPr>
          <p:cNvPr id="4" name="Date Placeholder 3">
            <a:extLst>
              <a:ext uri="{FF2B5EF4-FFF2-40B4-BE49-F238E27FC236}">
                <a16:creationId xmlns:a16="http://schemas.microsoft.com/office/drawing/2014/main" id="{CF4ABCB0-2D17-4F32-B7F2-8C0B9CA3B356}"/>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7C7E9A50-492A-484C-BA13-DFFC96CD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D24F2-2D27-4CBA-B93E-AB11E4A0F805}"/>
              </a:ext>
            </a:extLst>
          </p:cNvPr>
          <p:cNvSpPr>
            <a:spLocks noGrp="1"/>
          </p:cNvSpPr>
          <p:nvPr>
            <p:ph type="sldNum" sz="quarter" idx="12"/>
          </p:nvPr>
        </p:nvSpPr>
        <p:spPr/>
        <p:txBody>
          <a:bodyPr/>
          <a:lstStyle/>
          <a:p>
            <a:fld id="{CE8079A4-7AA8-4A4F-87E2-7781EC5097DD}" type="slidenum">
              <a:rPr lang="en-US" smtClean="0"/>
              <a:pPr/>
              <a:t>18</a:t>
            </a:fld>
            <a:endParaRPr lang="en-US"/>
          </a:p>
        </p:txBody>
      </p:sp>
    </p:spTree>
    <p:extLst>
      <p:ext uri="{BB962C8B-B14F-4D97-AF65-F5344CB8AC3E}">
        <p14:creationId xmlns:p14="http://schemas.microsoft.com/office/powerpoint/2010/main" val="191859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E2C6-7E64-4162-AE6A-93C6C5B2632F}"/>
              </a:ext>
            </a:extLst>
          </p:cNvPr>
          <p:cNvSpPr>
            <a:spLocks noGrp="1"/>
          </p:cNvSpPr>
          <p:nvPr>
            <p:ph type="title"/>
          </p:nvPr>
        </p:nvSpPr>
        <p:spPr/>
        <p:txBody>
          <a:bodyPr/>
          <a:lstStyle/>
          <a:p>
            <a:r>
              <a:rPr lang="en-US">
                <a:cs typeface="Arial"/>
              </a:rPr>
              <a:t>Time</a:t>
            </a:r>
            <a:endParaRPr lang="en-US"/>
          </a:p>
        </p:txBody>
      </p:sp>
      <p:sp>
        <p:nvSpPr>
          <p:cNvPr id="3" name="Content Placeholder 2">
            <a:extLst>
              <a:ext uri="{FF2B5EF4-FFF2-40B4-BE49-F238E27FC236}">
                <a16:creationId xmlns:a16="http://schemas.microsoft.com/office/drawing/2014/main" id="{75245CA5-E45D-4EA7-A2FF-99BD1FB9EB4D}"/>
              </a:ext>
            </a:extLst>
          </p:cNvPr>
          <p:cNvSpPr>
            <a:spLocks noGrp="1"/>
          </p:cNvSpPr>
          <p:nvPr>
            <p:ph idx="1"/>
          </p:nvPr>
        </p:nvSpPr>
        <p:spPr/>
        <p:txBody>
          <a:bodyPr vert="horz" lIns="91440" tIns="45720" rIns="91440" bIns="45720" rtlCol="0" anchor="t">
            <a:normAutofit/>
          </a:bodyPr>
          <a:lstStyle/>
          <a:p>
            <a:r>
              <a:rPr lang="en-US">
                <a:ea typeface="+mn-lt"/>
                <a:cs typeface="+mn-lt"/>
              </a:rPr>
              <a:t>Managing time is closely related to managing tasks, as the overall timeline is broken down by individual tasks and their anticipated timing. </a:t>
            </a:r>
            <a:endParaRPr lang="en-US"/>
          </a:p>
        </p:txBody>
      </p:sp>
      <p:sp>
        <p:nvSpPr>
          <p:cNvPr id="4" name="Date Placeholder 3">
            <a:extLst>
              <a:ext uri="{FF2B5EF4-FFF2-40B4-BE49-F238E27FC236}">
                <a16:creationId xmlns:a16="http://schemas.microsoft.com/office/drawing/2014/main" id="{73C7B7D4-C1FB-49DA-8B41-E47B9741D980}"/>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5C3042D9-3E8A-4867-927D-1293CA5D5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29CBC-E587-475C-8F04-CE77CC47DDC7}"/>
              </a:ext>
            </a:extLst>
          </p:cNvPr>
          <p:cNvSpPr>
            <a:spLocks noGrp="1"/>
          </p:cNvSpPr>
          <p:nvPr>
            <p:ph type="sldNum" sz="quarter" idx="12"/>
          </p:nvPr>
        </p:nvSpPr>
        <p:spPr/>
        <p:txBody>
          <a:bodyPr/>
          <a:lstStyle/>
          <a:p>
            <a:fld id="{CE8079A4-7AA8-4A4F-87E2-7781EC5097DD}" type="slidenum">
              <a:rPr lang="en-US" smtClean="0"/>
              <a:pPr/>
              <a:t>19</a:t>
            </a:fld>
            <a:endParaRPr lang="en-US"/>
          </a:p>
        </p:txBody>
      </p:sp>
    </p:spTree>
    <p:extLst>
      <p:ext uri="{BB962C8B-B14F-4D97-AF65-F5344CB8AC3E}">
        <p14:creationId xmlns:p14="http://schemas.microsoft.com/office/powerpoint/2010/main" val="232399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0127-12CB-4D51-987C-9CBF0FFE41B4}"/>
              </a:ext>
            </a:extLst>
          </p:cNvPr>
          <p:cNvSpPr>
            <a:spLocks noGrp="1"/>
          </p:cNvSpPr>
          <p:nvPr>
            <p:ph type="title"/>
          </p:nvPr>
        </p:nvSpPr>
        <p:spPr/>
        <p:txBody>
          <a:bodyPr/>
          <a:lstStyle/>
          <a:p>
            <a:r>
              <a:rPr lang="en-US">
                <a:cs typeface="Arial"/>
              </a:rPr>
              <a:t>Reference Material</a:t>
            </a:r>
            <a:endParaRPr lang="en-US"/>
          </a:p>
        </p:txBody>
      </p:sp>
      <p:sp>
        <p:nvSpPr>
          <p:cNvPr id="3" name="Content Placeholder 2">
            <a:extLst>
              <a:ext uri="{FF2B5EF4-FFF2-40B4-BE49-F238E27FC236}">
                <a16:creationId xmlns:a16="http://schemas.microsoft.com/office/drawing/2014/main" id="{C8207128-8BF2-4826-A455-5CA1EC14822A}"/>
              </a:ext>
            </a:extLst>
          </p:cNvPr>
          <p:cNvSpPr>
            <a:spLocks noGrp="1"/>
          </p:cNvSpPr>
          <p:nvPr>
            <p:ph idx="1"/>
          </p:nvPr>
        </p:nvSpPr>
        <p:spPr/>
        <p:txBody>
          <a:bodyPr vert="horz" lIns="91440" tIns="45720" rIns="91440" bIns="45720" rtlCol="0" anchor="t">
            <a:normAutofit/>
          </a:bodyPr>
          <a:lstStyle/>
          <a:p>
            <a:r>
              <a:rPr lang="en-US">
                <a:cs typeface="Arial"/>
              </a:rPr>
              <a:t>These slides are based on the following post:</a:t>
            </a:r>
          </a:p>
          <a:p>
            <a:pPr lvl="1"/>
            <a:r>
              <a:rPr lang="en-US" dirty="0">
                <a:ea typeface="+mn-lt"/>
                <a:cs typeface="+mn-lt"/>
                <a:hlinkClick r:id="rId2"/>
              </a:rPr>
              <a:t>https://towardsdatascience.com/machine-learning-for-product-managers-part-i-problem-mapping-5436132c3a6e</a:t>
            </a:r>
            <a:endParaRPr lang="en-US">
              <a:cs typeface="Arial"/>
            </a:endParaRPr>
          </a:p>
        </p:txBody>
      </p:sp>
      <p:sp>
        <p:nvSpPr>
          <p:cNvPr id="4" name="Date Placeholder 3">
            <a:extLst>
              <a:ext uri="{FF2B5EF4-FFF2-40B4-BE49-F238E27FC236}">
                <a16:creationId xmlns:a16="http://schemas.microsoft.com/office/drawing/2014/main" id="{6530938E-B410-4F1B-8A97-B82A2DC9C363}"/>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6281777D-FC14-49E9-84AF-9DDEF1782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CAF28-9AF2-4721-9292-8AA66D8A4F46}"/>
              </a:ext>
            </a:extLst>
          </p:cNvPr>
          <p:cNvSpPr>
            <a:spLocks noGrp="1"/>
          </p:cNvSpPr>
          <p:nvPr>
            <p:ph type="sldNum" sz="quarter" idx="12"/>
          </p:nvPr>
        </p:nvSpPr>
        <p:spPr/>
        <p:txBody>
          <a:bodyPr/>
          <a:lstStyle/>
          <a:p>
            <a:fld id="{CE8079A4-7AA8-4A4F-87E2-7781EC5097DD}" type="slidenum">
              <a:rPr lang="en-US" smtClean="0"/>
              <a:pPr/>
              <a:t>2</a:t>
            </a:fld>
            <a:endParaRPr lang="en-US"/>
          </a:p>
        </p:txBody>
      </p:sp>
    </p:spTree>
    <p:extLst>
      <p:ext uri="{BB962C8B-B14F-4D97-AF65-F5344CB8AC3E}">
        <p14:creationId xmlns:p14="http://schemas.microsoft.com/office/powerpoint/2010/main" val="1130686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DD0-69C1-4332-B4B9-014280564879}"/>
              </a:ext>
            </a:extLst>
          </p:cNvPr>
          <p:cNvSpPr>
            <a:spLocks noGrp="1"/>
          </p:cNvSpPr>
          <p:nvPr>
            <p:ph type="title"/>
          </p:nvPr>
        </p:nvSpPr>
        <p:spPr/>
        <p:txBody>
          <a:bodyPr/>
          <a:lstStyle/>
          <a:p>
            <a:r>
              <a:rPr lang="en-US">
                <a:cs typeface="Arial"/>
              </a:rPr>
              <a:t>Cost</a:t>
            </a:r>
            <a:endParaRPr lang="en-US"/>
          </a:p>
        </p:txBody>
      </p:sp>
      <p:sp>
        <p:nvSpPr>
          <p:cNvPr id="3" name="Content Placeholder 2">
            <a:extLst>
              <a:ext uri="{FF2B5EF4-FFF2-40B4-BE49-F238E27FC236}">
                <a16:creationId xmlns:a16="http://schemas.microsoft.com/office/drawing/2014/main" id="{C8458003-752E-42D2-8071-7BBA67C1B495}"/>
              </a:ext>
            </a:extLst>
          </p:cNvPr>
          <p:cNvSpPr>
            <a:spLocks noGrp="1"/>
          </p:cNvSpPr>
          <p:nvPr>
            <p:ph idx="1"/>
          </p:nvPr>
        </p:nvSpPr>
        <p:spPr/>
        <p:txBody>
          <a:bodyPr vert="horz" lIns="91440" tIns="45720" rIns="91440" bIns="45720" rtlCol="0" anchor="t">
            <a:normAutofit/>
          </a:bodyPr>
          <a:lstStyle/>
          <a:p>
            <a:r>
              <a:rPr lang="en-US">
                <a:ea typeface="+mn-lt"/>
                <a:cs typeface="+mn-lt"/>
              </a:rPr>
              <a:t>The financial constraint of a project, or </a:t>
            </a:r>
            <a:r>
              <a:rPr lang="en-US" i="1">
                <a:ea typeface="+mn-lt"/>
                <a:cs typeface="+mn-lt"/>
              </a:rPr>
              <a:t>budget.</a:t>
            </a:r>
            <a:endParaRPr lang="en-US" i="1">
              <a:cs typeface="Arial"/>
            </a:endParaRPr>
          </a:p>
          <a:p>
            <a:r>
              <a:rPr lang="en-US">
                <a:ea typeface="+mn-lt"/>
                <a:cs typeface="+mn-lt"/>
              </a:rPr>
              <a:t>Costs on a project can comprise of a variety of elements, including resources – both materials and people – as well as any external costs that influence completion.</a:t>
            </a:r>
            <a:endParaRPr lang="en-US"/>
          </a:p>
          <a:p>
            <a:endParaRPr lang="en-US" dirty="0">
              <a:cs typeface="Arial"/>
            </a:endParaRPr>
          </a:p>
        </p:txBody>
      </p:sp>
      <p:sp>
        <p:nvSpPr>
          <p:cNvPr id="4" name="Date Placeholder 3">
            <a:extLst>
              <a:ext uri="{FF2B5EF4-FFF2-40B4-BE49-F238E27FC236}">
                <a16:creationId xmlns:a16="http://schemas.microsoft.com/office/drawing/2014/main" id="{9D497624-F96B-4609-8B8E-7FAFAD6E670B}"/>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70A4E7E2-6034-42A4-AC6A-3DF5F68D1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AC47C-0C41-48C8-AB0F-7CDBABAA801E}"/>
              </a:ext>
            </a:extLst>
          </p:cNvPr>
          <p:cNvSpPr>
            <a:spLocks noGrp="1"/>
          </p:cNvSpPr>
          <p:nvPr>
            <p:ph type="sldNum" sz="quarter" idx="12"/>
          </p:nvPr>
        </p:nvSpPr>
        <p:spPr/>
        <p:txBody>
          <a:bodyPr/>
          <a:lstStyle/>
          <a:p>
            <a:fld id="{CE8079A4-7AA8-4A4F-87E2-7781EC5097DD}" type="slidenum">
              <a:rPr lang="en-US" smtClean="0"/>
              <a:pPr/>
              <a:t>20</a:t>
            </a:fld>
            <a:endParaRPr lang="en-US"/>
          </a:p>
        </p:txBody>
      </p:sp>
    </p:spTree>
    <p:extLst>
      <p:ext uri="{BB962C8B-B14F-4D97-AF65-F5344CB8AC3E}">
        <p14:creationId xmlns:p14="http://schemas.microsoft.com/office/powerpoint/2010/main" val="150215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D650-BD95-4F27-81DD-8627D8AD5C22}"/>
              </a:ext>
            </a:extLst>
          </p:cNvPr>
          <p:cNvSpPr>
            <a:spLocks noGrp="1"/>
          </p:cNvSpPr>
          <p:nvPr>
            <p:ph type="title"/>
          </p:nvPr>
        </p:nvSpPr>
        <p:spPr/>
        <p:txBody>
          <a:bodyPr/>
          <a:lstStyle/>
          <a:p>
            <a:r>
              <a:rPr lang="en-US">
                <a:cs typeface="Arial"/>
              </a:rPr>
              <a:t>Scope</a:t>
            </a:r>
            <a:endParaRPr lang="en-US"/>
          </a:p>
        </p:txBody>
      </p:sp>
      <p:sp>
        <p:nvSpPr>
          <p:cNvPr id="3" name="Content Placeholder 2">
            <a:extLst>
              <a:ext uri="{FF2B5EF4-FFF2-40B4-BE49-F238E27FC236}">
                <a16:creationId xmlns:a16="http://schemas.microsoft.com/office/drawing/2014/main" id="{9BE19443-A2FB-466B-86EE-5A4CDA16C298}"/>
              </a:ext>
            </a:extLst>
          </p:cNvPr>
          <p:cNvSpPr>
            <a:spLocks noGrp="1"/>
          </p:cNvSpPr>
          <p:nvPr>
            <p:ph idx="1"/>
          </p:nvPr>
        </p:nvSpPr>
        <p:spPr/>
        <p:txBody>
          <a:bodyPr vert="horz" lIns="91440" tIns="45720" rIns="91440" bIns="45720" rtlCol="0" anchor="t">
            <a:normAutofit/>
          </a:bodyPr>
          <a:lstStyle/>
          <a:p>
            <a:r>
              <a:rPr lang="en-US">
                <a:ea typeface="+mn-lt"/>
                <a:cs typeface="+mn-lt"/>
              </a:rPr>
              <a:t>Controlling scope is especially critical, as adjustments to scope almost guarantee an impact to cost and time.</a:t>
            </a:r>
            <a:endParaRPr lang="en-US"/>
          </a:p>
        </p:txBody>
      </p:sp>
      <p:sp>
        <p:nvSpPr>
          <p:cNvPr id="4" name="Date Placeholder 3">
            <a:extLst>
              <a:ext uri="{FF2B5EF4-FFF2-40B4-BE49-F238E27FC236}">
                <a16:creationId xmlns:a16="http://schemas.microsoft.com/office/drawing/2014/main" id="{D7249DDD-129F-43C3-B9BB-ECF8288747FC}"/>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DB6105E9-BA75-493B-879A-8CD670B69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5284C-7C3E-486C-B6E6-88316E568902}"/>
              </a:ext>
            </a:extLst>
          </p:cNvPr>
          <p:cNvSpPr>
            <a:spLocks noGrp="1"/>
          </p:cNvSpPr>
          <p:nvPr>
            <p:ph type="sldNum" sz="quarter" idx="12"/>
          </p:nvPr>
        </p:nvSpPr>
        <p:spPr/>
        <p:txBody>
          <a:bodyPr/>
          <a:lstStyle/>
          <a:p>
            <a:fld id="{CE8079A4-7AA8-4A4F-87E2-7781EC5097DD}" type="slidenum">
              <a:rPr lang="en-US" smtClean="0"/>
              <a:pPr/>
              <a:t>21</a:t>
            </a:fld>
            <a:endParaRPr lang="en-US"/>
          </a:p>
        </p:txBody>
      </p:sp>
    </p:spTree>
    <p:extLst>
      <p:ext uri="{BB962C8B-B14F-4D97-AF65-F5344CB8AC3E}">
        <p14:creationId xmlns:p14="http://schemas.microsoft.com/office/powerpoint/2010/main" val="632260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3E71-D7B8-4086-97B0-49798743AFEF}"/>
              </a:ext>
            </a:extLst>
          </p:cNvPr>
          <p:cNvSpPr>
            <a:spLocks noGrp="1"/>
          </p:cNvSpPr>
          <p:nvPr>
            <p:ph type="title"/>
          </p:nvPr>
        </p:nvSpPr>
        <p:spPr/>
        <p:txBody>
          <a:bodyPr/>
          <a:lstStyle/>
          <a:p>
            <a:r>
              <a:rPr lang="en-US">
                <a:cs typeface="Arial"/>
              </a:rPr>
              <a:t>Mind the Gap</a:t>
            </a:r>
            <a:endParaRPr lang="en-US"/>
          </a:p>
        </p:txBody>
      </p:sp>
      <p:sp>
        <p:nvSpPr>
          <p:cNvPr id="3" name="Content Placeholder 2">
            <a:extLst>
              <a:ext uri="{FF2B5EF4-FFF2-40B4-BE49-F238E27FC236}">
                <a16:creationId xmlns:a16="http://schemas.microsoft.com/office/drawing/2014/main" id="{38598B99-5448-425F-80C2-9AC7D797A7E1}"/>
              </a:ext>
            </a:extLst>
          </p:cNvPr>
          <p:cNvSpPr>
            <a:spLocks noGrp="1"/>
          </p:cNvSpPr>
          <p:nvPr>
            <p:ph idx="1"/>
          </p:nvPr>
        </p:nvSpPr>
        <p:spPr/>
        <p:txBody>
          <a:bodyPr vert="horz" lIns="91440" tIns="45720" rIns="91440" bIns="45720" rtlCol="0" anchor="t">
            <a:normAutofit fontScale="92500" lnSpcReduction="10000"/>
          </a:bodyPr>
          <a:lstStyle/>
          <a:p>
            <a:r>
              <a:rPr lang="en-US">
                <a:cs typeface="Arial"/>
              </a:rPr>
              <a:t>The real world is a messy place and machine learning algorithms have limitations.</a:t>
            </a:r>
          </a:p>
          <a:p>
            <a:r>
              <a:rPr lang="en-US">
                <a:ea typeface="+mn-lt"/>
                <a:cs typeface="+mn-lt"/>
              </a:rPr>
              <a:t>"B</a:t>
            </a:r>
            <a:r>
              <a:rPr lang="en-US" i="1">
                <a:ea typeface="+mn-lt"/>
                <a:cs typeface="+mn-lt"/>
              </a:rPr>
              <a:t>eing able to understand the impact and limitations of the algorithms, helps you understand what gaps would exist in the customer experience and solve for those gaps through product design or by choosing other ML techniques.</a:t>
            </a:r>
            <a:r>
              <a:rPr lang="en-US" dirty="0">
                <a:ea typeface="+mn-lt"/>
                <a:cs typeface="+mn-lt"/>
              </a:rPr>
              <a:t> </a:t>
            </a:r>
            <a:r>
              <a:rPr lang="en-US" i="1">
                <a:ea typeface="+mn-lt"/>
                <a:cs typeface="+mn-lt"/>
              </a:rPr>
              <a:t>This is an absolutely necessary skill-set if you are a PM in this space."</a:t>
            </a:r>
            <a:endParaRPr lang="en-US" dirty="0">
              <a:cs typeface="Arial"/>
            </a:endParaRPr>
          </a:p>
          <a:p>
            <a:pPr lvl="1"/>
            <a:r>
              <a:rPr lang="en-US">
                <a:cs typeface="Arial"/>
              </a:rPr>
              <a:t>Biases in Data</a:t>
            </a:r>
            <a:endParaRPr lang="en-US" dirty="0">
              <a:cs typeface="Arial"/>
            </a:endParaRPr>
          </a:p>
          <a:p>
            <a:pPr lvl="1"/>
            <a:r>
              <a:rPr lang="en-US">
                <a:cs typeface="Arial"/>
              </a:rPr>
              <a:t>Precision/Recall Tradeoff</a:t>
            </a:r>
            <a:endParaRPr lang="en-US" dirty="0">
              <a:cs typeface="Arial"/>
            </a:endParaRPr>
          </a:p>
          <a:p>
            <a:pPr lvl="1"/>
            <a:r>
              <a:rPr lang="en-US">
                <a:cs typeface="Arial"/>
              </a:rPr>
              <a:t>Cold Start Issues</a:t>
            </a:r>
            <a:endParaRPr lang="en-US" dirty="0">
              <a:cs typeface="Arial"/>
            </a:endParaRPr>
          </a:p>
          <a:p>
            <a:pPr lvl="1"/>
            <a:r>
              <a:rPr lang="en-US">
                <a:cs typeface="Arial"/>
              </a:rPr>
              <a:t>User Feedback</a:t>
            </a:r>
            <a:endParaRPr lang="en-US" dirty="0">
              <a:cs typeface="Arial"/>
            </a:endParaRPr>
          </a:p>
          <a:p>
            <a:pPr lvl="1"/>
            <a:r>
              <a:rPr lang="en-US">
                <a:cs typeface="Arial"/>
              </a:rPr>
              <a:t>Explore vs Exploit</a:t>
            </a:r>
            <a:endParaRPr lang="en-US" dirty="0">
              <a:cs typeface="Arial"/>
            </a:endParaRPr>
          </a:p>
          <a:p>
            <a:pPr lvl="1"/>
            <a:endParaRPr lang="en-US" dirty="0">
              <a:cs typeface="Arial"/>
            </a:endParaRPr>
          </a:p>
        </p:txBody>
      </p:sp>
      <p:sp>
        <p:nvSpPr>
          <p:cNvPr id="4" name="Date Placeholder 3">
            <a:extLst>
              <a:ext uri="{FF2B5EF4-FFF2-40B4-BE49-F238E27FC236}">
                <a16:creationId xmlns:a16="http://schemas.microsoft.com/office/drawing/2014/main" id="{30ABB820-2DD6-4504-9D08-25C2618581E2}"/>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F55590B9-E7D5-4B85-923A-4A496DA84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497D3-2FCA-4FFF-9BD7-5C8D1689DA12}"/>
              </a:ext>
            </a:extLst>
          </p:cNvPr>
          <p:cNvSpPr>
            <a:spLocks noGrp="1"/>
          </p:cNvSpPr>
          <p:nvPr>
            <p:ph type="sldNum" sz="quarter" idx="12"/>
          </p:nvPr>
        </p:nvSpPr>
        <p:spPr/>
        <p:txBody>
          <a:bodyPr/>
          <a:lstStyle/>
          <a:p>
            <a:fld id="{CE8079A4-7AA8-4A4F-87E2-7781EC5097DD}" type="slidenum">
              <a:rPr lang="en-US" smtClean="0"/>
              <a:pPr/>
              <a:t>22</a:t>
            </a:fld>
            <a:endParaRPr lang="en-US"/>
          </a:p>
        </p:txBody>
      </p:sp>
    </p:spTree>
    <p:extLst>
      <p:ext uri="{BB962C8B-B14F-4D97-AF65-F5344CB8AC3E}">
        <p14:creationId xmlns:p14="http://schemas.microsoft.com/office/powerpoint/2010/main" val="178738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F335-73B0-4C2D-9634-5226B935A651}"/>
              </a:ext>
            </a:extLst>
          </p:cNvPr>
          <p:cNvSpPr>
            <a:spLocks noGrp="1"/>
          </p:cNvSpPr>
          <p:nvPr>
            <p:ph type="title"/>
          </p:nvPr>
        </p:nvSpPr>
        <p:spPr/>
        <p:txBody>
          <a:bodyPr/>
          <a:lstStyle/>
          <a:p>
            <a:r>
              <a:rPr lang="en-US">
                <a:cs typeface="Arial"/>
              </a:rPr>
              <a:t>Data Bias</a:t>
            </a:r>
            <a:endParaRPr lang="en-US"/>
          </a:p>
        </p:txBody>
      </p:sp>
      <p:sp>
        <p:nvSpPr>
          <p:cNvPr id="3" name="Content Placeholder 2">
            <a:extLst>
              <a:ext uri="{FF2B5EF4-FFF2-40B4-BE49-F238E27FC236}">
                <a16:creationId xmlns:a16="http://schemas.microsoft.com/office/drawing/2014/main" id="{829D352C-E33A-4AC2-828E-0C55CC0F825E}"/>
              </a:ext>
            </a:extLst>
          </p:cNvPr>
          <p:cNvSpPr>
            <a:spLocks noGrp="1"/>
          </p:cNvSpPr>
          <p:nvPr>
            <p:ph idx="1"/>
          </p:nvPr>
        </p:nvSpPr>
        <p:spPr/>
        <p:txBody>
          <a:bodyPr vert="horz" lIns="91440" tIns="45720" rIns="91440" bIns="45720" rtlCol="0" anchor="t">
            <a:normAutofit/>
          </a:bodyPr>
          <a:lstStyle/>
          <a:p>
            <a:r>
              <a:rPr lang="en-US">
                <a:cs typeface="Arial"/>
              </a:rPr>
              <a:t>Machine learning learns patterns from the data on which it is trained.</a:t>
            </a:r>
            <a:endParaRPr lang="en-US" dirty="0">
              <a:cs typeface="Arial"/>
            </a:endParaRPr>
          </a:p>
          <a:p>
            <a:r>
              <a:rPr lang="en-US">
                <a:ea typeface="+mn-lt"/>
                <a:cs typeface="+mn-lt"/>
              </a:rPr>
              <a:t>Ensure that the data is representative of the users who will use the product.</a:t>
            </a:r>
          </a:p>
          <a:p>
            <a:r>
              <a:rPr lang="en-US">
                <a:cs typeface="Arial"/>
              </a:rPr>
              <a:t>In a recent example, a machine learning algorithm that is intended to enhance blurry images (or low resolution images), produced</a:t>
            </a:r>
            <a:r>
              <a:rPr lang="en-US" dirty="0">
                <a:cs typeface="Arial"/>
              </a:rPr>
              <a:t> </a:t>
            </a:r>
            <a:r>
              <a:rPr lang="en-US">
                <a:cs typeface="Arial"/>
              </a:rPr>
              <a:t>Obama with white features.</a:t>
            </a:r>
          </a:p>
        </p:txBody>
      </p:sp>
      <p:sp>
        <p:nvSpPr>
          <p:cNvPr id="4" name="Date Placeholder 3">
            <a:extLst>
              <a:ext uri="{FF2B5EF4-FFF2-40B4-BE49-F238E27FC236}">
                <a16:creationId xmlns:a16="http://schemas.microsoft.com/office/drawing/2014/main" id="{AEA1AC6C-E0EE-451A-AF2D-D9F262D2F2CF}"/>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6365ABB3-AA78-4B07-9AE4-72B0354C9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BC7B1-242E-4774-9FF1-D86FF905360A}"/>
              </a:ext>
            </a:extLst>
          </p:cNvPr>
          <p:cNvSpPr>
            <a:spLocks noGrp="1"/>
          </p:cNvSpPr>
          <p:nvPr>
            <p:ph type="sldNum" sz="quarter" idx="12"/>
          </p:nvPr>
        </p:nvSpPr>
        <p:spPr/>
        <p:txBody>
          <a:bodyPr/>
          <a:lstStyle/>
          <a:p>
            <a:fld id="{CE8079A4-7AA8-4A4F-87E2-7781EC5097DD}" type="slidenum">
              <a:rPr lang="en-US" smtClean="0"/>
              <a:pPr/>
              <a:t>23</a:t>
            </a:fld>
            <a:endParaRPr lang="en-US"/>
          </a:p>
        </p:txBody>
      </p:sp>
      <p:pic>
        <p:nvPicPr>
          <p:cNvPr id="7" name="Picture 7" descr="A close up of a person&#10;&#10;Description automatically generated">
            <a:extLst>
              <a:ext uri="{FF2B5EF4-FFF2-40B4-BE49-F238E27FC236}">
                <a16:creationId xmlns:a16="http://schemas.microsoft.com/office/drawing/2014/main" id="{1C49F66C-0CF8-4104-8C9B-A18E1363A2A7}"/>
              </a:ext>
            </a:extLst>
          </p:cNvPr>
          <p:cNvPicPr>
            <a:picLocks noChangeAspect="1"/>
          </p:cNvPicPr>
          <p:nvPr/>
        </p:nvPicPr>
        <p:blipFill>
          <a:blip r:embed="rId2"/>
          <a:stretch>
            <a:fillRect/>
          </a:stretch>
        </p:blipFill>
        <p:spPr>
          <a:xfrm>
            <a:off x="3792071" y="548807"/>
            <a:ext cx="3899647" cy="2048998"/>
          </a:xfrm>
          <a:prstGeom prst="rect">
            <a:avLst/>
          </a:prstGeom>
        </p:spPr>
      </p:pic>
    </p:spTree>
    <p:extLst>
      <p:ext uri="{BB962C8B-B14F-4D97-AF65-F5344CB8AC3E}">
        <p14:creationId xmlns:p14="http://schemas.microsoft.com/office/powerpoint/2010/main" val="135481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9B5F-D972-43F5-8343-9943FFBF0979}"/>
              </a:ext>
            </a:extLst>
          </p:cNvPr>
          <p:cNvSpPr>
            <a:spLocks noGrp="1"/>
          </p:cNvSpPr>
          <p:nvPr>
            <p:ph type="title"/>
          </p:nvPr>
        </p:nvSpPr>
        <p:spPr/>
        <p:txBody>
          <a:bodyPr>
            <a:normAutofit fontScale="90000"/>
          </a:bodyPr>
          <a:lstStyle/>
          <a:p>
            <a:br>
              <a:rPr lang="en-US" dirty="0">
                <a:cs typeface="Arial"/>
              </a:rPr>
            </a:br>
            <a:r>
              <a:rPr lang="en-US">
                <a:cs typeface="Arial"/>
              </a:rPr>
              <a:t>Precision/Recall</a:t>
            </a:r>
            <a:endParaRPr lang="en-US"/>
          </a:p>
        </p:txBody>
      </p:sp>
      <p:sp>
        <p:nvSpPr>
          <p:cNvPr id="3" name="Content Placeholder 2">
            <a:extLst>
              <a:ext uri="{FF2B5EF4-FFF2-40B4-BE49-F238E27FC236}">
                <a16:creationId xmlns:a16="http://schemas.microsoft.com/office/drawing/2014/main" id="{BCA215FB-0E94-425C-9D81-5583DD397F37}"/>
              </a:ext>
            </a:extLst>
          </p:cNvPr>
          <p:cNvSpPr>
            <a:spLocks noGrp="1"/>
          </p:cNvSpPr>
          <p:nvPr>
            <p:ph idx="1"/>
          </p:nvPr>
        </p:nvSpPr>
        <p:spPr/>
        <p:txBody>
          <a:bodyPr vert="horz" lIns="91440" tIns="45720" rIns="91440" bIns="45720" rtlCol="0" anchor="t">
            <a:normAutofit/>
          </a:bodyPr>
          <a:lstStyle/>
          <a:p>
            <a:r>
              <a:rPr lang="en-US" b="1">
                <a:ea typeface="+mn-lt"/>
                <a:cs typeface="+mn-lt"/>
              </a:rPr>
              <a:t>Precision and recall</a:t>
            </a:r>
            <a:r>
              <a:rPr lang="en-US">
                <a:ea typeface="+mn-lt"/>
                <a:cs typeface="+mn-lt"/>
              </a:rPr>
              <a:t> are two extremely important model evaluation metrics. </a:t>
            </a:r>
          </a:p>
          <a:p>
            <a:r>
              <a:rPr lang="en-US" b="1">
                <a:ea typeface="+mn-lt"/>
                <a:cs typeface="+mn-lt"/>
              </a:rPr>
              <a:t>Precision</a:t>
            </a:r>
            <a:r>
              <a:rPr lang="en-US">
                <a:ea typeface="+mn-lt"/>
                <a:cs typeface="+mn-lt"/>
              </a:rPr>
              <a:t> refers to the percentage of your results which are relevant.</a:t>
            </a:r>
          </a:p>
          <a:p>
            <a:r>
              <a:rPr lang="en-US" dirty="0">
                <a:ea typeface="+mn-lt"/>
                <a:cs typeface="+mn-lt"/>
              </a:rPr>
              <a:t> </a:t>
            </a:r>
            <a:r>
              <a:rPr lang="en-US" b="1">
                <a:ea typeface="+mn-lt"/>
                <a:cs typeface="+mn-lt"/>
              </a:rPr>
              <a:t>Recall</a:t>
            </a:r>
            <a:r>
              <a:rPr lang="en-US">
                <a:ea typeface="+mn-lt"/>
                <a:cs typeface="+mn-lt"/>
              </a:rPr>
              <a:t> refers to the percentage of total relevant results correctly classified by your algorithm. Recall is also known as</a:t>
            </a:r>
            <a:r>
              <a:rPr lang="en-US" dirty="0">
                <a:ea typeface="+mn-lt"/>
                <a:cs typeface="+mn-lt"/>
              </a:rPr>
              <a:t> </a:t>
            </a:r>
            <a:r>
              <a:rPr lang="en-US" i="1">
                <a:ea typeface="+mn-lt"/>
                <a:cs typeface="+mn-lt"/>
              </a:rPr>
              <a:t>sensitivity</a:t>
            </a:r>
            <a:r>
              <a:rPr lang="en-US">
                <a:ea typeface="+mn-lt"/>
                <a:cs typeface="+mn-lt"/>
              </a:rPr>
              <a:t>.</a:t>
            </a:r>
            <a:endParaRPr lang="en-US">
              <a:cs typeface="Arial"/>
            </a:endParaRPr>
          </a:p>
        </p:txBody>
      </p:sp>
      <p:sp>
        <p:nvSpPr>
          <p:cNvPr id="4" name="Date Placeholder 3">
            <a:extLst>
              <a:ext uri="{FF2B5EF4-FFF2-40B4-BE49-F238E27FC236}">
                <a16:creationId xmlns:a16="http://schemas.microsoft.com/office/drawing/2014/main" id="{1587350F-F609-45D9-8856-0B8C5C93FE12}"/>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159A4631-D5BB-4B20-903C-F39393063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8E4FC-3DE8-400A-B247-06EF0FE928CB}"/>
              </a:ext>
            </a:extLst>
          </p:cNvPr>
          <p:cNvSpPr>
            <a:spLocks noGrp="1"/>
          </p:cNvSpPr>
          <p:nvPr>
            <p:ph type="sldNum" sz="quarter" idx="12"/>
          </p:nvPr>
        </p:nvSpPr>
        <p:spPr/>
        <p:txBody>
          <a:bodyPr/>
          <a:lstStyle/>
          <a:p>
            <a:fld id="{CE8079A4-7AA8-4A4F-87E2-7781EC5097DD}" type="slidenum">
              <a:rPr lang="en-US" smtClean="0"/>
              <a:pPr/>
              <a:t>24</a:t>
            </a:fld>
            <a:endParaRPr lang="en-US"/>
          </a:p>
        </p:txBody>
      </p:sp>
      <p:pic>
        <p:nvPicPr>
          <p:cNvPr id="7" name="Picture 7">
            <a:extLst>
              <a:ext uri="{FF2B5EF4-FFF2-40B4-BE49-F238E27FC236}">
                <a16:creationId xmlns:a16="http://schemas.microsoft.com/office/drawing/2014/main" id="{1F7A1749-6BFB-4891-A0D3-D7FD736B2C3B}"/>
              </a:ext>
            </a:extLst>
          </p:cNvPr>
          <p:cNvPicPr>
            <a:picLocks noChangeAspect="1"/>
          </p:cNvPicPr>
          <p:nvPr/>
        </p:nvPicPr>
        <p:blipFill>
          <a:blip r:embed="rId2"/>
          <a:stretch>
            <a:fillRect/>
          </a:stretch>
        </p:blipFill>
        <p:spPr>
          <a:xfrm>
            <a:off x="4634753" y="273054"/>
            <a:ext cx="3146611" cy="1883328"/>
          </a:xfrm>
          <a:prstGeom prst="rect">
            <a:avLst/>
          </a:prstGeom>
        </p:spPr>
      </p:pic>
    </p:spTree>
    <p:extLst>
      <p:ext uri="{BB962C8B-B14F-4D97-AF65-F5344CB8AC3E}">
        <p14:creationId xmlns:p14="http://schemas.microsoft.com/office/powerpoint/2010/main" val="264053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12CA-955E-4A94-B8FA-4B4A36A8B2E7}"/>
              </a:ext>
            </a:extLst>
          </p:cNvPr>
          <p:cNvSpPr>
            <a:spLocks noGrp="1"/>
          </p:cNvSpPr>
          <p:nvPr>
            <p:ph type="title"/>
          </p:nvPr>
        </p:nvSpPr>
        <p:spPr/>
        <p:txBody>
          <a:bodyPr/>
          <a:lstStyle/>
          <a:p>
            <a:r>
              <a:rPr lang="en-US">
                <a:cs typeface="Arial"/>
              </a:rPr>
              <a:t>Cold Start</a:t>
            </a:r>
            <a:endParaRPr lang="en-US"/>
          </a:p>
        </p:txBody>
      </p:sp>
      <p:sp>
        <p:nvSpPr>
          <p:cNvPr id="3" name="Content Placeholder 2">
            <a:extLst>
              <a:ext uri="{FF2B5EF4-FFF2-40B4-BE49-F238E27FC236}">
                <a16:creationId xmlns:a16="http://schemas.microsoft.com/office/drawing/2014/main" id="{4B4315BB-E198-4A5A-9466-F116A91CB6B4}"/>
              </a:ext>
            </a:extLst>
          </p:cNvPr>
          <p:cNvSpPr>
            <a:spLocks noGrp="1"/>
          </p:cNvSpPr>
          <p:nvPr>
            <p:ph idx="1"/>
          </p:nvPr>
        </p:nvSpPr>
        <p:spPr/>
        <p:txBody>
          <a:bodyPr vert="horz" lIns="91440" tIns="45720" rIns="91440" bIns="45720" rtlCol="0" anchor="t">
            <a:normAutofit/>
          </a:bodyPr>
          <a:lstStyle/>
          <a:p>
            <a:r>
              <a:rPr lang="en-US" i="1">
                <a:cs typeface="Arial"/>
              </a:rPr>
              <a:t>Cold start</a:t>
            </a:r>
            <a:r>
              <a:rPr lang="en-US">
                <a:cs typeface="Arial"/>
              </a:rPr>
              <a:t> refers to situations where there is little information on which ML algorithms can make decisions.</a:t>
            </a:r>
            <a:endParaRPr lang="en-US" dirty="0">
              <a:cs typeface="Arial"/>
            </a:endParaRPr>
          </a:p>
          <a:p>
            <a:r>
              <a:rPr lang="en-US">
                <a:cs typeface="Arial"/>
              </a:rPr>
              <a:t>The author of the paper describes two types of cold starts: </a:t>
            </a:r>
            <a:r>
              <a:rPr lang="en-US" i="1">
                <a:cs typeface="Arial"/>
              </a:rPr>
              <a:t>user</a:t>
            </a:r>
            <a:r>
              <a:rPr lang="en-US">
                <a:cs typeface="Arial"/>
              </a:rPr>
              <a:t> and </a:t>
            </a:r>
            <a:r>
              <a:rPr lang="en-US" i="1">
                <a:cs typeface="Arial"/>
              </a:rPr>
              <a:t>item</a:t>
            </a:r>
            <a:r>
              <a:rPr lang="en-US" dirty="0">
                <a:cs typeface="Arial"/>
              </a:rPr>
              <a:t>.</a:t>
            </a:r>
            <a:endParaRPr lang="en-US">
              <a:cs typeface="Arial"/>
            </a:endParaRPr>
          </a:p>
          <a:p>
            <a:pPr lvl="1"/>
            <a:r>
              <a:rPr lang="en-US">
                <a:cs typeface="Arial"/>
              </a:rPr>
              <a:t>In the </a:t>
            </a:r>
            <a:r>
              <a:rPr lang="en-US" i="1">
                <a:cs typeface="Arial"/>
              </a:rPr>
              <a:t>user</a:t>
            </a:r>
            <a:r>
              <a:rPr lang="en-US">
                <a:cs typeface="Arial"/>
              </a:rPr>
              <a:t> case, this is the first interaction that the user has with the system. There is little history with the user and recommendations may not be appropriate for this account.</a:t>
            </a:r>
          </a:p>
          <a:p>
            <a:pPr lvl="1"/>
            <a:r>
              <a:rPr lang="en-US">
                <a:cs typeface="Arial"/>
              </a:rPr>
              <a:t>For the </a:t>
            </a:r>
            <a:r>
              <a:rPr lang="en-US" i="1">
                <a:cs typeface="Arial"/>
              </a:rPr>
              <a:t>item</a:t>
            </a:r>
            <a:r>
              <a:rPr lang="en-US">
                <a:cs typeface="Arial"/>
              </a:rPr>
              <a:t> case, a new item is introduced to the</a:t>
            </a:r>
            <a:r>
              <a:rPr lang="en-US" dirty="0">
                <a:cs typeface="Arial"/>
              </a:rPr>
              <a:t> </a:t>
            </a:r>
            <a:r>
              <a:rPr lang="en-US">
                <a:cs typeface="Arial"/>
              </a:rPr>
              <a:t>system and it is difficult to identify users who may be interested in the product.</a:t>
            </a:r>
          </a:p>
          <a:p>
            <a:r>
              <a:rPr lang="en-US">
                <a:cs typeface="Arial"/>
              </a:rPr>
              <a:t>I think that both of these cases are contrived and while both may present an issue, the issues can be better generalized.</a:t>
            </a:r>
            <a:endParaRPr lang="en-US" dirty="0">
              <a:cs typeface="Arial"/>
            </a:endParaRPr>
          </a:p>
        </p:txBody>
      </p:sp>
      <p:sp>
        <p:nvSpPr>
          <p:cNvPr id="4" name="Date Placeholder 3">
            <a:extLst>
              <a:ext uri="{FF2B5EF4-FFF2-40B4-BE49-F238E27FC236}">
                <a16:creationId xmlns:a16="http://schemas.microsoft.com/office/drawing/2014/main" id="{693DA662-3939-43CD-BA18-5515196E46CF}"/>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E71CE758-7C5E-42D3-9F55-D934B9B88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FC8A8-8E1B-4A69-8755-2F8C3A53F25C}"/>
              </a:ext>
            </a:extLst>
          </p:cNvPr>
          <p:cNvSpPr>
            <a:spLocks noGrp="1"/>
          </p:cNvSpPr>
          <p:nvPr>
            <p:ph type="sldNum" sz="quarter" idx="12"/>
          </p:nvPr>
        </p:nvSpPr>
        <p:spPr/>
        <p:txBody>
          <a:bodyPr/>
          <a:lstStyle/>
          <a:p>
            <a:fld id="{CE8079A4-7AA8-4A4F-87E2-7781EC5097DD}" type="slidenum">
              <a:rPr lang="en-US" smtClean="0"/>
              <a:pPr/>
              <a:t>25</a:t>
            </a:fld>
            <a:endParaRPr lang="en-US"/>
          </a:p>
        </p:txBody>
      </p:sp>
    </p:spTree>
    <p:extLst>
      <p:ext uri="{BB962C8B-B14F-4D97-AF65-F5344CB8AC3E}">
        <p14:creationId xmlns:p14="http://schemas.microsoft.com/office/powerpoint/2010/main" val="3923031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4C13-AF0C-442E-A96E-67355DBBB8B5}"/>
              </a:ext>
            </a:extLst>
          </p:cNvPr>
          <p:cNvSpPr>
            <a:spLocks noGrp="1"/>
          </p:cNvSpPr>
          <p:nvPr>
            <p:ph type="title"/>
          </p:nvPr>
        </p:nvSpPr>
        <p:spPr/>
        <p:txBody>
          <a:bodyPr/>
          <a:lstStyle/>
          <a:p>
            <a:r>
              <a:rPr lang="en-US">
                <a:cs typeface="Arial"/>
              </a:rPr>
              <a:t>Cold Start Revisited</a:t>
            </a:r>
            <a:endParaRPr lang="en-US"/>
          </a:p>
        </p:txBody>
      </p:sp>
      <p:sp>
        <p:nvSpPr>
          <p:cNvPr id="3" name="Content Placeholder 2">
            <a:extLst>
              <a:ext uri="{FF2B5EF4-FFF2-40B4-BE49-F238E27FC236}">
                <a16:creationId xmlns:a16="http://schemas.microsoft.com/office/drawing/2014/main" id="{656A4493-170A-4ED0-BFB9-0CB40F6C90A4}"/>
              </a:ext>
            </a:extLst>
          </p:cNvPr>
          <p:cNvSpPr>
            <a:spLocks noGrp="1"/>
          </p:cNvSpPr>
          <p:nvPr>
            <p:ph idx="1"/>
          </p:nvPr>
        </p:nvSpPr>
        <p:spPr/>
        <p:txBody>
          <a:bodyPr vert="horz" lIns="91440" tIns="45720" rIns="91440" bIns="45720" rtlCol="0" anchor="t">
            <a:normAutofit/>
          </a:bodyPr>
          <a:lstStyle/>
          <a:p>
            <a:r>
              <a:rPr lang="en-US">
                <a:cs typeface="Arial"/>
              </a:rPr>
              <a:t>If the </a:t>
            </a:r>
            <a:r>
              <a:rPr lang="en-US" i="1">
                <a:cs typeface="Arial"/>
              </a:rPr>
              <a:t>user</a:t>
            </a:r>
            <a:r>
              <a:rPr lang="en-US">
                <a:cs typeface="Arial"/>
              </a:rPr>
              <a:t> and </a:t>
            </a:r>
            <a:r>
              <a:rPr lang="en-US" i="1">
                <a:cs typeface="Arial"/>
              </a:rPr>
              <a:t>item</a:t>
            </a:r>
            <a:r>
              <a:rPr lang="en-US">
                <a:cs typeface="Arial"/>
              </a:rPr>
              <a:t> cold starts are specific to all systems, or in fact, even to the system modeled in the paper- then how does the system even deal with "sub-optimal experiences"?</a:t>
            </a:r>
          </a:p>
          <a:p>
            <a:r>
              <a:rPr lang="en-US">
                <a:cs typeface="Arial"/>
              </a:rPr>
              <a:t>The </a:t>
            </a:r>
            <a:r>
              <a:rPr lang="en-US" i="1">
                <a:cs typeface="Arial"/>
              </a:rPr>
              <a:t>userid</a:t>
            </a:r>
            <a:r>
              <a:rPr lang="en-US">
                <a:cs typeface="Arial"/>
              </a:rPr>
              <a:t> and </a:t>
            </a:r>
            <a:r>
              <a:rPr lang="en-US" i="1">
                <a:cs typeface="Arial"/>
              </a:rPr>
              <a:t>itemid</a:t>
            </a:r>
            <a:r>
              <a:rPr lang="en-US">
                <a:cs typeface="Arial"/>
              </a:rPr>
              <a:t> are unique to these records, so yes they will not be useful </a:t>
            </a:r>
            <a:r>
              <a:rPr lang="en-US" i="1">
                <a:cs typeface="Arial"/>
              </a:rPr>
              <a:t>features</a:t>
            </a:r>
            <a:r>
              <a:rPr lang="en-US">
                <a:cs typeface="Arial"/>
              </a:rPr>
              <a:t> when predicting outcomes for associated models. However, there are certainly many other features on which the model relies, which should provide an acceptable </a:t>
            </a:r>
            <a:r>
              <a:rPr lang="en-US" i="1">
                <a:cs typeface="Arial"/>
              </a:rPr>
              <a:t>instance</a:t>
            </a:r>
            <a:r>
              <a:rPr lang="en-US">
                <a:cs typeface="Arial"/>
              </a:rPr>
              <a:t> operation from the model.</a:t>
            </a:r>
          </a:p>
          <a:p>
            <a:r>
              <a:rPr lang="en-US">
                <a:cs typeface="Arial"/>
              </a:rPr>
              <a:t>The larger question is- how to bootstrap an 'empty' system?</a:t>
            </a:r>
            <a:endParaRPr lang="en-US" dirty="0">
              <a:cs typeface="Arial"/>
            </a:endParaRPr>
          </a:p>
        </p:txBody>
      </p:sp>
      <p:sp>
        <p:nvSpPr>
          <p:cNvPr id="4" name="Date Placeholder 3">
            <a:extLst>
              <a:ext uri="{FF2B5EF4-FFF2-40B4-BE49-F238E27FC236}">
                <a16:creationId xmlns:a16="http://schemas.microsoft.com/office/drawing/2014/main" id="{8E86F982-562B-4991-9558-4692ECA61F80}"/>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381B900C-74CA-491E-AE0E-3897B1644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C8F41-3730-49D9-8A07-30F57679C745}"/>
              </a:ext>
            </a:extLst>
          </p:cNvPr>
          <p:cNvSpPr>
            <a:spLocks noGrp="1"/>
          </p:cNvSpPr>
          <p:nvPr>
            <p:ph type="sldNum" sz="quarter" idx="12"/>
          </p:nvPr>
        </p:nvSpPr>
        <p:spPr/>
        <p:txBody>
          <a:bodyPr/>
          <a:lstStyle/>
          <a:p>
            <a:fld id="{CE8079A4-7AA8-4A4F-87E2-7781EC5097DD}" type="slidenum">
              <a:rPr lang="en-US" smtClean="0"/>
              <a:pPr/>
              <a:t>26</a:t>
            </a:fld>
            <a:endParaRPr lang="en-US"/>
          </a:p>
        </p:txBody>
      </p:sp>
    </p:spTree>
    <p:extLst>
      <p:ext uri="{BB962C8B-B14F-4D97-AF65-F5344CB8AC3E}">
        <p14:creationId xmlns:p14="http://schemas.microsoft.com/office/powerpoint/2010/main" val="3666593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ACB6-9E62-4260-AA6D-40C6DCC10E6C}"/>
              </a:ext>
            </a:extLst>
          </p:cNvPr>
          <p:cNvSpPr>
            <a:spLocks noGrp="1"/>
          </p:cNvSpPr>
          <p:nvPr>
            <p:ph type="title"/>
          </p:nvPr>
        </p:nvSpPr>
        <p:spPr/>
        <p:txBody>
          <a:bodyPr/>
          <a:lstStyle/>
          <a:p>
            <a:r>
              <a:rPr lang="en-US">
                <a:cs typeface="Arial"/>
              </a:rPr>
              <a:t>Initial Bootstrap</a:t>
            </a:r>
            <a:endParaRPr lang="en-US"/>
          </a:p>
        </p:txBody>
      </p:sp>
      <p:sp>
        <p:nvSpPr>
          <p:cNvPr id="3" name="Content Placeholder 2">
            <a:extLst>
              <a:ext uri="{FF2B5EF4-FFF2-40B4-BE49-F238E27FC236}">
                <a16:creationId xmlns:a16="http://schemas.microsoft.com/office/drawing/2014/main" id="{F8B794B2-F868-4923-A797-FA188784A56D}"/>
              </a:ext>
            </a:extLst>
          </p:cNvPr>
          <p:cNvSpPr>
            <a:spLocks noGrp="1"/>
          </p:cNvSpPr>
          <p:nvPr>
            <p:ph idx="1"/>
          </p:nvPr>
        </p:nvSpPr>
        <p:spPr/>
        <p:txBody>
          <a:bodyPr vert="horz" lIns="91440" tIns="45720" rIns="91440" bIns="45720" rtlCol="0" anchor="t">
            <a:normAutofit/>
          </a:bodyPr>
          <a:lstStyle/>
          <a:p>
            <a:r>
              <a:rPr lang="en-US">
                <a:cs typeface="Arial"/>
              </a:rPr>
              <a:t>For this example we will consider a recommendation engine.</a:t>
            </a:r>
            <a:endParaRPr lang="en-US" dirty="0">
              <a:cs typeface="Arial"/>
            </a:endParaRPr>
          </a:p>
          <a:p>
            <a:pPr lvl="1"/>
            <a:r>
              <a:rPr lang="en-US">
                <a:cs typeface="Arial"/>
              </a:rPr>
              <a:t>An </a:t>
            </a:r>
            <a:r>
              <a:rPr lang="en-US" i="1">
                <a:cs typeface="Arial"/>
              </a:rPr>
              <a:t>ensemble </a:t>
            </a:r>
            <a:r>
              <a:rPr lang="en-US">
                <a:cs typeface="Arial"/>
              </a:rPr>
              <a:t>of models (or algorithms) may be employed to offer possible </a:t>
            </a:r>
            <a:r>
              <a:rPr lang="en-US" dirty="0">
                <a:cs typeface="Arial"/>
              </a:rPr>
              <a:t>selections.</a:t>
            </a:r>
          </a:p>
          <a:p>
            <a:pPr lvl="1"/>
            <a:r>
              <a:rPr lang="en-US">
                <a:cs typeface="Arial"/>
              </a:rPr>
              <a:t>One </a:t>
            </a:r>
            <a:r>
              <a:rPr lang="en-US" i="1">
                <a:cs typeface="Arial"/>
              </a:rPr>
              <a:t>algorithm</a:t>
            </a:r>
            <a:r>
              <a:rPr lang="en-US">
                <a:cs typeface="Arial"/>
              </a:rPr>
              <a:t> may simply recommend another item in the same</a:t>
            </a:r>
            <a:r>
              <a:rPr lang="en-US" dirty="0">
                <a:cs typeface="Arial"/>
              </a:rPr>
              <a:t> </a:t>
            </a:r>
            <a:r>
              <a:rPr lang="en-US" i="1">
                <a:cs typeface="Arial"/>
              </a:rPr>
              <a:t>category</a:t>
            </a:r>
            <a:r>
              <a:rPr lang="en-US">
                <a:cs typeface="Arial"/>
              </a:rPr>
              <a:t>.</a:t>
            </a:r>
            <a:endParaRPr lang="en-US" dirty="0">
              <a:cs typeface="Arial"/>
            </a:endParaRPr>
          </a:p>
          <a:p>
            <a:pPr lvl="1"/>
            <a:r>
              <a:rPr lang="en-US">
                <a:cs typeface="Arial"/>
              </a:rPr>
              <a:t>Another </a:t>
            </a:r>
            <a:r>
              <a:rPr lang="en-US" i="1">
                <a:cs typeface="Arial"/>
              </a:rPr>
              <a:t>algorithm</a:t>
            </a:r>
            <a:r>
              <a:rPr lang="en-US">
                <a:cs typeface="Arial"/>
              </a:rPr>
              <a:t> may recommend another item in the same price-range, or color, or other attribute.</a:t>
            </a:r>
            <a:endParaRPr lang="en-US" dirty="0">
              <a:cs typeface="Arial"/>
            </a:endParaRPr>
          </a:p>
          <a:p>
            <a:pPr lvl="1"/>
            <a:r>
              <a:rPr lang="en-US">
                <a:cs typeface="Arial"/>
              </a:rPr>
              <a:t>Finally a model considering all of the selections to date will be</a:t>
            </a:r>
            <a:r>
              <a:rPr lang="en-US" dirty="0">
                <a:cs typeface="Arial"/>
              </a:rPr>
              <a:t> </a:t>
            </a:r>
            <a:r>
              <a:rPr lang="en-US">
                <a:cs typeface="Arial"/>
              </a:rPr>
              <a:t>updated on a regular (nightly, weekly, etc.) basis and offer it's selection as part of the </a:t>
            </a:r>
            <a:r>
              <a:rPr lang="en-US" i="1">
                <a:cs typeface="Arial"/>
              </a:rPr>
              <a:t>ensemble</a:t>
            </a:r>
            <a:r>
              <a:rPr lang="en-US">
                <a:cs typeface="Arial"/>
              </a:rPr>
              <a:t> logic.</a:t>
            </a:r>
            <a:endParaRPr lang="en-US" dirty="0">
              <a:cs typeface="Arial"/>
            </a:endParaRPr>
          </a:p>
          <a:p>
            <a:pPr marL="320040" lvl="1" indent="0">
              <a:buNone/>
            </a:pPr>
            <a:endParaRPr lang="en-US" dirty="0">
              <a:cs typeface="Arial"/>
            </a:endParaRPr>
          </a:p>
        </p:txBody>
      </p:sp>
      <p:sp>
        <p:nvSpPr>
          <p:cNvPr id="4" name="Date Placeholder 3">
            <a:extLst>
              <a:ext uri="{FF2B5EF4-FFF2-40B4-BE49-F238E27FC236}">
                <a16:creationId xmlns:a16="http://schemas.microsoft.com/office/drawing/2014/main" id="{DAE8AC9A-F7F2-469B-85CF-8C9D67ABE664}"/>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3139BDCA-A142-40E8-A893-EF1FA2E41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D56E9-4639-4F4E-99D5-97649E304CDD}"/>
              </a:ext>
            </a:extLst>
          </p:cNvPr>
          <p:cNvSpPr>
            <a:spLocks noGrp="1"/>
          </p:cNvSpPr>
          <p:nvPr>
            <p:ph type="sldNum" sz="quarter" idx="12"/>
          </p:nvPr>
        </p:nvSpPr>
        <p:spPr/>
        <p:txBody>
          <a:bodyPr/>
          <a:lstStyle/>
          <a:p>
            <a:fld id="{CE8079A4-7AA8-4A4F-87E2-7781EC5097DD}" type="slidenum">
              <a:rPr lang="en-US" smtClean="0"/>
              <a:pPr/>
              <a:t>27</a:t>
            </a:fld>
            <a:endParaRPr lang="en-US"/>
          </a:p>
        </p:txBody>
      </p:sp>
    </p:spTree>
    <p:extLst>
      <p:ext uri="{BB962C8B-B14F-4D97-AF65-F5344CB8AC3E}">
        <p14:creationId xmlns:p14="http://schemas.microsoft.com/office/powerpoint/2010/main" val="181792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2B8D-50BE-4955-896C-CD2F88ADE5D8}"/>
              </a:ext>
            </a:extLst>
          </p:cNvPr>
          <p:cNvSpPr>
            <a:spLocks noGrp="1"/>
          </p:cNvSpPr>
          <p:nvPr>
            <p:ph type="title"/>
          </p:nvPr>
        </p:nvSpPr>
        <p:spPr/>
        <p:txBody>
          <a:bodyPr/>
          <a:lstStyle/>
          <a:p>
            <a:r>
              <a:rPr lang="en-US">
                <a:cs typeface="Arial"/>
              </a:rPr>
              <a:t>User Feedback</a:t>
            </a:r>
            <a:endParaRPr lang="en-US"/>
          </a:p>
        </p:txBody>
      </p:sp>
      <p:sp>
        <p:nvSpPr>
          <p:cNvPr id="3" name="Content Placeholder 2">
            <a:extLst>
              <a:ext uri="{FF2B5EF4-FFF2-40B4-BE49-F238E27FC236}">
                <a16:creationId xmlns:a16="http://schemas.microsoft.com/office/drawing/2014/main" id="{9A1731AC-DA5F-458E-A0A3-DD8B95F8A671}"/>
              </a:ext>
            </a:extLst>
          </p:cNvPr>
          <p:cNvSpPr>
            <a:spLocks noGrp="1"/>
          </p:cNvSpPr>
          <p:nvPr>
            <p:ph idx="1"/>
          </p:nvPr>
        </p:nvSpPr>
        <p:spPr/>
        <p:txBody>
          <a:bodyPr vert="horz" lIns="91440" tIns="45720" rIns="91440" bIns="45720" rtlCol="0" anchor="t">
            <a:normAutofit/>
          </a:bodyPr>
          <a:lstStyle/>
          <a:p>
            <a:r>
              <a:rPr lang="en-US">
                <a:ea typeface="+mn-lt"/>
                <a:cs typeface="+mn-lt"/>
              </a:rPr>
              <a:t>Since the ML algorithms aren’t perfect, the resulting predictions and pattern recognitions can be incorrect. </a:t>
            </a:r>
            <a:endParaRPr lang="en-US" dirty="0">
              <a:ea typeface="+mn-lt"/>
              <a:cs typeface="+mn-lt"/>
            </a:endParaRPr>
          </a:p>
          <a:p>
            <a:r>
              <a:rPr lang="en-US">
                <a:ea typeface="+mn-lt"/>
                <a:cs typeface="+mn-lt"/>
              </a:rPr>
              <a:t>You may create mechanisms in your product to provide feedback to the algorithms, such that they can improve their accuracy over time.</a:t>
            </a:r>
          </a:p>
          <a:p>
            <a:r>
              <a:rPr lang="en-US">
                <a:cs typeface="Arial"/>
              </a:rPr>
              <a:t>Of course the user not taking a recommendation is feedback in itself, but a more explicit mechanism (thumbs up/down) are often unobtrusive mechanims by which such information is acquired.</a:t>
            </a:r>
          </a:p>
        </p:txBody>
      </p:sp>
      <p:sp>
        <p:nvSpPr>
          <p:cNvPr id="4" name="Date Placeholder 3">
            <a:extLst>
              <a:ext uri="{FF2B5EF4-FFF2-40B4-BE49-F238E27FC236}">
                <a16:creationId xmlns:a16="http://schemas.microsoft.com/office/drawing/2014/main" id="{2F5EF639-102E-40F8-A9A1-8C7714E87C14}"/>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A5C0ABC0-529E-4E42-B601-554046A87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8120B-D44D-4893-BA51-A26C6428E358}"/>
              </a:ext>
            </a:extLst>
          </p:cNvPr>
          <p:cNvSpPr>
            <a:spLocks noGrp="1"/>
          </p:cNvSpPr>
          <p:nvPr>
            <p:ph type="sldNum" sz="quarter" idx="12"/>
          </p:nvPr>
        </p:nvSpPr>
        <p:spPr/>
        <p:txBody>
          <a:bodyPr/>
          <a:lstStyle/>
          <a:p>
            <a:fld id="{CE8079A4-7AA8-4A4F-87E2-7781EC5097DD}" type="slidenum">
              <a:rPr lang="en-US" smtClean="0"/>
              <a:pPr/>
              <a:t>28</a:t>
            </a:fld>
            <a:endParaRPr lang="en-US"/>
          </a:p>
        </p:txBody>
      </p:sp>
    </p:spTree>
    <p:extLst>
      <p:ext uri="{BB962C8B-B14F-4D97-AF65-F5344CB8AC3E}">
        <p14:creationId xmlns:p14="http://schemas.microsoft.com/office/powerpoint/2010/main" val="3377233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399-A1F6-4503-B580-B4CF571662D8}"/>
              </a:ext>
            </a:extLst>
          </p:cNvPr>
          <p:cNvSpPr>
            <a:spLocks noGrp="1"/>
          </p:cNvSpPr>
          <p:nvPr>
            <p:ph type="title"/>
          </p:nvPr>
        </p:nvSpPr>
        <p:spPr/>
        <p:txBody>
          <a:bodyPr/>
          <a:lstStyle/>
          <a:p>
            <a:r>
              <a:rPr lang="en-US">
                <a:cs typeface="Arial"/>
              </a:rPr>
              <a:t>Explore vs Exploit</a:t>
            </a:r>
            <a:endParaRPr lang="en-US"/>
          </a:p>
        </p:txBody>
      </p:sp>
      <p:sp>
        <p:nvSpPr>
          <p:cNvPr id="3" name="Content Placeholder 2">
            <a:extLst>
              <a:ext uri="{FF2B5EF4-FFF2-40B4-BE49-F238E27FC236}">
                <a16:creationId xmlns:a16="http://schemas.microsoft.com/office/drawing/2014/main" id="{2BBA1B62-CD9A-463F-87A5-DCD0200D5FFD}"/>
              </a:ext>
            </a:extLst>
          </p:cNvPr>
          <p:cNvSpPr>
            <a:spLocks noGrp="1"/>
          </p:cNvSpPr>
          <p:nvPr>
            <p:ph idx="1"/>
          </p:nvPr>
        </p:nvSpPr>
        <p:spPr/>
        <p:txBody>
          <a:bodyPr vert="horz" lIns="91440" tIns="45720" rIns="91440" bIns="45720" rtlCol="0" anchor="t">
            <a:normAutofit lnSpcReduction="10000"/>
          </a:bodyPr>
          <a:lstStyle/>
          <a:p>
            <a:r>
              <a:rPr lang="en-US">
                <a:cs typeface="Arial"/>
              </a:rPr>
              <a:t>Imagine a system that is designed to recommend meals. After a few months, the model identifies that you like </a:t>
            </a:r>
            <a:r>
              <a:rPr lang="en-US" i="1">
                <a:cs typeface="Arial"/>
              </a:rPr>
              <a:t>filet mignon</a:t>
            </a:r>
            <a:r>
              <a:rPr lang="en-US">
                <a:cs typeface="Arial"/>
              </a:rPr>
              <a:t>.</a:t>
            </a:r>
            <a:endParaRPr lang="en-US" dirty="0">
              <a:cs typeface="Arial"/>
            </a:endParaRPr>
          </a:p>
          <a:p>
            <a:r>
              <a:rPr lang="en-US">
                <a:cs typeface="Arial"/>
              </a:rPr>
              <a:t>Now when you leave the choice to the system to choose a meal, it selects </a:t>
            </a:r>
            <a:r>
              <a:rPr lang="en-US" i="1">
                <a:cs typeface="Arial"/>
              </a:rPr>
              <a:t>filet mignon</a:t>
            </a:r>
            <a:r>
              <a:rPr lang="en-US">
                <a:cs typeface="Arial"/>
              </a:rPr>
              <a:t>, and you are satisfied. This model is acting in an</a:t>
            </a:r>
            <a:r>
              <a:rPr lang="en-US" dirty="0">
                <a:cs typeface="Arial"/>
              </a:rPr>
              <a:t> </a:t>
            </a:r>
            <a:r>
              <a:rPr lang="en-US" i="1">
                <a:cs typeface="Arial"/>
              </a:rPr>
              <a:t>exploit </a:t>
            </a:r>
            <a:r>
              <a:rPr lang="en-US">
                <a:cs typeface="Arial"/>
              </a:rPr>
              <a:t>mode</a:t>
            </a:r>
            <a:r>
              <a:rPr lang="en-US" dirty="0">
                <a:cs typeface="Arial"/>
              </a:rPr>
              <a:t>.</a:t>
            </a:r>
            <a:endParaRPr lang="en-US">
              <a:cs typeface="Arial"/>
            </a:endParaRPr>
          </a:p>
          <a:p>
            <a:r>
              <a:rPr lang="en-US">
                <a:cs typeface="Arial"/>
              </a:rPr>
              <a:t>This is perfect, however it will never change, you may never get the chance to try something new. If the system occasionally provides a random selection, you may now find out that you like</a:t>
            </a:r>
            <a:r>
              <a:rPr lang="en-US" dirty="0">
                <a:cs typeface="Arial"/>
              </a:rPr>
              <a:t> </a:t>
            </a:r>
            <a:r>
              <a:rPr lang="en-US" i="1">
                <a:cs typeface="Arial"/>
              </a:rPr>
              <a:t>lobster</a:t>
            </a:r>
            <a:r>
              <a:rPr lang="en-US">
                <a:cs typeface="Arial"/>
              </a:rPr>
              <a:t> even better than </a:t>
            </a:r>
            <a:r>
              <a:rPr lang="en-US" i="1">
                <a:cs typeface="Arial"/>
              </a:rPr>
              <a:t>filet mignon</a:t>
            </a:r>
            <a:r>
              <a:rPr lang="en-US">
                <a:cs typeface="Arial"/>
              </a:rPr>
              <a:t>. This model is acting in an</a:t>
            </a:r>
            <a:r>
              <a:rPr lang="en-US" dirty="0">
                <a:cs typeface="Arial"/>
              </a:rPr>
              <a:t> </a:t>
            </a:r>
            <a:r>
              <a:rPr lang="en-US" i="1">
                <a:cs typeface="Arial"/>
              </a:rPr>
              <a:t>explore</a:t>
            </a:r>
            <a:r>
              <a:rPr lang="en-US">
                <a:cs typeface="Arial"/>
              </a:rPr>
              <a:t> mode.</a:t>
            </a:r>
            <a:endParaRPr lang="en-US" dirty="0">
              <a:cs typeface="Arial"/>
            </a:endParaRPr>
          </a:p>
        </p:txBody>
      </p:sp>
      <p:sp>
        <p:nvSpPr>
          <p:cNvPr id="4" name="Date Placeholder 3">
            <a:extLst>
              <a:ext uri="{FF2B5EF4-FFF2-40B4-BE49-F238E27FC236}">
                <a16:creationId xmlns:a16="http://schemas.microsoft.com/office/drawing/2014/main" id="{BEFDABB8-5C9E-4998-9337-97E7429B25EC}"/>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6D11399F-8237-46AE-B454-F7ED97AD2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72E25-6614-49B4-A50A-908CA69E825C}"/>
              </a:ext>
            </a:extLst>
          </p:cNvPr>
          <p:cNvSpPr>
            <a:spLocks noGrp="1"/>
          </p:cNvSpPr>
          <p:nvPr>
            <p:ph type="sldNum" sz="quarter" idx="12"/>
          </p:nvPr>
        </p:nvSpPr>
        <p:spPr/>
        <p:txBody>
          <a:bodyPr/>
          <a:lstStyle/>
          <a:p>
            <a:fld id="{CE8079A4-7AA8-4A4F-87E2-7781EC5097DD}" type="slidenum">
              <a:rPr lang="en-US" smtClean="0"/>
              <a:pPr/>
              <a:t>29</a:t>
            </a:fld>
            <a:endParaRPr lang="en-US"/>
          </a:p>
        </p:txBody>
      </p:sp>
    </p:spTree>
    <p:extLst>
      <p:ext uri="{BB962C8B-B14F-4D97-AF65-F5344CB8AC3E}">
        <p14:creationId xmlns:p14="http://schemas.microsoft.com/office/powerpoint/2010/main" val="82486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C4BB-6FAA-40A0-ADF0-EA83B9EA9C19}"/>
              </a:ext>
            </a:extLst>
          </p:cNvPr>
          <p:cNvSpPr>
            <a:spLocks noGrp="1"/>
          </p:cNvSpPr>
          <p:nvPr>
            <p:ph type="title"/>
          </p:nvPr>
        </p:nvSpPr>
        <p:spPr/>
        <p:txBody>
          <a:bodyPr/>
          <a:lstStyle/>
          <a:p>
            <a:r>
              <a:rPr lang="en-US">
                <a:cs typeface="Arial"/>
              </a:rPr>
              <a:t>Misconception</a:t>
            </a:r>
            <a:endParaRPr lang="en-US"/>
          </a:p>
        </p:txBody>
      </p:sp>
      <p:sp>
        <p:nvSpPr>
          <p:cNvPr id="3" name="Content Placeholder 2">
            <a:extLst>
              <a:ext uri="{FF2B5EF4-FFF2-40B4-BE49-F238E27FC236}">
                <a16:creationId xmlns:a16="http://schemas.microsoft.com/office/drawing/2014/main" id="{F57FDF78-C6FE-44B0-9DAD-469BF0B5F927}"/>
              </a:ext>
            </a:extLst>
          </p:cNvPr>
          <p:cNvSpPr>
            <a:spLocks noGrp="1"/>
          </p:cNvSpPr>
          <p:nvPr>
            <p:ph idx="1"/>
          </p:nvPr>
        </p:nvSpPr>
        <p:spPr/>
        <p:txBody>
          <a:bodyPr vert="horz" lIns="91440" tIns="45720" rIns="91440" bIns="45720" rtlCol="0" anchor="t">
            <a:normAutofit/>
          </a:bodyPr>
          <a:lstStyle/>
          <a:p>
            <a:r>
              <a:rPr lang="en-US">
                <a:cs typeface="Arial"/>
              </a:rPr>
              <a:t>Machine Learning fundamentally changes the product design process and the role of the project manager.</a:t>
            </a:r>
          </a:p>
          <a:p>
            <a:endParaRPr lang="en-US" dirty="0">
              <a:cs typeface="Arial"/>
            </a:endParaRPr>
          </a:p>
        </p:txBody>
      </p:sp>
      <p:sp>
        <p:nvSpPr>
          <p:cNvPr id="4" name="Date Placeholder 3">
            <a:extLst>
              <a:ext uri="{FF2B5EF4-FFF2-40B4-BE49-F238E27FC236}">
                <a16:creationId xmlns:a16="http://schemas.microsoft.com/office/drawing/2014/main" id="{0D2F45E6-22DA-4CFC-9537-B42536955277}"/>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E4D3CC19-55F5-4BC9-96C3-82A9315CF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A6F1F-B720-47FF-ADA7-45A35906EAC4}"/>
              </a:ext>
            </a:extLst>
          </p:cNvPr>
          <p:cNvSpPr>
            <a:spLocks noGrp="1"/>
          </p:cNvSpPr>
          <p:nvPr>
            <p:ph type="sldNum" sz="quarter" idx="12"/>
          </p:nvPr>
        </p:nvSpPr>
        <p:spPr/>
        <p:txBody>
          <a:bodyPr/>
          <a:lstStyle/>
          <a:p>
            <a:fld id="{CE8079A4-7AA8-4A4F-87E2-7781EC5097DD}" type="slidenum">
              <a:rPr lang="en-US" smtClean="0"/>
              <a:pPr/>
              <a:t>3</a:t>
            </a:fld>
            <a:endParaRPr lang="en-US"/>
          </a:p>
        </p:txBody>
      </p:sp>
    </p:spTree>
    <p:extLst>
      <p:ext uri="{BB962C8B-B14F-4D97-AF65-F5344CB8AC3E}">
        <p14:creationId xmlns:p14="http://schemas.microsoft.com/office/powerpoint/2010/main" val="4108494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A068-9383-4CF7-9B5D-BD38AC10F646}"/>
              </a:ext>
            </a:extLst>
          </p:cNvPr>
          <p:cNvSpPr>
            <a:spLocks noGrp="1"/>
          </p:cNvSpPr>
          <p:nvPr>
            <p:ph type="title"/>
          </p:nvPr>
        </p:nvSpPr>
        <p:spPr/>
        <p:txBody>
          <a:bodyPr>
            <a:normAutofit fontScale="90000"/>
          </a:bodyPr>
          <a:lstStyle/>
          <a:p>
            <a:r>
              <a:rPr lang="en-US">
                <a:cs typeface="Arial"/>
              </a:rPr>
              <a:t>Runtime Exploring and Exploiting</a:t>
            </a:r>
            <a:endParaRPr lang="en-US"/>
          </a:p>
        </p:txBody>
      </p:sp>
      <p:sp>
        <p:nvSpPr>
          <p:cNvPr id="3" name="Content Placeholder 2">
            <a:extLst>
              <a:ext uri="{FF2B5EF4-FFF2-40B4-BE49-F238E27FC236}">
                <a16:creationId xmlns:a16="http://schemas.microsoft.com/office/drawing/2014/main" id="{C0FD58C9-2146-4CEC-B875-499368614DBC}"/>
              </a:ext>
            </a:extLst>
          </p:cNvPr>
          <p:cNvSpPr>
            <a:spLocks noGrp="1"/>
          </p:cNvSpPr>
          <p:nvPr>
            <p:ph idx="1"/>
          </p:nvPr>
        </p:nvSpPr>
        <p:spPr/>
        <p:txBody>
          <a:bodyPr vert="horz" lIns="91440" tIns="45720" rIns="91440" bIns="45720" rtlCol="0" anchor="t">
            <a:normAutofit/>
          </a:bodyPr>
          <a:lstStyle/>
          <a:p>
            <a:r>
              <a:rPr lang="en-US">
                <a:cs typeface="Arial"/>
              </a:rPr>
              <a:t>Supervised Learning:</a:t>
            </a:r>
            <a:endParaRPr lang="en-US" dirty="0">
              <a:cs typeface="Arial"/>
            </a:endParaRPr>
          </a:p>
          <a:p>
            <a:pPr lvl="1"/>
            <a:r>
              <a:rPr lang="en-US">
                <a:cs typeface="Arial"/>
              </a:rPr>
              <a:t>ML models are most </a:t>
            </a:r>
            <a:r>
              <a:rPr lang="en-US" i="1">
                <a:cs typeface="Arial"/>
              </a:rPr>
              <a:t>comfortable</a:t>
            </a:r>
            <a:r>
              <a:rPr lang="en-US">
                <a:cs typeface="Arial"/>
              </a:rPr>
              <a:t> making recommendations (provide </a:t>
            </a:r>
            <a:r>
              <a:rPr lang="en-US" i="1">
                <a:cs typeface="Arial"/>
              </a:rPr>
              <a:t>instancing</a:t>
            </a:r>
            <a:r>
              <a:rPr lang="en-US">
                <a:cs typeface="Arial"/>
              </a:rPr>
              <a:t> output) based on strong model </a:t>
            </a:r>
            <a:r>
              <a:rPr lang="en-US" i="1">
                <a:cs typeface="Arial"/>
              </a:rPr>
              <a:t>signal strength--</a:t>
            </a:r>
            <a:r>
              <a:rPr lang="en-US">
                <a:cs typeface="Arial"/>
              </a:rPr>
              <a:t> which is a typical </a:t>
            </a:r>
            <a:r>
              <a:rPr lang="en-US" i="1" dirty="0">
                <a:cs typeface="Arial"/>
              </a:rPr>
              <a:t>exploiting</a:t>
            </a:r>
            <a:r>
              <a:rPr lang="en-US" dirty="0">
                <a:cs typeface="Arial"/>
              </a:rPr>
              <a:t> mechanism.</a:t>
            </a:r>
          </a:p>
          <a:p>
            <a:pPr lvl="1"/>
            <a:r>
              <a:rPr lang="en-US">
                <a:cs typeface="Arial"/>
              </a:rPr>
              <a:t>Whereas an </a:t>
            </a:r>
            <a:r>
              <a:rPr lang="en-US" i="1">
                <a:cs typeface="Arial"/>
              </a:rPr>
              <a:t>exploration</a:t>
            </a:r>
            <a:r>
              <a:rPr lang="en-US">
                <a:cs typeface="Arial"/>
              </a:rPr>
              <a:t> option may be the domain of a simpler algorithmic process.</a:t>
            </a:r>
          </a:p>
        </p:txBody>
      </p:sp>
      <p:sp>
        <p:nvSpPr>
          <p:cNvPr id="4" name="Date Placeholder 3">
            <a:extLst>
              <a:ext uri="{FF2B5EF4-FFF2-40B4-BE49-F238E27FC236}">
                <a16:creationId xmlns:a16="http://schemas.microsoft.com/office/drawing/2014/main" id="{9266C93C-5306-4836-B112-A3AC47C5BD98}"/>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3E23C55A-D8EB-4C6C-9147-8B0C837D1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3F7F9-0DCB-4C94-81D9-D8D4DE4B5512}"/>
              </a:ext>
            </a:extLst>
          </p:cNvPr>
          <p:cNvSpPr>
            <a:spLocks noGrp="1"/>
          </p:cNvSpPr>
          <p:nvPr>
            <p:ph type="sldNum" sz="quarter" idx="12"/>
          </p:nvPr>
        </p:nvSpPr>
        <p:spPr/>
        <p:txBody>
          <a:bodyPr/>
          <a:lstStyle/>
          <a:p>
            <a:fld id="{CE8079A4-7AA8-4A4F-87E2-7781EC5097DD}" type="slidenum">
              <a:rPr lang="en-US" smtClean="0"/>
              <a:pPr/>
              <a:t>30</a:t>
            </a:fld>
            <a:endParaRPr lang="en-US"/>
          </a:p>
        </p:txBody>
      </p:sp>
    </p:spTree>
    <p:extLst>
      <p:ext uri="{BB962C8B-B14F-4D97-AF65-F5344CB8AC3E}">
        <p14:creationId xmlns:p14="http://schemas.microsoft.com/office/powerpoint/2010/main" val="87665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D5C6-13E0-4D24-BE0C-64C6BBF3DBF3}"/>
              </a:ext>
            </a:extLst>
          </p:cNvPr>
          <p:cNvSpPr>
            <a:spLocks noGrp="1"/>
          </p:cNvSpPr>
          <p:nvPr>
            <p:ph type="title"/>
          </p:nvPr>
        </p:nvSpPr>
        <p:spPr/>
        <p:txBody>
          <a:bodyPr/>
          <a:lstStyle/>
          <a:p>
            <a:r>
              <a:rPr lang="en-US">
                <a:cs typeface="Arial"/>
              </a:rPr>
              <a:t>Mistakes with ML</a:t>
            </a:r>
            <a:endParaRPr lang="en-US"/>
          </a:p>
        </p:txBody>
      </p:sp>
      <p:sp>
        <p:nvSpPr>
          <p:cNvPr id="3" name="Content Placeholder 2">
            <a:extLst>
              <a:ext uri="{FF2B5EF4-FFF2-40B4-BE49-F238E27FC236}">
                <a16:creationId xmlns:a16="http://schemas.microsoft.com/office/drawing/2014/main" id="{189680EC-B43C-4274-A20C-474AA9AE8D5B}"/>
              </a:ext>
            </a:extLst>
          </p:cNvPr>
          <p:cNvSpPr>
            <a:spLocks noGrp="1"/>
          </p:cNvSpPr>
          <p:nvPr>
            <p:ph idx="1"/>
          </p:nvPr>
        </p:nvSpPr>
        <p:spPr/>
        <p:txBody>
          <a:bodyPr vert="horz" lIns="91440" tIns="45720" rIns="91440" bIns="45720" rtlCol="0" anchor="t">
            <a:normAutofit/>
          </a:bodyPr>
          <a:lstStyle/>
          <a:p>
            <a:r>
              <a:rPr lang="en-US">
                <a:cs typeface="Arial"/>
              </a:rPr>
              <a:t>I would describe these as </a:t>
            </a:r>
            <a:r>
              <a:rPr lang="en-US" i="1">
                <a:cs typeface="Arial"/>
              </a:rPr>
              <a:t>challenges</a:t>
            </a:r>
            <a:r>
              <a:rPr lang="en-US">
                <a:cs typeface="Arial"/>
              </a:rPr>
              <a:t> when deploying ML systems. ML is difficult to implement </a:t>
            </a:r>
            <a:r>
              <a:rPr lang="en-US" i="1">
                <a:cs typeface="Arial"/>
              </a:rPr>
              <a:t>correctly</a:t>
            </a:r>
            <a:r>
              <a:rPr lang="en-US">
                <a:cs typeface="Arial"/>
              </a:rPr>
              <a:t> and produce the results that you intend for all of the situations your product will encounter.</a:t>
            </a:r>
          </a:p>
          <a:p>
            <a:pPr lvl="1"/>
            <a:r>
              <a:rPr lang="en-US">
                <a:cs typeface="Arial"/>
              </a:rPr>
              <a:t>Data – None, Small, Sparse, High Dimensional</a:t>
            </a:r>
          </a:p>
          <a:p>
            <a:pPr lvl="1"/>
            <a:r>
              <a:rPr lang="en-US">
                <a:cs typeface="Arial"/>
              </a:rPr>
              <a:t>Fitting – Overfitting, Underfitting</a:t>
            </a:r>
          </a:p>
          <a:p>
            <a:pPr lvl="1"/>
            <a:r>
              <a:rPr lang="en-US">
                <a:cs typeface="Arial"/>
              </a:rPr>
              <a:t>Computational Cost</a:t>
            </a:r>
            <a:endParaRPr lang="en-US" dirty="0">
              <a:cs typeface="Arial"/>
            </a:endParaRPr>
          </a:p>
        </p:txBody>
      </p:sp>
      <p:sp>
        <p:nvSpPr>
          <p:cNvPr id="4" name="Date Placeholder 3">
            <a:extLst>
              <a:ext uri="{FF2B5EF4-FFF2-40B4-BE49-F238E27FC236}">
                <a16:creationId xmlns:a16="http://schemas.microsoft.com/office/drawing/2014/main" id="{E5F216B8-F74B-4870-B0A4-9DBD6E7F91ED}"/>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DF9FF271-8FF1-4EBC-987C-594319A6E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68E30-2F89-4AE8-9BB8-AFF12E3C33C4}"/>
              </a:ext>
            </a:extLst>
          </p:cNvPr>
          <p:cNvSpPr>
            <a:spLocks noGrp="1"/>
          </p:cNvSpPr>
          <p:nvPr>
            <p:ph type="sldNum" sz="quarter" idx="12"/>
          </p:nvPr>
        </p:nvSpPr>
        <p:spPr/>
        <p:txBody>
          <a:bodyPr/>
          <a:lstStyle/>
          <a:p>
            <a:fld id="{CE8079A4-7AA8-4A4F-87E2-7781EC5097DD}" type="slidenum">
              <a:rPr lang="en-US" smtClean="0"/>
              <a:pPr/>
              <a:t>31</a:t>
            </a:fld>
            <a:endParaRPr lang="en-US"/>
          </a:p>
        </p:txBody>
      </p:sp>
    </p:spTree>
    <p:extLst>
      <p:ext uri="{BB962C8B-B14F-4D97-AF65-F5344CB8AC3E}">
        <p14:creationId xmlns:p14="http://schemas.microsoft.com/office/powerpoint/2010/main" val="1557313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55550-7CA5-43C8-B101-F4FCE819059C}"/>
              </a:ext>
            </a:extLst>
          </p:cNvPr>
          <p:cNvSpPr>
            <a:spLocks noGrp="1"/>
          </p:cNvSpPr>
          <p:nvPr>
            <p:ph type="title"/>
          </p:nvPr>
        </p:nvSpPr>
        <p:spPr/>
        <p:txBody>
          <a:bodyPr/>
          <a:lstStyle/>
          <a:p>
            <a:r>
              <a:rPr lang="en-US">
                <a:cs typeface="Arial"/>
              </a:rPr>
              <a:t>Focus on User Needs</a:t>
            </a:r>
            <a:endParaRPr lang="en-US"/>
          </a:p>
        </p:txBody>
      </p:sp>
      <p:sp>
        <p:nvSpPr>
          <p:cNvPr id="3" name="Content Placeholder 2">
            <a:extLst>
              <a:ext uri="{FF2B5EF4-FFF2-40B4-BE49-F238E27FC236}">
                <a16:creationId xmlns:a16="http://schemas.microsoft.com/office/drawing/2014/main" id="{FBD48B5E-B3DC-428E-9C62-BA918FC48EB8}"/>
              </a:ext>
            </a:extLst>
          </p:cNvPr>
          <p:cNvSpPr>
            <a:spLocks noGrp="1"/>
          </p:cNvSpPr>
          <p:nvPr>
            <p:ph idx="1"/>
          </p:nvPr>
        </p:nvSpPr>
        <p:spPr/>
        <p:txBody>
          <a:bodyPr vert="horz" lIns="91440" tIns="45720" rIns="91440" bIns="45720" rtlCol="0" anchor="t">
            <a:normAutofit/>
          </a:bodyPr>
          <a:lstStyle/>
          <a:p>
            <a:r>
              <a:rPr lang="en-US">
                <a:cs typeface="Arial"/>
              </a:rPr>
              <a:t>Great products focus on user needs.</a:t>
            </a:r>
          </a:p>
          <a:p>
            <a:r>
              <a:rPr lang="en-US">
                <a:cs typeface="Arial"/>
              </a:rPr>
              <a:t>Great products, leveraging machine learning technologies, focus on user </a:t>
            </a:r>
            <a:r>
              <a:rPr lang="en-US" dirty="0">
                <a:cs typeface="Arial"/>
              </a:rPr>
              <a:t>needs.</a:t>
            </a:r>
          </a:p>
        </p:txBody>
      </p:sp>
      <p:sp>
        <p:nvSpPr>
          <p:cNvPr id="4" name="Date Placeholder 3">
            <a:extLst>
              <a:ext uri="{FF2B5EF4-FFF2-40B4-BE49-F238E27FC236}">
                <a16:creationId xmlns:a16="http://schemas.microsoft.com/office/drawing/2014/main" id="{21CB5841-1DD7-4C26-8A0E-2B3AE0E32CE2}"/>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D26FB3B3-D40B-4736-88A4-098FFC734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6240-EC3B-47B6-ACD4-6543C9DF9C89}"/>
              </a:ext>
            </a:extLst>
          </p:cNvPr>
          <p:cNvSpPr>
            <a:spLocks noGrp="1"/>
          </p:cNvSpPr>
          <p:nvPr>
            <p:ph type="sldNum" sz="quarter" idx="12"/>
          </p:nvPr>
        </p:nvSpPr>
        <p:spPr/>
        <p:txBody>
          <a:bodyPr/>
          <a:lstStyle/>
          <a:p>
            <a:fld id="{CE8079A4-7AA8-4A4F-87E2-7781EC5097DD}" type="slidenum">
              <a:rPr lang="en-US" smtClean="0"/>
              <a:pPr/>
              <a:t>4</a:t>
            </a:fld>
            <a:endParaRPr lang="en-US"/>
          </a:p>
        </p:txBody>
      </p:sp>
    </p:spTree>
    <p:extLst>
      <p:ext uri="{BB962C8B-B14F-4D97-AF65-F5344CB8AC3E}">
        <p14:creationId xmlns:p14="http://schemas.microsoft.com/office/powerpoint/2010/main" val="245086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04FC-464F-4B16-B3E8-1C61505F7641}"/>
              </a:ext>
            </a:extLst>
          </p:cNvPr>
          <p:cNvSpPr>
            <a:spLocks noGrp="1"/>
          </p:cNvSpPr>
          <p:nvPr>
            <p:ph type="title"/>
          </p:nvPr>
        </p:nvSpPr>
        <p:spPr/>
        <p:txBody>
          <a:bodyPr>
            <a:normAutofit fontScale="90000"/>
          </a:bodyPr>
          <a:lstStyle/>
          <a:p>
            <a:r>
              <a:rPr lang="en-US">
                <a:cs typeface="Arial"/>
              </a:rPr>
              <a:t>Adam Nash </a:t>
            </a:r>
            <a:br>
              <a:rPr lang="en-US" dirty="0">
                <a:cs typeface="Arial"/>
              </a:rPr>
            </a:br>
            <a:r>
              <a:rPr lang="en-US">
                <a:cs typeface="Arial"/>
              </a:rPr>
              <a:t>(LinkedIn, Ebay, Apple...)</a:t>
            </a:r>
            <a:endParaRPr lang="en-US"/>
          </a:p>
        </p:txBody>
      </p:sp>
      <p:sp>
        <p:nvSpPr>
          <p:cNvPr id="3" name="Content Placeholder 2">
            <a:extLst>
              <a:ext uri="{FF2B5EF4-FFF2-40B4-BE49-F238E27FC236}">
                <a16:creationId xmlns:a16="http://schemas.microsoft.com/office/drawing/2014/main" id="{210AECD4-10AF-48A8-8EED-932416E18FB4}"/>
              </a:ext>
            </a:extLst>
          </p:cNvPr>
          <p:cNvSpPr>
            <a:spLocks noGrp="1"/>
          </p:cNvSpPr>
          <p:nvPr>
            <p:ph idx="1"/>
          </p:nvPr>
        </p:nvSpPr>
        <p:spPr/>
        <p:txBody>
          <a:bodyPr vert="horz" lIns="91440" tIns="45720" rIns="91440" bIns="45720" rtlCol="0" anchor="t">
            <a:normAutofit/>
          </a:bodyPr>
          <a:lstStyle/>
          <a:p>
            <a:r>
              <a:rPr lang="en-US">
                <a:ea typeface="+mn-lt"/>
                <a:cs typeface="+mn-lt"/>
              </a:rPr>
              <a:t>"Done properly, a strong product leader acts as a force multiplier that can help a cross-functional team of great technologies and designers do their best work."</a:t>
            </a:r>
            <a:endParaRPr lang="en-US" dirty="0">
              <a:ea typeface="+mn-lt"/>
              <a:cs typeface="+mn-lt"/>
            </a:endParaRPr>
          </a:p>
          <a:p>
            <a:r>
              <a:rPr lang="en-US">
                <a:ea typeface="+mn-lt"/>
                <a:cs typeface="+mn-lt"/>
              </a:rPr>
              <a:t>Over the years he has reduced this communication to just three sets of responsibilities: </a:t>
            </a:r>
            <a:endParaRPr lang="en-US" dirty="0">
              <a:ea typeface="+mn-lt"/>
              <a:cs typeface="+mn-lt"/>
            </a:endParaRPr>
          </a:p>
          <a:p>
            <a:pPr lvl="1"/>
            <a:r>
              <a:rPr lang="en-US">
                <a:ea typeface="+mn-lt"/>
                <a:cs typeface="+mn-lt"/>
              </a:rPr>
              <a:t>Product Strategy</a:t>
            </a:r>
          </a:p>
          <a:p>
            <a:pPr lvl="1"/>
            <a:r>
              <a:rPr lang="en-US">
                <a:ea typeface="+mn-lt"/>
                <a:cs typeface="+mn-lt"/>
              </a:rPr>
              <a:t>Prioritization </a:t>
            </a:r>
          </a:p>
          <a:p>
            <a:pPr lvl="1"/>
            <a:r>
              <a:rPr lang="en-US">
                <a:ea typeface="+mn-lt"/>
                <a:cs typeface="+mn-lt"/>
              </a:rPr>
              <a:t>Execution</a:t>
            </a:r>
            <a:endParaRPr lang="en-US"/>
          </a:p>
          <a:p>
            <a:r>
              <a:rPr lang="en-US" dirty="0">
                <a:ea typeface="+mn-lt"/>
                <a:cs typeface="+mn-lt"/>
                <a:hlinkClick r:id="rId2"/>
              </a:rPr>
              <a:t>https://adamnash.blog/2011/12/16/be-a-great-product-leader/</a:t>
            </a:r>
            <a:endParaRPr lang="en-US">
              <a:cs typeface="Arial"/>
            </a:endParaRPr>
          </a:p>
        </p:txBody>
      </p:sp>
      <p:sp>
        <p:nvSpPr>
          <p:cNvPr id="4" name="Date Placeholder 3">
            <a:extLst>
              <a:ext uri="{FF2B5EF4-FFF2-40B4-BE49-F238E27FC236}">
                <a16:creationId xmlns:a16="http://schemas.microsoft.com/office/drawing/2014/main" id="{A02DFF38-4803-4D7A-A4AD-DFF2C118F9B5}"/>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837B6A5C-7B52-4BF3-BC43-DB69064B1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082D4-6E14-42E8-AFF3-365F28E85A70}"/>
              </a:ext>
            </a:extLst>
          </p:cNvPr>
          <p:cNvSpPr>
            <a:spLocks noGrp="1"/>
          </p:cNvSpPr>
          <p:nvPr>
            <p:ph type="sldNum" sz="quarter" idx="12"/>
          </p:nvPr>
        </p:nvSpPr>
        <p:spPr/>
        <p:txBody>
          <a:bodyPr/>
          <a:lstStyle/>
          <a:p>
            <a:fld id="{CE8079A4-7AA8-4A4F-87E2-7781EC5097DD}" type="slidenum">
              <a:rPr lang="en-US" smtClean="0"/>
              <a:pPr/>
              <a:t>5</a:t>
            </a:fld>
            <a:endParaRPr lang="en-US"/>
          </a:p>
        </p:txBody>
      </p:sp>
    </p:spTree>
    <p:extLst>
      <p:ext uri="{BB962C8B-B14F-4D97-AF65-F5344CB8AC3E}">
        <p14:creationId xmlns:p14="http://schemas.microsoft.com/office/powerpoint/2010/main" val="9163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3F30-4CFA-4C24-A7BA-707ECFF87686}"/>
              </a:ext>
            </a:extLst>
          </p:cNvPr>
          <p:cNvSpPr>
            <a:spLocks noGrp="1"/>
          </p:cNvSpPr>
          <p:nvPr>
            <p:ph type="title"/>
          </p:nvPr>
        </p:nvSpPr>
        <p:spPr/>
        <p:txBody>
          <a:bodyPr/>
          <a:lstStyle/>
          <a:p>
            <a:r>
              <a:rPr lang="en-US">
                <a:cs typeface="Arial"/>
              </a:rPr>
              <a:t>Reflecting on Product Strategy</a:t>
            </a:r>
            <a:endParaRPr lang="en-US"/>
          </a:p>
        </p:txBody>
      </p:sp>
      <p:sp>
        <p:nvSpPr>
          <p:cNvPr id="3" name="Content Placeholder 2">
            <a:extLst>
              <a:ext uri="{FF2B5EF4-FFF2-40B4-BE49-F238E27FC236}">
                <a16:creationId xmlns:a16="http://schemas.microsoft.com/office/drawing/2014/main" id="{13EC6D87-D9F0-4335-B8F8-F5DB4659FC5B}"/>
              </a:ext>
            </a:extLst>
          </p:cNvPr>
          <p:cNvSpPr>
            <a:spLocks noGrp="1"/>
          </p:cNvSpPr>
          <p:nvPr>
            <p:ph idx="1"/>
          </p:nvPr>
        </p:nvSpPr>
        <p:spPr/>
        <p:txBody>
          <a:bodyPr vert="horz" lIns="91440" tIns="45720" rIns="91440" bIns="45720" rtlCol="0" anchor="t">
            <a:normAutofit/>
          </a:bodyPr>
          <a:lstStyle/>
          <a:p>
            <a:r>
              <a:rPr lang="en-US">
                <a:ea typeface="+mn-lt"/>
                <a:cs typeface="+mn-lt"/>
              </a:rPr>
              <a:t>Nash continues, "it’s the product manager’s job to articulate two simple things":</a:t>
            </a:r>
            <a:endParaRPr lang="en-US">
              <a:cs typeface="Arial"/>
            </a:endParaRPr>
          </a:p>
          <a:p>
            <a:pPr lvl="1"/>
            <a:r>
              <a:rPr lang="en-US">
                <a:ea typeface="+mn-lt"/>
                <a:cs typeface="+mn-lt"/>
              </a:rPr>
              <a:t>What game are we playing?</a:t>
            </a:r>
            <a:endParaRPr lang="en-US">
              <a:cs typeface="Arial"/>
            </a:endParaRPr>
          </a:p>
          <a:p>
            <a:pPr lvl="2"/>
            <a:r>
              <a:rPr lang="en-US">
                <a:ea typeface="+mn-lt"/>
                <a:cs typeface="+mn-lt"/>
              </a:rPr>
              <a:t>Vision for the product.</a:t>
            </a:r>
            <a:endParaRPr lang="en-US" dirty="0">
              <a:ea typeface="+mn-lt"/>
              <a:cs typeface="+mn-lt"/>
            </a:endParaRPr>
          </a:p>
          <a:p>
            <a:pPr lvl="2"/>
            <a:r>
              <a:rPr lang="en-US">
                <a:ea typeface="+mn-lt"/>
                <a:cs typeface="+mn-lt"/>
              </a:rPr>
              <a:t>Value to the customer.</a:t>
            </a:r>
            <a:endParaRPr lang="en-US" dirty="0">
              <a:ea typeface="+mn-lt"/>
              <a:cs typeface="+mn-lt"/>
            </a:endParaRPr>
          </a:p>
          <a:p>
            <a:pPr lvl="2"/>
            <a:r>
              <a:rPr lang="en-US">
                <a:ea typeface="+mn-lt"/>
                <a:cs typeface="+mn-lt"/>
              </a:rPr>
              <a:t>Differentiation from the competition.</a:t>
            </a:r>
            <a:endParaRPr lang="en-US" dirty="0">
              <a:ea typeface="+mn-lt"/>
              <a:cs typeface="+mn-lt"/>
            </a:endParaRPr>
          </a:p>
          <a:p>
            <a:pPr lvl="2"/>
            <a:r>
              <a:rPr lang="en-US">
                <a:ea typeface="+mn-lt"/>
                <a:cs typeface="+mn-lt"/>
              </a:rPr>
              <a:t>How to win in the market.</a:t>
            </a:r>
            <a:endParaRPr lang="en-US" dirty="0">
              <a:ea typeface="+mn-lt"/>
              <a:cs typeface="+mn-lt"/>
            </a:endParaRPr>
          </a:p>
          <a:p>
            <a:pPr lvl="1"/>
            <a:r>
              <a:rPr lang="en-US">
                <a:ea typeface="+mn-lt"/>
                <a:cs typeface="+mn-lt"/>
              </a:rPr>
              <a:t>How do we keep score?</a:t>
            </a:r>
            <a:endParaRPr lang="en-US">
              <a:cs typeface="Arial"/>
            </a:endParaRPr>
          </a:p>
          <a:p>
            <a:pPr lvl="2"/>
            <a:r>
              <a:rPr lang="en-US">
                <a:cs typeface="Arial"/>
              </a:rPr>
              <a:t>Metrics used to judge success.</a:t>
            </a:r>
            <a:endParaRPr lang="en-US" dirty="0">
              <a:cs typeface="Arial"/>
            </a:endParaRPr>
          </a:p>
          <a:p>
            <a:endParaRPr lang="en-US" dirty="0">
              <a:cs typeface="Arial"/>
            </a:endParaRPr>
          </a:p>
        </p:txBody>
      </p:sp>
      <p:sp>
        <p:nvSpPr>
          <p:cNvPr id="4" name="Date Placeholder 3">
            <a:extLst>
              <a:ext uri="{FF2B5EF4-FFF2-40B4-BE49-F238E27FC236}">
                <a16:creationId xmlns:a16="http://schemas.microsoft.com/office/drawing/2014/main" id="{C83DA0C3-9B3A-4E72-B82F-8BC71FE793A7}"/>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C70ACC72-3D73-4DAB-95AA-2C976F925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36B4C-BAA1-42BD-B3D1-6C6F2E1936FD}"/>
              </a:ext>
            </a:extLst>
          </p:cNvPr>
          <p:cNvSpPr>
            <a:spLocks noGrp="1"/>
          </p:cNvSpPr>
          <p:nvPr>
            <p:ph type="sldNum" sz="quarter" idx="12"/>
          </p:nvPr>
        </p:nvSpPr>
        <p:spPr/>
        <p:txBody>
          <a:bodyPr/>
          <a:lstStyle/>
          <a:p>
            <a:fld id="{CE8079A4-7AA8-4A4F-87E2-7781EC5097DD}" type="slidenum">
              <a:rPr lang="en-US" smtClean="0"/>
              <a:pPr/>
              <a:t>6</a:t>
            </a:fld>
            <a:endParaRPr lang="en-US"/>
          </a:p>
        </p:txBody>
      </p:sp>
    </p:spTree>
    <p:extLst>
      <p:ext uri="{BB962C8B-B14F-4D97-AF65-F5344CB8AC3E}">
        <p14:creationId xmlns:p14="http://schemas.microsoft.com/office/powerpoint/2010/main" val="73141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4B03-DCA4-46AF-96BE-2F79719A5F35}"/>
              </a:ext>
            </a:extLst>
          </p:cNvPr>
          <p:cNvSpPr>
            <a:spLocks noGrp="1"/>
          </p:cNvSpPr>
          <p:nvPr>
            <p:ph type="title"/>
          </p:nvPr>
        </p:nvSpPr>
        <p:spPr/>
        <p:txBody>
          <a:bodyPr/>
          <a:lstStyle/>
          <a:p>
            <a:r>
              <a:rPr lang="en-US">
                <a:cs typeface="Arial"/>
              </a:rPr>
              <a:t>The "ML Everywhere" Tool</a:t>
            </a:r>
            <a:endParaRPr lang="en-US"/>
          </a:p>
        </p:txBody>
      </p:sp>
      <p:sp>
        <p:nvSpPr>
          <p:cNvPr id="3" name="Content Placeholder 2">
            <a:extLst>
              <a:ext uri="{FF2B5EF4-FFF2-40B4-BE49-F238E27FC236}">
                <a16:creationId xmlns:a16="http://schemas.microsoft.com/office/drawing/2014/main" id="{807E8011-BF05-4CED-949E-1047C451B0A6}"/>
              </a:ext>
            </a:extLst>
          </p:cNvPr>
          <p:cNvSpPr>
            <a:spLocks noGrp="1"/>
          </p:cNvSpPr>
          <p:nvPr>
            <p:ph idx="1"/>
          </p:nvPr>
        </p:nvSpPr>
        <p:spPr>
          <a:xfrm>
            <a:off x="914400" y="2769833"/>
            <a:ext cx="4876800" cy="3539527"/>
          </a:xfrm>
        </p:spPr>
        <p:txBody>
          <a:bodyPr vert="horz" lIns="91440" tIns="45720" rIns="91440" bIns="45720" rtlCol="0" anchor="t">
            <a:normAutofit/>
          </a:bodyPr>
          <a:lstStyle/>
          <a:p>
            <a:r>
              <a:rPr lang="en-US">
                <a:cs typeface="Arial"/>
              </a:rPr>
              <a:t>Access to AI/ML technology does not automatically validate its usage.</a:t>
            </a:r>
            <a:endParaRPr lang="en-US" dirty="0">
              <a:cs typeface="Arial"/>
            </a:endParaRPr>
          </a:p>
          <a:p>
            <a:r>
              <a:rPr lang="en-US">
                <a:cs typeface="Arial"/>
              </a:rPr>
              <a:t>Every problem shouldn't look like a 'nail' because you have an ML hammer.</a:t>
            </a:r>
          </a:p>
          <a:p>
            <a:r>
              <a:rPr lang="en-US">
                <a:ea typeface="+mn-lt"/>
                <a:cs typeface="+mn-lt"/>
              </a:rPr>
              <a:t>Machine learning is not an end unto itself.</a:t>
            </a:r>
            <a:endParaRPr lang="en-US" dirty="0">
              <a:cs typeface="Arial"/>
            </a:endParaRPr>
          </a:p>
          <a:p>
            <a:endParaRPr lang="en-US" dirty="0">
              <a:cs typeface="Arial"/>
            </a:endParaRPr>
          </a:p>
        </p:txBody>
      </p:sp>
      <p:sp>
        <p:nvSpPr>
          <p:cNvPr id="4" name="Date Placeholder 3">
            <a:extLst>
              <a:ext uri="{FF2B5EF4-FFF2-40B4-BE49-F238E27FC236}">
                <a16:creationId xmlns:a16="http://schemas.microsoft.com/office/drawing/2014/main" id="{15CE4E2E-9536-4C95-8C68-5AB0FFB84B69}"/>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C0DFDC74-3532-4A0A-9CCA-0D35B708D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3112A-E4B5-4105-8630-86A8A757ECCC}"/>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7" name="Picture 7" descr="A close up of a device&#10;&#10;Description automatically generated">
            <a:extLst>
              <a:ext uri="{FF2B5EF4-FFF2-40B4-BE49-F238E27FC236}">
                <a16:creationId xmlns:a16="http://schemas.microsoft.com/office/drawing/2014/main" id="{B0E1AFBC-F19E-409B-AC27-95C0896D02A1}"/>
              </a:ext>
            </a:extLst>
          </p:cNvPr>
          <p:cNvPicPr>
            <a:picLocks noChangeAspect="1"/>
          </p:cNvPicPr>
          <p:nvPr/>
        </p:nvPicPr>
        <p:blipFill>
          <a:blip r:embed="rId2"/>
          <a:stretch>
            <a:fillRect/>
          </a:stretch>
        </p:blipFill>
        <p:spPr>
          <a:xfrm>
            <a:off x="6006073" y="2894479"/>
            <a:ext cx="2797548" cy="2844052"/>
          </a:xfrm>
          <a:prstGeom prst="rect">
            <a:avLst/>
          </a:prstGeom>
        </p:spPr>
      </p:pic>
    </p:spTree>
    <p:extLst>
      <p:ext uri="{BB962C8B-B14F-4D97-AF65-F5344CB8AC3E}">
        <p14:creationId xmlns:p14="http://schemas.microsoft.com/office/powerpoint/2010/main" val="304685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6F88F-F524-40AC-8052-A5274DEF86A5}"/>
              </a:ext>
            </a:extLst>
          </p:cNvPr>
          <p:cNvSpPr>
            <a:spLocks noGrp="1"/>
          </p:cNvSpPr>
          <p:nvPr>
            <p:ph type="title"/>
          </p:nvPr>
        </p:nvSpPr>
        <p:spPr/>
        <p:txBody>
          <a:bodyPr>
            <a:normAutofit fontScale="90000"/>
          </a:bodyPr>
          <a:lstStyle/>
          <a:p>
            <a:r>
              <a:rPr lang="en-US">
                <a:cs typeface="Arial"/>
              </a:rPr>
              <a:t>Where the "ML Everywhere" Tool May Be Appropriate...</a:t>
            </a:r>
            <a:endParaRPr lang="en-US"/>
          </a:p>
        </p:txBody>
      </p:sp>
      <p:sp>
        <p:nvSpPr>
          <p:cNvPr id="3" name="Content Placeholder 2">
            <a:extLst>
              <a:ext uri="{FF2B5EF4-FFF2-40B4-BE49-F238E27FC236}">
                <a16:creationId xmlns:a16="http://schemas.microsoft.com/office/drawing/2014/main" id="{C2668BFF-B05A-4E7C-B1DE-DA023F03CC57}"/>
              </a:ext>
            </a:extLst>
          </p:cNvPr>
          <p:cNvSpPr>
            <a:spLocks noGrp="1"/>
          </p:cNvSpPr>
          <p:nvPr>
            <p:ph idx="1"/>
          </p:nvPr>
        </p:nvSpPr>
        <p:spPr/>
        <p:txBody>
          <a:bodyPr vert="horz" lIns="91440" tIns="45720" rIns="91440" bIns="45720" rtlCol="0" anchor="t">
            <a:normAutofit/>
          </a:bodyPr>
          <a:lstStyle/>
          <a:p>
            <a:r>
              <a:rPr lang="en-US">
                <a:cs typeface="Arial"/>
              </a:rPr>
              <a:t>If you are actually in the business of developing cutting-edge machine learning technology.</a:t>
            </a:r>
          </a:p>
          <a:p>
            <a:r>
              <a:rPr lang="en-US">
                <a:cs typeface="Arial"/>
              </a:rPr>
              <a:t>The product is the ML technology, the technology is the product.</a:t>
            </a:r>
          </a:p>
          <a:p>
            <a:r>
              <a:rPr lang="en-US">
                <a:cs typeface="Arial"/>
              </a:rPr>
              <a:t>If you are a PM for such a technology company your role may involve working with companies to exploit your solution</a:t>
            </a:r>
            <a:r>
              <a:rPr lang="en-US" dirty="0">
                <a:cs typeface="Arial"/>
              </a:rPr>
              <a:t> </a:t>
            </a:r>
            <a:r>
              <a:rPr lang="en-US">
                <a:cs typeface="Arial"/>
              </a:rPr>
              <a:t>to support the needs of users outside your organization. These outside needs may feedback to your job function to help fine-tune the technology under </a:t>
            </a:r>
            <a:r>
              <a:rPr lang="en-US" dirty="0">
                <a:cs typeface="Arial"/>
              </a:rPr>
              <a:t>development.</a:t>
            </a:r>
          </a:p>
        </p:txBody>
      </p:sp>
      <p:sp>
        <p:nvSpPr>
          <p:cNvPr id="4" name="Date Placeholder 3">
            <a:extLst>
              <a:ext uri="{FF2B5EF4-FFF2-40B4-BE49-F238E27FC236}">
                <a16:creationId xmlns:a16="http://schemas.microsoft.com/office/drawing/2014/main" id="{D2F3E3EA-3805-4C01-AF7C-EDF5DA9EFFDC}"/>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8EEBCE42-BA75-4BA6-BD95-DD51FED5A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B821D-0989-4C88-BCDE-8DCACC4BC980}"/>
              </a:ext>
            </a:extLst>
          </p:cNvPr>
          <p:cNvSpPr>
            <a:spLocks noGrp="1"/>
          </p:cNvSpPr>
          <p:nvPr>
            <p:ph type="sldNum" sz="quarter" idx="12"/>
          </p:nvPr>
        </p:nvSpPr>
        <p:spPr/>
        <p:txBody>
          <a:bodyPr/>
          <a:lstStyle/>
          <a:p>
            <a:fld id="{CE8079A4-7AA8-4A4F-87E2-7781EC5097DD}" type="slidenum">
              <a:rPr lang="en-US" smtClean="0"/>
              <a:pPr/>
              <a:t>8</a:t>
            </a:fld>
            <a:endParaRPr lang="en-US"/>
          </a:p>
        </p:txBody>
      </p:sp>
    </p:spTree>
    <p:extLst>
      <p:ext uri="{BB962C8B-B14F-4D97-AF65-F5344CB8AC3E}">
        <p14:creationId xmlns:p14="http://schemas.microsoft.com/office/powerpoint/2010/main" val="370973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22D47-CCE6-4473-A5C9-BD39CF412E3D}"/>
              </a:ext>
            </a:extLst>
          </p:cNvPr>
          <p:cNvSpPr>
            <a:spLocks noGrp="1"/>
          </p:cNvSpPr>
          <p:nvPr>
            <p:ph type="title"/>
          </p:nvPr>
        </p:nvSpPr>
        <p:spPr/>
        <p:txBody>
          <a:bodyPr>
            <a:normAutofit fontScale="90000"/>
          </a:bodyPr>
          <a:lstStyle/>
          <a:p>
            <a:r>
              <a:rPr lang="en-US" dirty="0">
                <a:cs typeface="Arial"/>
              </a:rPr>
              <a:t>Which Business Problems are </a:t>
            </a:r>
            <a:r>
              <a:rPr lang="en-US">
                <a:cs typeface="Arial"/>
              </a:rPr>
              <a:t>Appropriate for ML?</a:t>
            </a:r>
            <a:endParaRPr lang="en-US"/>
          </a:p>
        </p:txBody>
      </p:sp>
      <p:sp>
        <p:nvSpPr>
          <p:cNvPr id="3" name="Content Placeholder 2">
            <a:extLst>
              <a:ext uri="{FF2B5EF4-FFF2-40B4-BE49-F238E27FC236}">
                <a16:creationId xmlns:a16="http://schemas.microsoft.com/office/drawing/2014/main" id="{2898512B-730F-426F-A354-813EBC3C2377}"/>
              </a:ext>
            </a:extLst>
          </p:cNvPr>
          <p:cNvSpPr>
            <a:spLocks noGrp="1"/>
          </p:cNvSpPr>
          <p:nvPr>
            <p:ph idx="1"/>
          </p:nvPr>
        </p:nvSpPr>
        <p:spPr/>
        <p:txBody>
          <a:bodyPr vert="horz" lIns="91440" tIns="45720" rIns="91440" bIns="45720" rtlCol="0" anchor="t">
            <a:normAutofit/>
          </a:bodyPr>
          <a:lstStyle/>
          <a:p>
            <a:r>
              <a:rPr lang="en-US">
                <a:ea typeface="+mn-lt"/>
                <a:cs typeface="+mn-lt"/>
              </a:rPr>
              <a:t>Simply stated: ML is best suited for problems that involve some sort of </a:t>
            </a:r>
            <a:r>
              <a:rPr lang="en-US" b="1">
                <a:ea typeface="+mn-lt"/>
                <a:cs typeface="+mn-lt"/>
              </a:rPr>
              <a:t>pattern recognition.</a:t>
            </a:r>
            <a:endParaRPr lang="en-US"/>
          </a:p>
        </p:txBody>
      </p:sp>
      <p:sp>
        <p:nvSpPr>
          <p:cNvPr id="4" name="Date Placeholder 3">
            <a:extLst>
              <a:ext uri="{FF2B5EF4-FFF2-40B4-BE49-F238E27FC236}">
                <a16:creationId xmlns:a16="http://schemas.microsoft.com/office/drawing/2014/main" id="{92605230-CC28-4542-8118-A75A741E030C}"/>
              </a:ext>
            </a:extLst>
          </p:cNvPr>
          <p:cNvSpPr>
            <a:spLocks noGrp="1"/>
          </p:cNvSpPr>
          <p:nvPr>
            <p:ph type="dt" sz="half" idx="10"/>
          </p:nvPr>
        </p:nvSpPr>
        <p:spPr/>
        <p:txBody>
          <a:bodyPr/>
          <a:lstStyle/>
          <a:p>
            <a:fld id="{CAE6B357-51B9-47D2-A71D-0D06CB03185D}" type="datetime1">
              <a:rPr lang="en-US" smtClean="0"/>
              <a:pPr/>
              <a:t>8/17/2020</a:t>
            </a:fld>
            <a:endParaRPr lang="en-US"/>
          </a:p>
        </p:txBody>
      </p:sp>
      <p:sp>
        <p:nvSpPr>
          <p:cNvPr id="5" name="Footer Placeholder 4">
            <a:extLst>
              <a:ext uri="{FF2B5EF4-FFF2-40B4-BE49-F238E27FC236}">
                <a16:creationId xmlns:a16="http://schemas.microsoft.com/office/drawing/2014/main" id="{02FBB081-2DD4-4B80-8D72-0550FB838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49C5B-D2DC-4B62-A131-4BDE273B686B}"/>
              </a:ext>
            </a:extLst>
          </p:cNvPr>
          <p:cNvSpPr>
            <a:spLocks noGrp="1"/>
          </p:cNvSpPr>
          <p:nvPr>
            <p:ph type="sldNum" sz="quarter" idx="12"/>
          </p:nvPr>
        </p:nvSpPr>
        <p:spPr/>
        <p:txBody>
          <a:bodyPr/>
          <a:lstStyle/>
          <a:p>
            <a:fld id="{CE8079A4-7AA8-4A4F-87E2-7781EC5097DD}" type="slidenum">
              <a:rPr lang="en-US" smtClean="0"/>
              <a:pPr/>
              <a:t>9</a:t>
            </a:fld>
            <a:endParaRPr lang="en-US"/>
          </a:p>
        </p:txBody>
      </p:sp>
    </p:spTree>
    <p:extLst>
      <p:ext uri="{BB962C8B-B14F-4D97-AF65-F5344CB8AC3E}">
        <p14:creationId xmlns:p14="http://schemas.microsoft.com/office/powerpoint/2010/main" val="1524050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0</TotalTime>
  <Words>2</Words>
  <Application>Microsoft Office PowerPoint</Application>
  <PresentationFormat>On-screen Show (4:3)</PresentationFormat>
  <Paragraphs>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Perspective</vt:lpstr>
      <vt:lpstr>Intersection</vt:lpstr>
      <vt:lpstr>Reference Material</vt:lpstr>
      <vt:lpstr>Misconception</vt:lpstr>
      <vt:lpstr>Focus on User Needs</vt:lpstr>
      <vt:lpstr>Adam Nash  (LinkedIn, Ebay, Apple...)</vt:lpstr>
      <vt:lpstr>Reflecting on Product Strategy</vt:lpstr>
      <vt:lpstr>The "ML Everywhere" Tool</vt:lpstr>
      <vt:lpstr>Where the "ML Everywhere" Tool May Be Appropriate...</vt:lpstr>
      <vt:lpstr>Which Business Problems are Appropriate for ML?</vt:lpstr>
      <vt:lpstr>Applicable Business Problems</vt:lpstr>
      <vt:lpstr>Too Much Data!</vt:lpstr>
      <vt:lpstr>Complex Cognition</vt:lpstr>
      <vt:lpstr>Predicting and Forecasting</vt:lpstr>
      <vt:lpstr>Anomaly Detection</vt:lpstr>
      <vt:lpstr>Recommendations</vt:lpstr>
      <vt:lpstr>Experience Creation / Augmentation</vt:lpstr>
      <vt:lpstr>Product Manager Skills</vt:lpstr>
      <vt:lpstr>Iron Triangle of Project Management</vt:lpstr>
      <vt:lpstr>Time</vt:lpstr>
      <vt:lpstr>Cost</vt:lpstr>
      <vt:lpstr>Scope</vt:lpstr>
      <vt:lpstr>Mind the Gap</vt:lpstr>
      <vt:lpstr>Data Bias</vt:lpstr>
      <vt:lpstr> Precision/Recall</vt:lpstr>
      <vt:lpstr>Cold Start</vt:lpstr>
      <vt:lpstr>Cold Start Revisited</vt:lpstr>
      <vt:lpstr>Initial Bootstrap</vt:lpstr>
      <vt:lpstr>User Feedback</vt:lpstr>
      <vt:lpstr>Explore vs Exploit</vt:lpstr>
      <vt:lpstr>Runtime Exploring and Exploiting</vt:lpstr>
      <vt:lpstr>Mistakes with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1012</cp:revision>
  <dcterms:created xsi:type="dcterms:W3CDTF">2020-06-30T23:11:33Z</dcterms:created>
  <dcterms:modified xsi:type="dcterms:W3CDTF">2020-08-18T00:18:26Z</dcterms:modified>
</cp:coreProperties>
</file>