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3" r:id="rId8"/>
    <p:sldId id="262" r:id="rId9"/>
    <p:sldId id="264" r:id="rId10"/>
    <p:sldId id="266" r:id="rId11"/>
    <p:sldId id="265" r:id="rId12"/>
    <p:sldId id="268"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08F49-D5CC-4FF7-AB39-C06E49AD0B6B}" v="929" dt="2020-07-08T19:32:00.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4" d="100"/>
          <a:sy n="9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8/17/2020</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71CE-B899-4B2B-848D-9F12F0C901B6}"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CF1CA-F464-4B29-B867-EAF8A9B936E3}" type="datetime1">
              <a:rPr lang="en-US" smtClean="0"/>
              <a:pPr/>
              <a:t>8/17/2020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9967FD-6084-4075-993E-77EC8038773F}" type="datetime1">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8/17/2020</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ec2/instance-types/p3/" TargetMode="External"/><Relationship Id="rId2" Type="http://schemas.openxmlformats.org/officeDocument/2006/relationships/hyperlink" Target="https://investor.nvidia.com/home/default.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k-invest.com/analyst-research/ai-trai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wn.cs.stanford.edu/benchmark/ImageNet/tra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Arial"/>
              </a:rPr>
              <a:t>ML &gt; The Internet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Arial"/>
              </a:rPr>
              <a:t>Summary of Ark Invest Analysis</a:t>
            </a:r>
            <a:endParaRPr lang="en-US" dirty="0"/>
          </a:p>
        </p:txBody>
      </p:sp>
      <p:sp>
        <p:nvSpPr>
          <p:cNvPr id="4" name="Date Placeholder 3"/>
          <p:cNvSpPr>
            <a:spLocks noGrp="1"/>
          </p:cNvSpPr>
          <p:nvPr>
            <p:ph type="dt" sz="half" idx="10"/>
          </p:nvPr>
        </p:nvSpPr>
        <p:spPr/>
        <p:txBody>
          <a:bodyPr/>
          <a:lstStyle/>
          <a:p>
            <a:fld id="{2FE7D661-1836-44F7-8FAF-35E8F866ECD3}" type="datetime1">
              <a:rPr lang="en-US" smtClean="0"/>
              <a:pPr/>
              <a:t>8/17/2020</a:t>
            </a:fld>
            <a:endParaRPr lang="en-US"/>
          </a:p>
        </p:txBody>
      </p:sp>
      <p:sp>
        <p:nvSpPr>
          <p:cNvPr id="5" name="Slide Number Placeholder 4"/>
          <p:cNvSpPr>
            <a:spLocks noGrp="1"/>
          </p:cNvSpPr>
          <p:nvPr>
            <p:ph type="sldNum" sz="quarter" idx="11"/>
          </p:nvPr>
        </p:nvSpPr>
        <p:spPr/>
        <p:txBody>
          <a:bodyPr/>
          <a:lstStyle/>
          <a:p>
            <a:fld id="{CE8079A4-7AA8-4A4F-87E2-7781EC5097DD}" type="slidenum">
              <a:rPr lang="en-US" smtClean="0"/>
              <a:pPr/>
              <a:t>1</a:t>
            </a:fld>
            <a:endParaRPr lang="en-US"/>
          </a:p>
        </p:txBody>
      </p:sp>
      <p:sp>
        <p:nvSpPr>
          <p:cNvPr id="6" name="Footer Placeholder 5"/>
          <p:cNvSpPr>
            <a:spLocks noGrp="1"/>
          </p:cNvSpPr>
          <p:nvPr>
            <p:ph type="ftr" sz="quarter" idx="12"/>
          </p:nvPr>
        </p:nvSpPr>
        <p:spPr/>
        <p:txBody>
          <a:bodyPr/>
          <a:lstStyle/>
          <a:p>
            <a:endParaRPr lang="en-US" dirty="0"/>
          </a:p>
        </p:txBody>
      </p:sp>
      <p:sp>
        <p:nvSpPr>
          <p:cNvPr id="7" name="TextBox 6">
            <a:extLst>
              <a:ext uri="{FF2B5EF4-FFF2-40B4-BE49-F238E27FC236}">
                <a16:creationId xmlns:a16="http://schemas.microsoft.com/office/drawing/2014/main" id="{D4C69120-C92B-40B9-8991-CBEDA3795F3E}"/>
              </a:ext>
            </a:extLst>
          </p:cNvPr>
          <p:cNvSpPr txBox="1"/>
          <p:nvPr/>
        </p:nvSpPr>
        <p:spPr>
          <a:xfrm>
            <a:off x="6624918" y="6275294"/>
            <a:ext cx="3854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Slides: Gene </a:t>
            </a:r>
            <a:r>
              <a:rPr lang="en-US" err="1"/>
              <a:t>Olafsen</a:t>
            </a:r>
            <a:endParaRPr lang="en-US">
              <a:cs typeface="Arial"/>
            </a:endParaRPr>
          </a:p>
        </p:txBody>
      </p:sp>
    </p:spTree>
    <p:extLst>
      <p:ext uri="{BB962C8B-B14F-4D97-AF65-F5344CB8AC3E}">
        <p14:creationId xmlns:p14="http://schemas.microsoft.com/office/powerpoint/2010/main" val="47497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map&#10;&#10;Description automatically generated">
            <a:extLst>
              <a:ext uri="{FF2B5EF4-FFF2-40B4-BE49-F238E27FC236}">
                <a16:creationId xmlns:a16="http://schemas.microsoft.com/office/drawing/2014/main" id="{1F71C0FE-897C-43AD-A30F-15F511D7AC7B}"/>
              </a:ext>
            </a:extLst>
          </p:cNvPr>
          <p:cNvPicPr>
            <a:picLocks noGrp="1" noChangeAspect="1"/>
          </p:cNvPicPr>
          <p:nvPr>
            <p:ph idx="1"/>
          </p:nvPr>
        </p:nvPicPr>
        <p:blipFill>
          <a:blip r:embed="rId2"/>
          <a:stretch>
            <a:fillRect/>
          </a:stretch>
        </p:blipFill>
        <p:spPr>
          <a:xfrm>
            <a:off x="720821" y="1425127"/>
            <a:ext cx="7648567" cy="5224890"/>
          </a:xfrm>
        </p:spPr>
      </p:pic>
      <p:sp>
        <p:nvSpPr>
          <p:cNvPr id="4" name="Date Placeholder 3">
            <a:extLst>
              <a:ext uri="{FF2B5EF4-FFF2-40B4-BE49-F238E27FC236}">
                <a16:creationId xmlns:a16="http://schemas.microsoft.com/office/drawing/2014/main" id="{D5EBB251-674D-4A70-8D88-D47F1EB6F090}"/>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797373F5-ABD3-4307-8562-8E3F688C0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6D5A2-720A-4A65-9875-E5ED0392A114}"/>
              </a:ext>
            </a:extLst>
          </p:cNvPr>
          <p:cNvSpPr>
            <a:spLocks noGrp="1"/>
          </p:cNvSpPr>
          <p:nvPr>
            <p:ph type="sldNum" sz="quarter" idx="12"/>
          </p:nvPr>
        </p:nvSpPr>
        <p:spPr/>
        <p:txBody>
          <a:bodyPr/>
          <a:lstStyle/>
          <a:p>
            <a:fld id="{CE8079A4-7AA8-4A4F-87E2-7781EC5097DD}" type="slidenum">
              <a:rPr lang="en-US" smtClean="0"/>
              <a:pPr/>
              <a:t>10</a:t>
            </a:fld>
            <a:endParaRPr lang="en-US"/>
          </a:p>
        </p:txBody>
      </p:sp>
    </p:spTree>
    <p:extLst>
      <p:ext uri="{BB962C8B-B14F-4D97-AF65-F5344CB8AC3E}">
        <p14:creationId xmlns:p14="http://schemas.microsoft.com/office/powerpoint/2010/main" val="26504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screenshot of a cell phone&#10;&#10;Description automatically generated">
            <a:extLst>
              <a:ext uri="{FF2B5EF4-FFF2-40B4-BE49-F238E27FC236}">
                <a16:creationId xmlns:a16="http://schemas.microsoft.com/office/drawing/2014/main" id="{8B3C4280-904B-4B53-BCE3-B74B8E7A776D}"/>
              </a:ext>
            </a:extLst>
          </p:cNvPr>
          <p:cNvPicPr>
            <a:picLocks noGrp="1" noChangeAspect="1"/>
          </p:cNvPicPr>
          <p:nvPr>
            <p:ph idx="1"/>
          </p:nvPr>
        </p:nvPicPr>
        <p:blipFill>
          <a:blip r:embed="rId2"/>
          <a:stretch>
            <a:fillRect/>
          </a:stretch>
        </p:blipFill>
        <p:spPr>
          <a:xfrm>
            <a:off x="792539" y="1398233"/>
            <a:ext cx="7603743" cy="5197997"/>
          </a:xfrm>
        </p:spPr>
      </p:pic>
      <p:sp>
        <p:nvSpPr>
          <p:cNvPr id="4" name="Date Placeholder 3">
            <a:extLst>
              <a:ext uri="{FF2B5EF4-FFF2-40B4-BE49-F238E27FC236}">
                <a16:creationId xmlns:a16="http://schemas.microsoft.com/office/drawing/2014/main" id="{CE0D68F7-7E8D-4204-966C-71385056DF50}"/>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1317F1F8-F29F-4A74-BBD6-3999D5DBC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8DA62-88B3-4896-9EA2-5077DB690924}"/>
              </a:ext>
            </a:extLst>
          </p:cNvPr>
          <p:cNvSpPr>
            <a:spLocks noGrp="1"/>
          </p:cNvSpPr>
          <p:nvPr>
            <p:ph type="sldNum" sz="quarter" idx="12"/>
          </p:nvPr>
        </p:nvSpPr>
        <p:spPr/>
        <p:txBody>
          <a:bodyPr/>
          <a:lstStyle/>
          <a:p>
            <a:fld id="{CE8079A4-7AA8-4A4F-87E2-7781EC5097DD}" type="slidenum">
              <a:rPr lang="en-US" smtClean="0"/>
              <a:pPr/>
              <a:t>11</a:t>
            </a:fld>
            <a:endParaRPr lang="en-US"/>
          </a:p>
        </p:txBody>
      </p:sp>
    </p:spTree>
    <p:extLst>
      <p:ext uri="{BB962C8B-B14F-4D97-AF65-F5344CB8AC3E}">
        <p14:creationId xmlns:p14="http://schemas.microsoft.com/office/powerpoint/2010/main" val="206723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081-0704-4096-9A1B-FD15A42B57EF}"/>
              </a:ext>
            </a:extLst>
          </p:cNvPr>
          <p:cNvSpPr>
            <a:spLocks noGrp="1"/>
          </p:cNvSpPr>
          <p:nvPr>
            <p:ph type="title"/>
          </p:nvPr>
        </p:nvSpPr>
        <p:spPr/>
        <p:txBody>
          <a:bodyPr/>
          <a:lstStyle/>
          <a:p>
            <a:r>
              <a:rPr lang="en-US">
                <a:cs typeface="Arial"/>
              </a:rPr>
              <a:t>Hardware and Software</a:t>
            </a:r>
            <a:endParaRPr lang="en-US"/>
          </a:p>
        </p:txBody>
      </p:sp>
      <p:sp>
        <p:nvSpPr>
          <p:cNvPr id="3" name="Content Placeholder 2">
            <a:extLst>
              <a:ext uri="{FF2B5EF4-FFF2-40B4-BE49-F238E27FC236}">
                <a16:creationId xmlns:a16="http://schemas.microsoft.com/office/drawing/2014/main" id="{65E75973-ACCA-424A-83D4-DABDBA33AEA4}"/>
              </a:ext>
            </a:extLst>
          </p:cNvPr>
          <p:cNvSpPr>
            <a:spLocks noGrp="1"/>
          </p:cNvSpPr>
          <p:nvPr>
            <p:ph idx="1"/>
          </p:nvPr>
        </p:nvSpPr>
        <p:spPr/>
        <p:txBody>
          <a:bodyPr vert="horz" lIns="91440" tIns="45720" rIns="91440" bIns="45720" rtlCol="0" anchor="t">
            <a:normAutofit/>
          </a:bodyPr>
          <a:lstStyle/>
          <a:p>
            <a:r>
              <a:rPr lang="en-US">
                <a:ea typeface="+mn-lt"/>
                <a:cs typeface="+mn-lt"/>
              </a:rPr>
              <a:t>Breakthroughs in both hardware and software have enabled these cost declines.  </a:t>
            </a:r>
          </a:p>
          <a:p>
            <a:r>
              <a:rPr lang="en-US">
                <a:ea typeface="+mn-lt"/>
                <a:cs typeface="+mn-lt"/>
              </a:rPr>
              <a:t>In the past three years, chip and system design have evolved to add dedicated hardware for deep learning, resulting in a 16x performance improvement.</a:t>
            </a:r>
          </a:p>
          <a:p>
            <a:r>
              <a:rPr lang="en-US">
                <a:ea typeface="+mn-lt"/>
                <a:cs typeface="+mn-lt"/>
              </a:rPr>
              <a:t>Holding hardware improvements constant, newer versions of TensorFlow and PyTorch AI frameworks in concert with novel training methods combine to generate an 8x performance gain.</a:t>
            </a:r>
            <a:endParaRPr lang="en-US">
              <a:cs typeface="Arial"/>
            </a:endParaRPr>
          </a:p>
        </p:txBody>
      </p:sp>
      <p:sp>
        <p:nvSpPr>
          <p:cNvPr id="4" name="Date Placeholder 3">
            <a:extLst>
              <a:ext uri="{FF2B5EF4-FFF2-40B4-BE49-F238E27FC236}">
                <a16:creationId xmlns:a16="http://schemas.microsoft.com/office/drawing/2014/main" id="{84F8548B-5AFD-45BD-BEA1-A5A9B612E639}"/>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3ADD8C79-8762-44C5-A425-498BB99C5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F8EBD-567E-4CB5-8A58-67654E4281F9}"/>
              </a:ext>
            </a:extLst>
          </p:cNvPr>
          <p:cNvSpPr>
            <a:spLocks noGrp="1"/>
          </p:cNvSpPr>
          <p:nvPr>
            <p:ph type="sldNum" sz="quarter" idx="12"/>
          </p:nvPr>
        </p:nvSpPr>
        <p:spPr/>
        <p:txBody>
          <a:bodyPr/>
          <a:lstStyle/>
          <a:p>
            <a:fld id="{CE8079A4-7AA8-4A4F-87E2-7781EC5097DD}" type="slidenum">
              <a:rPr lang="en-US" smtClean="0"/>
              <a:pPr/>
              <a:t>12</a:t>
            </a:fld>
            <a:endParaRPr lang="en-US"/>
          </a:p>
        </p:txBody>
      </p:sp>
    </p:spTree>
    <p:extLst>
      <p:ext uri="{BB962C8B-B14F-4D97-AF65-F5344CB8AC3E}">
        <p14:creationId xmlns:p14="http://schemas.microsoft.com/office/powerpoint/2010/main" val="30735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AE68BC-AF5F-49A5-9C98-309A05FA9654}"/>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83D7F1EB-6C88-40A3-8087-274093F87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089BC-974B-45E1-9E52-02E58FEAD1C3}"/>
              </a:ext>
            </a:extLst>
          </p:cNvPr>
          <p:cNvSpPr>
            <a:spLocks noGrp="1"/>
          </p:cNvSpPr>
          <p:nvPr>
            <p:ph type="sldNum" sz="quarter" idx="12"/>
          </p:nvPr>
        </p:nvSpPr>
        <p:spPr/>
        <p:txBody>
          <a:bodyPr/>
          <a:lstStyle/>
          <a:p>
            <a:fld id="{CE8079A4-7AA8-4A4F-87E2-7781EC5097DD}" type="slidenum">
              <a:rPr lang="en-US" smtClean="0"/>
              <a:pPr/>
              <a:t>13</a:t>
            </a:fld>
            <a:endParaRPr lang="en-US"/>
          </a:p>
        </p:txBody>
      </p:sp>
      <p:pic>
        <p:nvPicPr>
          <p:cNvPr id="7" name="Picture 7" descr="A screenshot of a cell phone&#10;&#10;Description automatically generated">
            <a:extLst>
              <a:ext uri="{FF2B5EF4-FFF2-40B4-BE49-F238E27FC236}">
                <a16:creationId xmlns:a16="http://schemas.microsoft.com/office/drawing/2014/main" id="{5CE64591-2A84-40A8-916F-49F7BA950B96}"/>
              </a:ext>
            </a:extLst>
          </p:cNvPr>
          <p:cNvPicPr>
            <a:picLocks noChangeAspect="1"/>
          </p:cNvPicPr>
          <p:nvPr/>
        </p:nvPicPr>
        <p:blipFill>
          <a:blip r:embed="rId2"/>
          <a:stretch>
            <a:fillRect/>
          </a:stretch>
        </p:blipFill>
        <p:spPr>
          <a:xfrm>
            <a:off x="824754" y="1344166"/>
            <a:ext cx="7575174" cy="5056093"/>
          </a:xfrm>
          <a:prstGeom prst="rect">
            <a:avLst/>
          </a:prstGeom>
        </p:spPr>
      </p:pic>
    </p:spTree>
    <p:extLst>
      <p:ext uri="{BB962C8B-B14F-4D97-AF65-F5344CB8AC3E}">
        <p14:creationId xmlns:p14="http://schemas.microsoft.com/office/powerpoint/2010/main" val="30907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2809-8EFA-4BAD-905F-8A29130E8E1A}"/>
              </a:ext>
            </a:extLst>
          </p:cNvPr>
          <p:cNvSpPr>
            <a:spLocks noGrp="1"/>
          </p:cNvSpPr>
          <p:nvPr>
            <p:ph type="title"/>
          </p:nvPr>
        </p:nvSpPr>
        <p:spPr/>
        <p:txBody>
          <a:bodyPr/>
          <a:lstStyle/>
          <a:p>
            <a:r>
              <a:rPr lang="en-US">
                <a:cs typeface="Arial"/>
              </a:rPr>
              <a:t>AI Chip Costs</a:t>
            </a:r>
            <a:endParaRPr lang="en-US"/>
          </a:p>
        </p:txBody>
      </p:sp>
      <p:sp>
        <p:nvSpPr>
          <p:cNvPr id="3" name="Content Placeholder 2">
            <a:extLst>
              <a:ext uri="{FF2B5EF4-FFF2-40B4-BE49-F238E27FC236}">
                <a16:creationId xmlns:a16="http://schemas.microsoft.com/office/drawing/2014/main" id="{C7C14CB9-B002-467C-8D8A-9D7D51C7B08C}"/>
              </a:ext>
            </a:extLst>
          </p:cNvPr>
          <p:cNvSpPr>
            <a:spLocks noGrp="1"/>
          </p:cNvSpPr>
          <p:nvPr>
            <p:ph idx="1"/>
          </p:nvPr>
        </p:nvSpPr>
        <p:spPr/>
        <p:txBody>
          <a:bodyPr vert="horz" lIns="91440" tIns="45720" rIns="91440" bIns="45720" rtlCol="0" anchor="t">
            <a:normAutofit/>
          </a:bodyPr>
          <a:lstStyle/>
          <a:p>
            <a:r>
              <a:rPr lang="en-US">
                <a:ea typeface="+mn-lt"/>
                <a:cs typeface="+mn-lt"/>
              </a:rPr>
              <a:t>Curiously, AI training chip costs have not dropped in tandem with unit hardware prices. The price of Nvidia’s data center GPU, for example, has tripled over the </a:t>
            </a:r>
            <a:r>
              <a:rPr lang="en-US" dirty="0">
                <a:ea typeface="+mn-lt"/>
                <a:cs typeface="+mn-lt"/>
                <a:hlinkClick r:id="rId2"/>
              </a:rPr>
              <a:t>last three generations.</a:t>
            </a:r>
            <a:r>
              <a:rPr lang="en-US">
                <a:ea typeface="+mn-lt"/>
                <a:cs typeface="+mn-lt"/>
              </a:rPr>
              <a:t> In fact, Amazon Web Services has not lowered the price of Nvidia’s V100 GPU instances since it introduced them </a:t>
            </a:r>
            <a:r>
              <a:rPr lang="en-US" dirty="0">
                <a:ea typeface="+mn-lt"/>
                <a:cs typeface="+mn-lt"/>
                <a:hlinkClick r:id="rId3"/>
              </a:rPr>
              <a:t>in 2017.</a:t>
            </a:r>
            <a:r>
              <a:rPr lang="en-US" dirty="0">
                <a:ea typeface="+mn-lt"/>
                <a:cs typeface="+mn-lt"/>
              </a:rPr>
              <a:t> </a:t>
            </a:r>
            <a:r>
              <a:rPr lang="en-US">
                <a:ea typeface="+mn-lt"/>
                <a:cs typeface="+mn-lt"/>
              </a:rPr>
              <a:t>Competition from independent and hyperscale AI chip designs does have the potential to erode Nvidia’s pricing power, but so far, no company has been able to field a comparable chip to Nvidia’s V100 GPU with the same breadth of software and developer support.</a:t>
            </a:r>
            <a:endParaRPr lang="en-US"/>
          </a:p>
        </p:txBody>
      </p:sp>
      <p:sp>
        <p:nvSpPr>
          <p:cNvPr id="4" name="Date Placeholder 3">
            <a:extLst>
              <a:ext uri="{FF2B5EF4-FFF2-40B4-BE49-F238E27FC236}">
                <a16:creationId xmlns:a16="http://schemas.microsoft.com/office/drawing/2014/main" id="{17EBEEE7-1276-4A66-A239-659E66DA08B1}"/>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9F74AE3A-65A5-441E-9DB4-6820CA184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EEA0F-F801-4D2B-9F3A-ECC70E6459D2}"/>
              </a:ext>
            </a:extLst>
          </p:cNvPr>
          <p:cNvSpPr>
            <a:spLocks noGrp="1"/>
          </p:cNvSpPr>
          <p:nvPr>
            <p:ph type="sldNum" sz="quarter" idx="12"/>
          </p:nvPr>
        </p:nvSpPr>
        <p:spPr/>
        <p:txBody>
          <a:bodyPr/>
          <a:lstStyle/>
          <a:p>
            <a:fld id="{CE8079A4-7AA8-4A4F-87E2-7781EC5097DD}" type="slidenum">
              <a:rPr lang="en-US" smtClean="0"/>
              <a:pPr/>
              <a:t>14</a:t>
            </a:fld>
            <a:endParaRPr lang="en-US"/>
          </a:p>
        </p:txBody>
      </p:sp>
    </p:spTree>
    <p:extLst>
      <p:ext uri="{BB962C8B-B14F-4D97-AF65-F5344CB8AC3E}">
        <p14:creationId xmlns:p14="http://schemas.microsoft.com/office/powerpoint/2010/main" val="14242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6D5A-30BB-4E9A-9CB1-D54E44A5C0AA}"/>
              </a:ext>
            </a:extLst>
          </p:cNvPr>
          <p:cNvSpPr>
            <a:spLocks noGrp="1"/>
          </p:cNvSpPr>
          <p:nvPr>
            <p:ph type="title"/>
          </p:nvPr>
        </p:nvSpPr>
        <p:spPr/>
        <p:txBody>
          <a:bodyPr/>
          <a:lstStyle/>
          <a:p>
            <a:r>
              <a:rPr lang="en-US">
                <a:cs typeface="Arial"/>
              </a:rPr>
              <a:t>Early Days of AI</a:t>
            </a:r>
            <a:endParaRPr lang="en-US"/>
          </a:p>
        </p:txBody>
      </p:sp>
      <p:sp>
        <p:nvSpPr>
          <p:cNvPr id="3" name="Content Placeholder 2">
            <a:extLst>
              <a:ext uri="{FF2B5EF4-FFF2-40B4-BE49-F238E27FC236}">
                <a16:creationId xmlns:a16="http://schemas.microsoft.com/office/drawing/2014/main" id="{3AA88B61-9B8D-4808-8BC1-ABAB1B6C0B01}"/>
              </a:ext>
            </a:extLst>
          </p:cNvPr>
          <p:cNvSpPr>
            <a:spLocks noGrp="1"/>
          </p:cNvSpPr>
          <p:nvPr>
            <p:ph idx="1"/>
          </p:nvPr>
        </p:nvSpPr>
        <p:spPr/>
        <p:txBody>
          <a:bodyPr vert="horz" lIns="91440" tIns="45720" rIns="91440" bIns="45720" rtlCol="0" anchor="t">
            <a:normAutofit/>
          </a:bodyPr>
          <a:lstStyle/>
          <a:p>
            <a:r>
              <a:rPr lang="en-US">
                <a:ea typeface="+mn-lt"/>
                <a:cs typeface="+mn-lt"/>
              </a:rPr>
              <a:t>Based on the pace of its cost decline, AI is in very early days. During the first decade of Moore’s Law, transistor count doubled every year—or at twice the rate of change seen during decades thereafter. </a:t>
            </a:r>
          </a:p>
          <a:p>
            <a:r>
              <a:rPr lang="en-US">
                <a:ea typeface="+mn-lt"/>
                <a:cs typeface="+mn-lt"/>
              </a:rPr>
              <a:t>The 10-100x cost declines we are witnessing in both AI training and AI inference suggest that AI is nascent in its development, perhaps with decades of slower but sustained growth ahead. Based on ARK’s research, while thus far AI has added roughly $1 trillion to the global equity market cap, it is poised to scale to $30 trillion by 2037, becoming the first foundational technology to dwarf the internet.</a:t>
            </a:r>
            <a:endParaRPr lang="en-US">
              <a:cs typeface="Arial"/>
            </a:endParaRPr>
          </a:p>
        </p:txBody>
      </p:sp>
      <p:sp>
        <p:nvSpPr>
          <p:cNvPr id="4" name="Date Placeholder 3">
            <a:extLst>
              <a:ext uri="{FF2B5EF4-FFF2-40B4-BE49-F238E27FC236}">
                <a16:creationId xmlns:a16="http://schemas.microsoft.com/office/drawing/2014/main" id="{A096DD94-B2DD-4751-8C19-CF1A4BC62B6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DFBF0BF6-50C1-4692-A388-07A737CC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2C7C-47C7-4B03-B02C-1536EA0CFA0D}"/>
              </a:ext>
            </a:extLst>
          </p:cNvPr>
          <p:cNvSpPr>
            <a:spLocks noGrp="1"/>
          </p:cNvSpPr>
          <p:nvPr>
            <p:ph type="sldNum" sz="quarter" idx="12"/>
          </p:nvPr>
        </p:nvSpPr>
        <p:spPr/>
        <p:txBody>
          <a:bodyPr/>
          <a:lstStyle/>
          <a:p>
            <a:fld id="{CE8079A4-7AA8-4A4F-87E2-7781EC5097DD}" type="slidenum">
              <a:rPr lang="en-US" smtClean="0"/>
              <a:pPr/>
              <a:t>15</a:t>
            </a:fld>
            <a:endParaRPr lang="en-US"/>
          </a:p>
        </p:txBody>
      </p:sp>
    </p:spTree>
    <p:extLst>
      <p:ext uri="{BB962C8B-B14F-4D97-AF65-F5344CB8AC3E}">
        <p14:creationId xmlns:p14="http://schemas.microsoft.com/office/powerpoint/2010/main" val="117039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D0A494-980B-4363-80F0-EB2175219D6F}"/>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9FA990AD-86A0-4ADC-8F23-D0F75B4F8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3109E-5008-422A-9D9C-DCF5A27A31FD}"/>
              </a:ext>
            </a:extLst>
          </p:cNvPr>
          <p:cNvSpPr>
            <a:spLocks noGrp="1"/>
          </p:cNvSpPr>
          <p:nvPr>
            <p:ph type="sldNum" sz="quarter" idx="12"/>
          </p:nvPr>
        </p:nvSpPr>
        <p:spPr/>
        <p:txBody>
          <a:bodyPr/>
          <a:lstStyle/>
          <a:p>
            <a:fld id="{CE8079A4-7AA8-4A4F-87E2-7781EC5097DD}" type="slidenum">
              <a:rPr lang="en-US" smtClean="0"/>
              <a:pPr/>
              <a:t>16</a:t>
            </a:fld>
            <a:endParaRPr lang="en-US"/>
          </a:p>
        </p:txBody>
      </p:sp>
      <p:pic>
        <p:nvPicPr>
          <p:cNvPr id="7" name="Picture 7" descr="A screenshot of a cell phone&#10;&#10;Description automatically generated">
            <a:extLst>
              <a:ext uri="{FF2B5EF4-FFF2-40B4-BE49-F238E27FC236}">
                <a16:creationId xmlns:a16="http://schemas.microsoft.com/office/drawing/2014/main" id="{8FD72AC1-A4D6-4BD0-88CA-59E11EAE42CF}"/>
              </a:ext>
            </a:extLst>
          </p:cNvPr>
          <p:cNvPicPr>
            <a:picLocks noChangeAspect="1"/>
          </p:cNvPicPr>
          <p:nvPr/>
        </p:nvPicPr>
        <p:blipFill>
          <a:blip r:embed="rId2"/>
          <a:stretch>
            <a:fillRect/>
          </a:stretch>
        </p:blipFill>
        <p:spPr>
          <a:xfrm>
            <a:off x="591671" y="1269200"/>
            <a:ext cx="7844117" cy="5207106"/>
          </a:xfrm>
          <a:prstGeom prst="rect">
            <a:avLst/>
          </a:prstGeom>
        </p:spPr>
      </p:pic>
    </p:spTree>
    <p:extLst>
      <p:ext uri="{BB962C8B-B14F-4D97-AF65-F5344CB8AC3E}">
        <p14:creationId xmlns:p14="http://schemas.microsoft.com/office/powerpoint/2010/main" val="103867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62BA-A2C6-4198-811A-6DD07F29DD86}"/>
              </a:ext>
            </a:extLst>
          </p:cNvPr>
          <p:cNvSpPr>
            <a:spLocks noGrp="1"/>
          </p:cNvSpPr>
          <p:nvPr>
            <p:ph type="title"/>
          </p:nvPr>
        </p:nvSpPr>
        <p:spPr/>
        <p:txBody>
          <a:bodyPr/>
          <a:lstStyle/>
          <a:p>
            <a:r>
              <a:rPr lang="en-US" dirty="0">
                <a:cs typeface="Arial"/>
              </a:rPr>
              <a:t>Source</a:t>
            </a:r>
            <a:endParaRPr lang="en-US" dirty="0"/>
          </a:p>
        </p:txBody>
      </p:sp>
      <p:sp>
        <p:nvSpPr>
          <p:cNvPr id="3" name="Content Placeholder 2">
            <a:extLst>
              <a:ext uri="{FF2B5EF4-FFF2-40B4-BE49-F238E27FC236}">
                <a16:creationId xmlns:a16="http://schemas.microsoft.com/office/drawing/2014/main" id="{60C7818A-95CA-4A05-8563-9D147C812EA3}"/>
              </a:ext>
            </a:extLst>
          </p:cNvPr>
          <p:cNvSpPr>
            <a:spLocks noGrp="1"/>
          </p:cNvSpPr>
          <p:nvPr>
            <p:ph idx="1"/>
          </p:nvPr>
        </p:nvSpPr>
        <p:spPr/>
        <p:txBody>
          <a:bodyPr vert="horz" lIns="91440" tIns="45720" rIns="91440" bIns="45720" rtlCol="0" anchor="t">
            <a:normAutofit/>
          </a:bodyPr>
          <a:lstStyle/>
          <a:p>
            <a:r>
              <a:rPr lang="en-US" dirty="0">
                <a:ea typeface="+mn-lt"/>
                <a:cs typeface="+mn-lt"/>
              </a:rPr>
              <a:t>ARK identifies more innovation evolving today than ever before. We believe it is changing lives and businesses across the globe dramatically, creating opportunities to own the next big thing by investing in the future today.</a:t>
            </a:r>
          </a:p>
          <a:p>
            <a:r>
              <a:rPr lang="en-US" dirty="0">
                <a:ea typeface="+mn-lt"/>
                <a:cs typeface="+mn-lt"/>
                <a:hlinkClick r:id="rId2"/>
              </a:rPr>
              <a:t>https://ark-invest.com/analyst-research/ai-training/</a:t>
            </a:r>
            <a:endParaRPr lang="en-US" dirty="0">
              <a:cs typeface="Arial"/>
            </a:endParaRPr>
          </a:p>
        </p:txBody>
      </p:sp>
      <p:sp>
        <p:nvSpPr>
          <p:cNvPr id="4" name="Date Placeholder 3">
            <a:extLst>
              <a:ext uri="{FF2B5EF4-FFF2-40B4-BE49-F238E27FC236}">
                <a16:creationId xmlns:a16="http://schemas.microsoft.com/office/drawing/2014/main" id="{F7DE079A-5A4F-4FA7-8871-2AD526B0A73B}"/>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B494ADD4-9D46-4E7F-ABA4-7D8E873E6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2B3F6-829E-4A06-AD9F-2224B9468BB1}"/>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294123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0A17-7EA6-4740-BC7D-2DD113269C6B}"/>
              </a:ext>
            </a:extLst>
          </p:cNvPr>
          <p:cNvSpPr>
            <a:spLocks noGrp="1"/>
          </p:cNvSpPr>
          <p:nvPr>
            <p:ph type="title"/>
          </p:nvPr>
        </p:nvSpPr>
        <p:spPr/>
        <p:txBody>
          <a:bodyPr/>
          <a:lstStyle/>
          <a:p>
            <a:r>
              <a:rPr lang="en-US">
                <a:cs typeface="Arial"/>
              </a:rPr>
              <a:t>Moore's Law</a:t>
            </a:r>
            <a:endParaRPr lang="en-US"/>
          </a:p>
        </p:txBody>
      </p:sp>
      <p:sp>
        <p:nvSpPr>
          <p:cNvPr id="3" name="Content Placeholder 2">
            <a:extLst>
              <a:ext uri="{FF2B5EF4-FFF2-40B4-BE49-F238E27FC236}">
                <a16:creationId xmlns:a16="http://schemas.microsoft.com/office/drawing/2014/main" id="{73CE715B-86E9-4616-B5EC-F2A0077D4D05}"/>
              </a:ext>
            </a:extLst>
          </p:cNvPr>
          <p:cNvSpPr>
            <a:spLocks noGrp="1"/>
          </p:cNvSpPr>
          <p:nvPr>
            <p:ph idx="1"/>
          </p:nvPr>
        </p:nvSpPr>
        <p:spPr/>
        <p:txBody>
          <a:bodyPr vert="horz" lIns="91440" tIns="45720" rIns="91440" bIns="45720" rtlCol="0" anchor="t">
            <a:normAutofit/>
          </a:bodyPr>
          <a:lstStyle/>
          <a:p>
            <a:r>
              <a:rPr lang="en-US">
                <a:cs typeface="Arial"/>
              </a:rPr>
              <a:t>The number of transistors in an IC doubles approximately every two years.</a:t>
            </a:r>
          </a:p>
          <a:p>
            <a:r>
              <a:rPr lang="en-US">
                <a:ea typeface="+mn-lt"/>
                <a:cs typeface="+mn-lt"/>
              </a:rPr>
              <a:t>Moore's law is an observation and projection of a historical trend. </a:t>
            </a:r>
            <a:endParaRPr lang="en-US" dirty="0">
              <a:cs typeface="Arial"/>
            </a:endParaRPr>
          </a:p>
        </p:txBody>
      </p:sp>
      <p:sp>
        <p:nvSpPr>
          <p:cNvPr id="4" name="Date Placeholder 3">
            <a:extLst>
              <a:ext uri="{FF2B5EF4-FFF2-40B4-BE49-F238E27FC236}">
                <a16:creationId xmlns:a16="http://schemas.microsoft.com/office/drawing/2014/main" id="{0278F21D-96C2-4130-8685-016EA945A65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90E2B9DB-F1FD-4003-BD26-B5A2C4BD3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FB643-6A3F-4E69-89C6-C62777DF211C}"/>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421556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2FE4-47A0-4C6E-8E17-CFB4286B5AD4}"/>
              </a:ext>
            </a:extLst>
          </p:cNvPr>
          <p:cNvSpPr>
            <a:spLocks noGrp="1"/>
          </p:cNvSpPr>
          <p:nvPr>
            <p:ph type="title"/>
          </p:nvPr>
        </p:nvSpPr>
        <p:spPr/>
        <p:txBody>
          <a:bodyPr/>
          <a:lstStyle/>
          <a:p>
            <a:r>
              <a:rPr lang="en-US">
                <a:cs typeface="Arial"/>
              </a:rPr>
              <a:t>Let This Sink In...</a:t>
            </a:r>
            <a:endParaRPr lang="en-US" dirty="0">
              <a:cs typeface="Arial"/>
            </a:endParaRPr>
          </a:p>
        </p:txBody>
      </p:sp>
      <p:sp>
        <p:nvSpPr>
          <p:cNvPr id="3" name="Content Placeholder 2">
            <a:extLst>
              <a:ext uri="{FF2B5EF4-FFF2-40B4-BE49-F238E27FC236}">
                <a16:creationId xmlns:a16="http://schemas.microsoft.com/office/drawing/2014/main" id="{9CFAEEF0-1B4B-4D32-839E-47FC7AA16B6B}"/>
              </a:ext>
            </a:extLst>
          </p:cNvPr>
          <p:cNvSpPr>
            <a:spLocks noGrp="1"/>
          </p:cNvSpPr>
          <p:nvPr>
            <p:ph idx="1"/>
          </p:nvPr>
        </p:nvSpPr>
        <p:spPr/>
        <p:txBody>
          <a:bodyPr vert="horz" lIns="91440" tIns="45720" rIns="91440" bIns="45720" rtlCol="0" anchor="t">
            <a:normAutofit/>
          </a:bodyPr>
          <a:lstStyle/>
          <a:p>
            <a:r>
              <a:rPr lang="en-US">
                <a:ea typeface="+mn-lt"/>
                <a:cs typeface="+mn-lt"/>
              </a:rPr>
              <a:t>The cost to train an artificial intelligence (AI) system is improving at 50x the pace of Moore’s Law.</a:t>
            </a:r>
            <a:endParaRPr lang="en-US"/>
          </a:p>
        </p:txBody>
      </p:sp>
      <p:sp>
        <p:nvSpPr>
          <p:cNvPr id="4" name="Date Placeholder 3">
            <a:extLst>
              <a:ext uri="{FF2B5EF4-FFF2-40B4-BE49-F238E27FC236}">
                <a16:creationId xmlns:a16="http://schemas.microsoft.com/office/drawing/2014/main" id="{D4B5F5BB-369C-4D99-B92A-F3317BF268C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1348FBE4-C1B4-40A0-80E9-57E24554E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C71F9-5BD8-46D8-BC5C-F65A0746DC4E}"/>
              </a:ext>
            </a:extLst>
          </p:cNvPr>
          <p:cNvSpPr>
            <a:spLocks noGrp="1"/>
          </p:cNvSpPr>
          <p:nvPr>
            <p:ph type="sldNum" sz="quarter" idx="12"/>
          </p:nvPr>
        </p:nvSpPr>
        <p:spPr/>
        <p:txBody>
          <a:bodyPr/>
          <a:lstStyle/>
          <a:p>
            <a:fld id="{CE8079A4-7AA8-4A4F-87E2-7781EC5097DD}" type="slidenum">
              <a:rPr lang="en-US" smtClean="0"/>
              <a:pPr/>
              <a:t>4</a:t>
            </a:fld>
            <a:endParaRPr lang="en-US"/>
          </a:p>
        </p:txBody>
      </p:sp>
    </p:spTree>
    <p:extLst>
      <p:ext uri="{BB962C8B-B14F-4D97-AF65-F5344CB8AC3E}">
        <p14:creationId xmlns:p14="http://schemas.microsoft.com/office/powerpoint/2010/main" val="415163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793A-750D-45EE-AEA1-44D3D9A73D98}"/>
              </a:ext>
            </a:extLst>
          </p:cNvPr>
          <p:cNvSpPr>
            <a:spLocks noGrp="1"/>
          </p:cNvSpPr>
          <p:nvPr>
            <p:ph type="title"/>
          </p:nvPr>
        </p:nvSpPr>
        <p:spPr/>
        <p:txBody>
          <a:bodyPr/>
          <a:lstStyle/>
          <a:p>
            <a:r>
              <a:rPr lang="en-US">
                <a:cs typeface="Arial"/>
              </a:rPr>
              <a:t>Cost Approaches Zero</a:t>
            </a:r>
            <a:endParaRPr lang="en-US"/>
          </a:p>
        </p:txBody>
      </p:sp>
      <p:sp>
        <p:nvSpPr>
          <p:cNvPr id="3" name="Content Placeholder 2">
            <a:extLst>
              <a:ext uri="{FF2B5EF4-FFF2-40B4-BE49-F238E27FC236}">
                <a16:creationId xmlns:a16="http://schemas.microsoft.com/office/drawing/2014/main" id="{07B21606-B1CC-4907-B654-C4D60F569852}"/>
              </a:ext>
            </a:extLst>
          </p:cNvPr>
          <p:cNvSpPr>
            <a:spLocks noGrp="1"/>
          </p:cNvSpPr>
          <p:nvPr>
            <p:ph idx="1"/>
          </p:nvPr>
        </p:nvSpPr>
        <p:spPr/>
        <p:txBody>
          <a:bodyPr vert="horz" lIns="91440" tIns="45720" rIns="91440" bIns="45720" rtlCol="0" anchor="t">
            <a:normAutofit/>
          </a:bodyPr>
          <a:lstStyle/>
          <a:p>
            <a:r>
              <a:rPr lang="en-US">
                <a:ea typeface="+mn-lt"/>
                <a:cs typeface="+mn-lt"/>
              </a:rPr>
              <a:t>For many use cases, the cost to run an AI inference system has collapsed to almost nil. </a:t>
            </a:r>
          </a:p>
          <a:p>
            <a:r>
              <a:rPr lang="en-US">
                <a:ea typeface="+mn-lt"/>
                <a:cs typeface="+mn-lt"/>
              </a:rPr>
              <a:t>After just five years of development, deep learning – the modern incarnation of AI – seems to have reached a tipping point in both cost and performance, paving the way for widespread adoption over the next decade.</a:t>
            </a:r>
            <a:endParaRPr lang="en-US">
              <a:cs typeface="Arial"/>
            </a:endParaRPr>
          </a:p>
        </p:txBody>
      </p:sp>
      <p:sp>
        <p:nvSpPr>
          <p:cNvPr id="4" name="Date Placeholder 3">
            <a:extLst>
              <a:ext uri="{FF2B5EF4-FFF2-40B4-BE49-F238E27FC236}">
                <a16:creationId xmlns:a16="http://schemas.microsoft.com/office/drawing/2014/main" id="{F50EF62A-0FE8-4378-B688-935730EEF295}"/>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147FDFAF-11B7-4B48-B472-9DAF2CACF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1BB41-5C4C-4405-8D3B-ED19B101A964}"/>
              </a:ext>
            </a:extLst>
          </p:cNvPr>
          <p:cNvSpPr>
            <a:spLocks noGrp="1"/>
          </p:cNvSpPr>
          <p:nvPr>
            <p:ph type="sldNum" sz="quarter" idx="12"/>
          </p:nvPr>
        </p:nvSpPr>
        <p:spPr/>
        <p:txBody>
          <a:bodyPr/>
          <a:lstStyle/>
          <a:p>
            <a:fld id="{CE8079A4-7AA8-4A4F-87E2-7781EC5097DD}" type="slidenum">
              <a:rPr lang="en-US" smtClean="0"/>
              <a:pPr/>
              <a:t>5</a:t>
            </a:fld>
            <a:endParaRPr lang="en-US"/>
          </a:p>
        </p:txBody>
      </p:sp>
    </p:spTree>
    <p:extLst>
      <p:ext uri="{BB962C8B-B14F-4D97-AF65-F5344CB8AC3E}">
        <p14:creationId xmlns:p14="http://schemas.microsoft.com/office/powerpoint/2010/main" val="194382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BF60-0EB2-4480-9583-76AE2E3AD573}"/>
              </a:ext>
            </a:extLst>
          </p:cNvPr>
          <p:cNvSpPr>
            <a:spLocks noGrp="1"/>
          </p:cNvSpPr>
          <p:nvPr>
            <p:ph type="title"/>
          </p:nvPr>
        </p:nvSpPr>
        <p:spPr/>
        <p:txBody>
          <a:bodyPr/>
          <a:lstStyle/>
          <a:p>
            <a:r>
              <a:rPr lang="en-US">
                <a:cs typeface="Arial"/>
              </a:rPr>
              <a:t>Compute</a:t>
            </a:r>
            <a:endParaRPr lang="en-US"/>
          </a:p>
        </p:txBody>
      </p:sp>
      <p:sp>
        <p:nvSpPr>
          <p:cNvPr id="3" name="Content Placeholder 2">
            <a:extLst>
              <a:ext uri="{FF2B5EF4-FFF2-40B4-BE49-F238E27FC236}">
                <a16:creationId xmlns:a16="http://schemas.microsoft.com/office/drawing/2014/main" id="{66EB7532-C980-40AE-93F9-118FD79BE129}"/>
              </a:ext>
            </a:extLst>
          </p:cNvPr>
          <p:cNvSpPr>
            <a:spLocks noGrp="1"/>
          </p:cNvSpPr>
          <p:nvPr>
            <p:ph idx="1"/>
          </p:nvPr>
        </p:nvSpPr>
        <p:spPr/>
        <p:txBody>
          <a:bodyPr vert="horz" lIns="91440" tIns="45720" rIns="91440" bIns="45720" rtlCol="0" anchor="t">
            <a:normAutofit/>
          </a:bodyPr>
          <a:lstStyle/>
          <a:p>
            <a:r>
              <a:rPr lang="en-US">
                <a:ea typeface="+mn-lt"/>
                <a:cs typeface="+mn-lt"/>
              </a:rPr>
              <a:t>For the past ten years, the computing resources devoted to AI training models have exploded. </a:t>
            </a:r>
          </a:p>
          <a:p>
            <a:r>
              <a:rPr lang="en-US">
                <a:ea typeface="+mn-lt"/>
                <a:cs typeface="+mn-lt"/>
              </a:rPr>
              <a:t>After doubling every two years from 1960 to 2010, AI compute complexity has soared 10x every year.</a:t>
            </a:r>
            <a:endParaRPr lang="en-US">
              <a:cs typeface="Arial"/>
            </a:endParaRPr>
          </a:p>
        </p:txBody>
      </p:sp>
      <p:sp>
        <p:nvSpPr>
          <p:cNvPr id="4" name="Date Placeholder 3">
            <a:extLst>
              <a:ext uri="{FF2B5EF4-FFF2-40B4-BE49-F238E27FC236}">
                <a16:creationId xmlns:a16="http://schemas.microsoft.com/office/drawing/2014/main" id="{7A6F00E5-D790-4198-93D5-80CDC8D4229D}"/>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991624F7-18D8-4420-9B31-AE9DCB88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EA9B0-964E-4CE8-A3AE-8FCF171E4C75}"/>
              </a:ext>
            </a:extLst>
          </p:cNvPr>
          <p:cNvSpPr>
            <a:spLocks noGrp="1"/>
          </p:cNvSpPr>
          <p:nvPr>
            <p:ph type="sldNum" sz="quarter" idx="12"/>
          </p:nvPr>
        </p:nvSpPr>
        <p:spPr/>
        <p:txBody>
          <a:bodyPr/>
          <a:lstStyle/>
          <a:p>
            <a:fld id="{CE8079A4-7AA8-4A4F-87E2-7781EC5097DD}" type="slidenum">
              <a:rPr lang="en-US" smtClean="0"/>
              <a:pPr/>
              <a:t>6</a:t>
            </a:fld>
            <a:endParaRPr lang="en-US"/>
          </a:p>
        </p:txBody>
      </p:sp>
    </p:spTree>
    <p:extLst>
      <p:ext uri="{BB962C8B-B14F-4D97-AF65-F5344CB8AC3E}">
        <p14:creationId xmlns:p14="http://schemas.microsoft.com/office/powerpoint/2010/main" val="112691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609ECA-5F7D-4F9E-B340-9F748056F861}"/>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AD6A2F79-40D2-4F99-A03C-51F8F64D5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7EF77-3621-4CB8-ABEE-2CB97DFAAE6C}"/>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7" name="Picture 7" descr="A close up of a map&#10;&#10;Description automatically generated">
            <a:extLst>
              <a:ext uri="{FF2B5EF4-FFF2-40B4-BE49-F238E27FC236}">
                <a16:creationId xmlns:a16="http://schemas.microsoft.com/office/drawing/2014/main" id="{0B6F07D2-8D45-43E9-8853-C3E98A7D8C96}"/>
              </a:ext>
            </a:extLst>
          </p:cNvPr>
          <p:cNvPicPr>
            <a:picLocks noChangeAspect="1"/>
          </p:cNvPicPr>
          <p:nvPr/>
        </p:nvPicPr>
        <p:blipFill>
          <a:blip r:embed="rId2"/>
          <a:stretch>
            <a:fillRect/>
          </a:stretch>
        </p:blipFill>
        <p:spPr>
          <a:xfrm>
            <a:off x="914400" y="1247887"/>
            <a:ext cx="7153835" cy="4953896"/>
          </a:xfrm>
          <a:prstGeom prst="rect">
            <a:avLst/>
          </a:prstGeom>
        </p:spPr>
      </p:pic>
      <p:sp>
        <p:nvSpPr>
          <p:cNvPr id="10" name="TextBox 9">
            <a:extLst>
              <a:ext uri="{FF2B5EF4-FFF2-40B4-BE49-F238E27FC236}">
                <a16:creationId xmlns:a16="http://schemas.microsoft.com/office/drawing/2014/main" id="{246E65F0-5E5B-4D48-9A69-EAFBACF15D8C}"/>
              </a:ext>
            </a:extLst>
          </p:cNvPr>
          <p:cNvSpPr txBox="1"/>
          <p:nvPr/>
        </p:nvSpPr>
        <p:spPr>
          <a:xfrm>
            <a:off x="833717" y="6302188"/>
            <a:ext cx="72345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ea typeface="+mn-lt"/>
                <a:cs typeface="+mn-lt"/>
              </a:rPr>
              <a:t>A “ Petaflop-Day” refers to performing a quadrillion operations per second for a day.</a:t>
            </a:r>
            <a:endParaRPr lang="en-US" sz="1400"/>
          </a:p>
        </p:txBody>
      </p:sp>
    </p:spTree>
    <p:extLst>
      <p:ext uri="{BB962C8B-B14F-4D97-AF65-F5344CB8AC3E}">
        <p14:creationId xmlns:p14="http://schemas.microsoft.com/office/powerpoint/2010/main" val="70717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5386-529E-416C-9B59-FEAC854262D5}"/>
              </a:ext>
            </a:extLst>
          </p:cNvPr>
          <p:cNvSpPr>
            <a:spLocks noGrp="1"/>
          </p:cNvSpPr>
          <p:nvPr>
            <p:ph type="title"/>
          </p:nvPr>
        </p:nvSpPr>
        <p:spPr/>
        <p:txBody>
          <a:bodyPr/>
          <a:lstStyle/>
          <a:p>
            <a:r>
              <a:rPr lang="en-US">
                <a:cs typeface="Arial"/>
              </a:rPr>
              <a:t>Incentive and Investment</a:t>
            </a:r>
            <a:endParaRPr lang="en-US" dirty="0">
              <a:cs typeface="Arial"/>
            </a:endParaRPr>
          </a:p>
        </p:txBody>
      </p:sp>
      <p:sp>
        <p:nvSpPr>
          <p:cNvPr id="3" name="Content Placeholder 2">
            <a:extLst>
              <a:ext uri="{FF2B5EF4-FFF2-40B4-BE49-F238E27FC236}">
                <a16:creationId xmlns:a16="http://schemas.microsoft.com/office/drawing/2014/main" id="{24BE923E-8774-4820-9615-780F05E757E7}"/>
              </a:ext>
            </a:extLst>
          </p:cNvPr>
          <p:cNvSpPr>
            <a:spLocks noGrp="1"/>
          </p:cNvSpPr>
          <p:nvPr>
            <p:ph idx="1"/>
          </p:nvPr>
        </p:nvSpPr>
        <p:spPr/>
        <p:txBody>
          <a:bodyPr vert="horz" lIns="91440" tIns="45720" rIns="91440" bIns="45720" rtlCol="0" anchor="t">
            <a:normAutofit/>
          </a:bodyPr>
          <a:lstStyle/>
          <a:p>
            <a:r>
              <a:rPr lang="en-US">
                <a:ea typeface="+mn-lt"/>
                <a:cs typeface="+mn-lt"/>
              </a:rPr>
              <a:t>It is believed that companies have had ample incentive to increase computing resources at five times the rate of Moore’s Law: significant competitive advantages in revenue generation and hardware cost declines rapid enough to keep fueling the beast. </a:t>
            </a:r>
          </a:p>
          <a:p>
            <a:r>
              <a:rPr lang="en-US">
                <a:ea typeface="+mn-lt"/>
                <a:cs typeface="+mn-lt"/>
              </a:rPr>
              <a:t>As so-called hyperscale internet companies (Amazon, Microsoft, Google, etc.) have taken the reins from universities and trained deep learning networks on their data, they have budgeted hundreds of millions of dollars for AI hardware, expecting superior rates of return on investment over time.</a:t>
            </a:r>
            <a:endParaRPr lang="en-US">
              <a:cs typeface="Arial"/>
            </a:endParaRPr>
          </a:p>
        </p:txBody>
      </p:sp>
      <p:sp>
        <p:nvSpPr>
          <p:cNvPr id="4" name="Date Placeholder 3">
            <a:extLst>
              <a:ext uri="{FF2B5EF4-FFF2-40B4-BE49-F238E27FC236}">
                <a16:creationId xmlns:a16="http://schemas.microsoft.com/office/drawing/2014/main" id="{5CB69EBF-E0C5-4EDD-BE44-6E1547F9933A}"/>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F7021BE2-BB76-4249-9DD0-0447A97E0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5FB6A-F7DD-4045-A068-A1C12BB03A91}"/>
              </a:ext>
            </a:extLst>
          </p:cNvPr>
          <p:cNvSpPr>
            <a:spLocks noGrp="1"/>
          </p:cNvSpPr>
          <p:nvPr>
            <p:ph type="sldNum" sz="quarter" idx="12"/>
          </p:nvPr>
        </p:nvSpPr>
        <p:spPr/>
        <p:txBody>
          <a:bodyPr/>
          <a:lstStyle/>
          <a:p>
            <a:fld id="{CE8079A4-7AA8-4A4F-87E2-7781EC5097DD}" type="slidenum">
              <a:rPr lang="en-US" smtClean="0"/>
              <a:pPr/>
              <a:t>8</a:t>
            </a:fld>
            <a:endParaRPr lang="en-US"/>
          </a:p>
        </p:txBody>
      </p:sp>
    </p:spTree>
    <p:extLst>
      <p:ext uri="{BB962C8B-B14F-4D97-AF65-F5344CB8AC3E}">
        <p14:creationId xmlns:p14="http://schemas.microsoft.com/office/powerpoint/2010/main" val="216140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664B-1DE9-4A29-AB91-1CC2E34CACB8}"/>
              </a:ext>
            </a:extLst>
          </p:cNvPr>
          <p:cNvSpPr>
            <a:spLocks noGrp="1"/>
          </p:cNvSpPr>
          <p:nvPr>
            <p:ph type="title"/>
          </p:nvPr>
        </p:nvSpPr>
        <p:spPr/>
        <p:txBody>
          <a:bodyPr/>
          <a:lstStyle/>
          <a:p>
            <a:r>
              <a:rPr lang="en-US">
                <a:cs typeface="Arial"/>
              </a:rPr>
              <a:t>Train and Inference</a:t>
            </a:r>
            <a:endParaRPr lang="en-US"/>
          </a:p>
        </p:txBody>
      </p:sp>
      <p:sp>
        <p:nvSpPr>
          <p:cNvPr id="3" name="Content Placeholder 2">
            <a:extLst>
              <a:ext uri="{FF2B5EF4-FFF2-40B4-BE49-F238E27FC236}">
                <a16:creationId xmlns:a16="http://schemas.microsoft.com/office/drawing/2014/main" id="{06479FC4-E9F8-4597-A568-A0701DC76E6A}"/>
              </a:ext>
            </a:extLst>
          </p:cNvPr>
          <p:cNvSpPr>
            <a:spLocks noGrp="1"/>
          </p:cNvSpPr>
          <p:nvPr>
            <p:ph idx="1"/>
          </p:nvPr>
        </p:nvSpPr>
        <p:spPr/>
        <p:txBody>
          <a:bodyPr vert="horz" lIns="91440" tIns="45720" rIns="91440" bIns="45720" rtlCol="0" anchor="t">
            <a:normAutofit/>
          </a:bodyPr>
          <a:lstStyle/>
          <a:p>
            <a:r>
              <a:rPr lang="en-US">
                <a:ea typeface="+mn-lt"/>
                <a:cs typeface="+mn-lt"/>
              </a:rPr>
              <a:t>AI training costs have dropped roughly 10x every year. </a:t>
            </a:r>
          </a:p>
          <a:p>
            <a:pPr lvl="1"/>
            <a:r>
              <a:rPr lang="en-US">
                <a:ea typeface="+mn-lt"/>
                <a:cs typeface="+mn-lt"/>
              </a:rPr>
              <a:t>In 2017, for example, the cost to train an image recognition network like </a:t>
            </a:r>
            <a:r>
              <a:rPr lang="en-US" dirty="0">
                <a:ea typeface="+mn-lt"/>
                <a:cs typeface="+mn-lt"/>
                <a:hlinkClick r:id="rId2"/>
              </a:rPr>
              <a:t>ResNet-50</a:t>
            </a:r>
            <a:r>
              <a:rPr lang="en-US">
                <a:ea typeface="+mn-lt"/>
                <a:cs typeface="+mn-lt"/>
              </a:rPr>
              <a:t> on a public cloud was ~$1,000. </a:t>
            </a:r>
          </a:p>
          <a:p>
            <a:pPr lvl="1"/>
            <a:r>
              <a:rPr lang="en-US">
                <a:ea typeface="+mn-lt"/>
                <a:cs typeface="+mn-lt"/>
              </a:rPr>
              <a:t>In 2019, the cost dropped to ~$10, as shown below. </a:t>
            </a:r>
          </a:p>
          <a:p>
            <a:pPr lvl="1"/>
            <a:r>
              <a:rPr lang="en-US">
                <a:ea typeface="+mn-lt"/>
                <a:cs typeface="+mn-lt"/>
              </a:rPr>
              <a:t>At the current rate of improvement, the cost should fall to $1 by the end of this year.</a:t>
            </a:r>
          </a:p>
          <a:p>
            <a:r>
              <a:rPr lang="en-US">
                <a:ea typeface="+mn-lt"/>
                <a:cs typeface="+mn-lt"/>
              </a:rPr>
              <a:t>The cost of inference—running a trained neural network in production—has dropped even more precipitously. During the past two years, for example, the cost to classify one billion images has fallen from $10,000 to just $0.03, as shown below.</a:t>
            </a:r>
            <a:endParaRPr lang="en-US">
              <a:cs typeface="Arial"/>
            </a:endParaRPr>
          </a:p>
        </p:txBody>
      </p:sp>
      <p:sp>
        <p:nvSpPr>
          <p:cNvPr id="4" name="Date Placeholder 3">
            <a:extLst>
              <a:ext uri="{FF2B5EF4-FFF2-40B4-BE49-F238E27FC236}">
                <a16:creationId xmlns:a16="http://schemas.microsoft.com/office/drawing/2014/main" id="{72594FFE-6A03-4265-854F-4357D55AC92A}"/>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052BEE8B-3ADB-4553-ABC9-3CF03F403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7E7C6-7161-447F-A753-4D29600544B0}"/>
              </a:ext>
            </a:extLst>
          </p:cNvPr>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3137505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0</TotalTime>
  <Words>2</Words>
  <Application>Microsoft Office PowerPoint</Application>
  <PresentationFormat>On-screen Show (4:3)</PresentationFormat>
  <Paragraphs>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Perspective</vt:lpstr>
      <vt:lpstr>ML &gt; The Internet</vt:lpstr>
      <vt:lpstr>Source</vt:lpstr>
      <vt:lpstr>Moore's Law</vt:lpstr>
      <vt:lpstr>Let This Sink In...</vt:lpstr>
      <vt:lpstr>Cost Approaches Zero</vt:lpstr>
      <vt:lpstr>Compute</vt:lpstr>
      <vt:lpstr>PowerPoint Presentation</vt:lpstr>
      <vt:lpstr>Incentive and Investment</vt:lpstr>
      <vt:lpstr>Train and Inference</vt:lpstr>
      <vt:lpstr>PowerPoint Presentation</vt:lpstr>
      <vt:lpstr>PowerPoint Presentation</vt:lpstr>
      <vt:lpstr>Hardware and Software</vt:lpstr>
      <vt:lpstr>PowerPoint Presentation</vt:lpstr>
      <vt:lpstr>AI Chip Costs</vt:lpstr>
      <vt:lpstr>Early Days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213</cp:revision>
  <dcterms:created xsi:type="dcterms:W3CDTF">2020-07-07T14:23:18Z</dcterms:created>
  <dcterms:modified xsi:type="dcterms:W3CDTF">2020-08-18T00:17:42Z</dcterms:modified>
</cp:coreProperties>
</file>