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256" r:id="rId2"/>
    <p:sldId id="257" r:id="rId3"/>
    <p:sldId id="270" r:id="rId4"/>
    <p:sldId id="307" r:id="rId5"/>
    <p:sldId id="308" r:id="rId6"/>
    <p:sldId id="309" r:id="rId7"/>
    <p:sldId id="271" r:id="rId8"/>
    <p:sldId id="286" r:id="rId9"/>
    <p:sldId id="284" r:id="rId10"/>
    <p:sldId id="282" r:id="rId11"/>
    <p:sldId id="277" r:id="rId12"/>
    <p:sldId id="310" r:id="rId13"/>
    <p:sldId id="288" r:id="rId14"/>
    <p:sldId id="311" r:id="rId15"/>
    <p:sldId id="279" r:id="rId16"/>
    <p:sldId id="290" r:id="rId17"/>
    <p:sldId id="280" r:id="rId18"/>
    <p:sldId id="291" r:id="rId19"/>
    <p:sldId id="289" r:id="rId20"/>
    <p:sldId id="294" r:id="rId21"/>
    <p:sldId id="312" r:id="rId22"/>
    <p:sldId id="313" r:id="rId23"/>
    <p:sldId id="314" r:id="rId24"/>
    <p:sldId id="318" r:id="rId25"/>
    <p:sldId id="316" r:id="rId26"/>
    <p:sldId id="315" r:id="rId27"/>
    <p:sldId id="317" r:id="rId28"/>
    <p:sldId id="293" r:id="rId29"/>
    <p:sldId id="319" r:id="rId30"/>
    <p:sldId id="320" r:id="rId31"/>
    <p:sldId id="292" r:id="rId32"/>
    <p:sldId id="296" r:id="rId33"/>
    <p:sldId id="297" r:id="rId34"/>
    <p:sldId id="301" r:id="rId35"/>
    <p:sldId id="300" r:id="rId36"/>
    <p:sldId id="299" r:id="rId37"/>
    <p:sldId id="298" r:id="rId38"/>
    <p:sldId id="304" r:id="rId39"/>
    <p:sldId id="305" r:id="rId40"/>
    <p:sldId id="303" r:id="rId41"/>
    <p:sldId id="306" r:id="rId42"/>
    <p:sldId id="302" r:id="rId43"/>
    <p:sldId id="321" r:id="rId44"/>
    <p:sldId id="272" r:id="rId45"/>
    <p:sldId id="283" r:id="rId46"/>
    <p:sldId id="285" r:id="rId47"/>
    <p:sldId id="287" r:id="rId48"/>
    <p:sldId id="274" r:id="rId49"/>
    <p:sldId id="273" r:id="rId50"/>
    <p:sldId id="276" r:id="rId51"/>
    <p:sldId id="322" r:id="rId52"/>
    <p:sldId id="278" r:id="rId5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9A0284-D6DC-43EA-A40C-17A3E7F19FDA}" v="5213" dt="2020-08-05T20:52:52.453"/>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84" d="100"/>
          <a:sy n="84" d="100"/>
        </p:scale>
        <p:origin x="114" y="61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8/17/2020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8/17/2020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8/17/2020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8/17/2020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8/17/2020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8/17/2020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8/17/2020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8/17/2020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8/17/2020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8/17/2020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8/17/2020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8/17/2020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8/17/2020</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github.com/en/actions/reference/workflow-syntax-for-github-actions#jobsjob_idsteps" TargetMode="External"/><Relationship Id="rId2" Type="http://schemas.openxmlformats.org/officeDocument/2006/relationships/hyperlink" Target="https://docs.github.com/en/actions/configuring-and-managing-workflows/configuring-a-workflow"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hub.docker.com/search?q=dvcorg%2Fcml-py3&amp;type=im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marketplace/actions/checkou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video" Target="https://www.youtube.com/embed/4h6I9_xeYA4?feature=oemb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odeproject.com/Articles/1214409/Learn-YAML-in-five-minute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CML</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t>Continuous Machine Learning</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73B3F-31DC-4465-A02E-1F4A45B76BF3}"/>
              </a:ext>
            </a:extLst>
          </p:cNvPr>
          <p:cNvSpPr>
            <a:spLocks noGrp="1"/>
          </p:cNvSpPr>
          <p:nvPr>
            <p:ph type="title"/>
          </p:nvPr>
        </p:nvSpPr>
        <p:spPr/>
        <p:txBody>
          <a:bodyPr/>
          <a:lstStyle/>
          <a:p>
            <a:r>
              <a:rPr lang="en-US"/>
              <a:t>Scalers</a:t>
            </a:r>
          </a:p>
        </p:txBody>
      </p:sp>
      <p:sp>
        <p:nvSpPr>
          <p:cNvPr id="3" name="Content Placeholder 2">
            <a:extLst>
              <a:ext uri="{FF2B5EF4-FFF2-40B4-BE49-F238E27FC236}">
                <a16:creationId xmlns:a16="http://schemas.microsoft.com/office/drawing/2014/main" id="{77A65ED4-6578-4AC2-BE6C-448BC031027E}"/>
              </a:ext>
            </a:extLst>
          </p:cNvPr>
          <p:cNvSpPr>
            <a:spLocks noGrp="1"/>
          </p:cNvSpPr>
          <p:nvPr>
            <p:ph idx="1"/>
          </p:nvPr>
        </p:nvSpPr>
        <p:spPr/>
        <p:txBody>
          <a:bodyPr vert="horz" lIns="91440" tIns="45720" rIns="91440" bIns="45720" rtlCol="0" anchor="t">
            <a:normAutofit/>
          </a:bodyPr>
          <a:lstStyle/>
          <a:p>
            <a:r>
              <a:rPr lang="en-US">
                <a:ea typeface="+mn-lt"/>
                <a:cs typeface="+mn-lt"/>
              </a:rPr>
              <a:t>Scalars, or variables, are defined using a colon and a</a:t>
            </a:r>
          </a:p>
          <a:p>
            <a:pPr marL="274320" lvl="1" indent="0">
              <a:buNone/>
            </a:pPr>
            <a:r>
              <a:rPr lang="en-US">
                <a:ea typeface="+mn-lt"/>
                <a:cs typeface="+mn-lt"/>
              </a:rPr>
              <a:t>space.</a:t>
            </a:r>
            <a:r>
              <a:rPr lang="en-US">
                <a:latin typeface="Consolas"/>
              </a:rPr>
              <a:t>integer: 25</a:t>
            </a:r>
            <a:endParaRPr lang="en-US">
              <a:latin typeface="Corbel"/>
            </a:endParaRPr>
          </a:p>
          <a:p>
            <a:pPr marL="274320" lvl="1" indent="0">
              <a:buNone/>
            </a:pPr>
            <a:r>
              <a:rPr lang="en-US">
                <a:latin typeface="Consolas"/>
              </a:rPr>
              <a:t>string: "25"</a:t>
            </a:r>
            <a:endParaRPr lang="en-US">
              <a:latin typeface="Corbel"/>
            </a:endParaRPr>
          </a:p>
          <a:p>
            <a:pPr marL="274320" lvl="1" indent="0">
              <a:buNone/>
            </a:pPr>
            <a:r>
              <a:rPr lang="en-US">
                <a:latin typeface="Consolas"/>
              </a:rPr>
              <a:t>float: 25.0</a:t>
            </a:r>
            <a:endParaRPr lang="en-US">
              <a:latin typeface="Corbel"/>
            </a:endParaRPr>
          </a:p>
          <a:p>
            <a:pPr marL="274320" lvl="1" indent="0">
              <a:buNone/>
            </a:pPr>
            <a:r>
              <a:rPr lang="en-US">
                <a:latin typeface="Consolas"/>
              </a:rPr>
              <a:t>boolean: Yes</a:t>
            </a:r>
            <a:endParaRPr lang="en-US"/>
          </a:p>
        </p:txBody>
      </p:sp>
    </p:spTree>
    <p:extLst>
      <p:ext uri="{BB962C8B-B14F-4D97-AF65-F5344CB8AC3E}">
        <p14:creationId xmlns:p14="http://schemas.microsoft.com/office/powerpoint/2010/main" val="116095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1580-ACA8-454E-9043-CA7CC37DACD6}"/>
              </a:ext>
            </a:extLst>
          </p:cNvPr>
          <p:cNvSpPr>
            <a:spLocks noGrp="1"/>
          </p:cNvSpPr>
          <p:nvPr>
            <p:ph type="title"/>
          </p:nvPr>
        </p:nvSpPr>
        <p:spPr/>
        <p:txBody>
          <a:bodyPr/>
          <a:lstStyle/>
          <a:p>
            <a:r>
              <a:rPr lang="en-US"/>
              <a:t>Lists</a:t>
            </a:r>
          </a:p>
        </p:txBody>
      </p:sp>
      <p:sp>
        <p:nvSpPr>
          <p:cNvPr id="3" name="Content Placeholder 2">
            <a:extLst>
              <a:ext uri="{FF2B5EF4-FFF2-40B4-BE49-F238E27FC236}">
                <a16:creationId xmlns:a16="http://schemas.microsoft.com/office/drawing/2014/main" id="{B2800029-FA47-4799-9E59-C6246AD9418B}"/>
              </a:ext>
            </a:extLst>
          </p:cNvPr>
          <p:cNvSpPr>
            <a:spLocks noGrp="1"/>
          </p:cNvSpPr>
          <p:nvPr>
            <p:ph idx="1"/>
          </p:nvPr>
        </p:nvSpPr>
        <p:spPr/>
        <p:txBody>
          <a:bodyPr vert="horz" lIns="91440" tIns="45720" rIns="91440" bIns="45720" rtlCol="0" anchor="t">
            <a:normAutofit/>
          </a:bodyPr>
          <a:lstStyle/>
          <a:p>
            <a:r>
              <a:rPr lang="en-US">
                <a:ea typeface="+mn-lt"/>
                <a:cs typeface="+mn-lt"/>
              </a:rPr>
              <a:t>Associative arrays and lists can be defined using a conventional block format (or an inline format that is similar to JSON).</a:t>
            </a:r>
            <a:endParaRPr lang="en-US" dirty="0">
              <a:ea typeface="+mn-lt"/>
              <a:cs typeface="+mn-lt"/>
            </a:endParaRPr>
          </a:p>
          <a:p>
            <a:r>
              <a:rPr lang="en-US">
                <a:ea typeface="+mn-lt"/>
                <a:cs typeface="+mn-lt"/>
              </a:rPr>
              <a:t>--- # Shopping List in Block Format </a:t>
            </a:r>
            <a:endParaRPr lang="en-US"/>
          </a:p>
          <a:p>
            <a:pPr lvl="1"/>
            <a:r>
              <a:rPr lang="en-US">
                <a:ea typeface="+mn-lt"/>
                <a:cs typeface="+mn-lt"/>
              </a:rPr>
              <a:t>milk </a:t>
            </a:r>
          </a:p>
          <a:p>
            <a:pPr lvl="1"/>
            <a:r>
              <a:rPr lang="en-US">
                <a:ea typeface="+mn-lt"/>
                <a:cs typeface="+mn-lt"/>
              </a:rPr>
              <a:t>eggs </a:t>
            </a:r>
          </a:p>
          <a:p>
            <a:pPr lvl="1"/>
            <a:r>
              <a:rPr lang="en-US" dirty="0">
                <a:ea typeface="+mn-lt"/>
                <a:cs typeface="+mn-lt"/>
              </a:rPr>
              <a:t> </a:t>
            </a:r>
            <a:r>
              <a:rPr lang="en-US">
                <a:ea typeface="+mn-lt"/>
                <a:cs typeface="+mn-lt"/>
              </a:rPr>
              <a:t>Juice</a:t>
            </a:r>
            <a:endParaRPr lang="en-US" dirty="0">
              <a:ea typeface="+mn-lt"/>
              <a:cs typeface="+mn-lt"/>
            </a:endParaRPr>
          </a:p>
          <a:p>
            <a:pPr>
              <a:buFont typeface="Arial" pitchFamily="49" charset="0"/>
              <a:buChar char="▪"/>
            </a:pPr>
            <a:r>
              <a:rPr lang="en-US">
                <a:ea typeface="+mn-lt"/>
                <a:cs typeface="+mn-lt"/>
              </a:rPr>
              <a:t>--- # Shopping List in Inline Format </a:t>
            </a:r>
          </a:p>
          <a:p>
            <a:pPr marL="274320" lvl="1" indent="0">
              <a:buNone/>
            </a:pPr>
            <a:r>
              <a:rPr lang="en-US">
                <a:ea typeface="+mn-lt"/>
                <a:cs typeface="+mn-lt"/>
              </a:rPr>
              <a:t>[milk, eggs, juice]</a:t>
            </a:r>
            <a:endParaRPr lang="en-US"/>
          </a:p>
        </p:txBody>
      </p:sp>
    </p:spTree>
    <p:extLst>
      <p:ext uri="{BB962C8B-B14F-4D97-AF65-F5344CB8AC3E}">
        <p14:creationId xmlns:p14="http://schemas.microsoft.com/office/powerpoint/2010/main" val="351915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B4FF-B69F-403A-A3F9-7E24730C46A3}"/>
              </a:ext>
            </a:extLst>
          </p:cNvPr>
          <p:cNvSpPr>
            <a:spLocks noGrp="1"/>
          </p:cNvSpPr>
          <p:nvPr>
            <p:ph type="title"/>
          </p:nvPr>
        </p:nvSpPr>
        <p:spPr/>
        <p:txBody>
          <a:bodyPr/>
          <a:lstStyle/>
          <a:p>
            <a:r>
              <a:rPr lang="en-US"/>
              <a:t>CML Workflow Sample</a:t>
            </a:r>
          </a:p>
        </p:txBody>
      </p:sp>
      <p:sp>
        <p:nvSpPr>
          <p:cNvPr id="3" name="Content Placeholder 2">
            <a:extLst>
              <a:ext uri="{FF2B5EF4-FFF2-40B4-BE49-F238E27FC236}">
                <a16:creationId xmlns:a16="http://schemas.microsoft.com/office/drawing/2014/main" id="{569063A6-EC0B-405C-AC32-3494F0F315F8}"/>
              </a:ext>
            </a:extLst>
          </p:cNvPr>
          <p:cNvSpPr>
            <a:spLocks noGrp="1"/>
          </p:cNvSpPr>
          <p:nvPr>
            <p:ph idx="1"/>
          </p:nvPr>
        </p:nvSpPr>
        <p:spPr/>
        <p:txBody>
          <a:bodyPr vert="horz" lIns="91440" tIns="45720" rIns="91440" bIns="45720" rtlCol="0" anchor="t">
            <a:normAutofit/>
          </a:bodyPr>
          <a:lstStyle/>
          <a:p>
            <a:r>
              <a:rPr lang="en-US">
                <a:ea typeface="+mn-lt"/>
                <a:cs typeface="+mn-lt"/>
              </a:rPr>
              <a:t>This is the gist of the CML workflow: when you push changes to your GitHub repository, the workflow in your </a:t>
            </a:r>
            <a:r>
              <a:rPr lang="en-US">
                <a:latin typeface="Consolas"/>
              </a:rPr>
              <a:t>.github/workflows/cml.yaml</a:t>
            </a:r>
            <a:r>
              <a:rPr lang="en-US">
                <a:ea typeface="+mn-lt"/>
                <a:cs typeface="+mn-lt"/>
              </a:rPr>
              <a:t> file gets run and a report generated. </a:t>
            </a:r>
          </a:p>
          <a:p>
            <a:r>
              <a:rPr lang="en-US">
                <a:ea typeface="+mn-lt"/>
                <a:cs typeface="+mn-lt"/>
              </a:rPr>
              <a:t>The CML functions let you display relevant results from the workflow, like model performance metrics and vizualizations, in GitHub checks and comments. What kind of workflow you want to run, and want to put in your CML report, is up to you.</a:t>
            </a:r>
            <a:endParaRPr lang="en-US"/>
          </a:p>
        </p:txBody>
      </p:sp>
    </p:spTree>
    <p:extLst>
      <p:ext uri="{BB962C8B-B14F-4D97-AF65-F5344CB8AC3E}">
        <p14:creationId xmlns:p14="http://schemas.microsoft.com/office/powerpoint/2010/main" val="88620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069C-33D9-4F86-8B79-B40285F882BF}"/>
              </a:ext>
            </a:extLst>
          </p:cNvPr>
          <p:cNvSpPr>
            <a:spLocks noGrp="1"/>
          </p:cNvSpPr>
          <p:nvPr>
            <p:ph type="title"/>
          </p:nvPr>
        </p:nvSpPr>
        <p:spPr/>
        <p:txBody>
          <a:bodyPr/>
          <a:lstStyle/>
          <a:p>
            <a:r>
              <a:rPr lang="en-US"/>
              <a:t>Workflow Action</a:t>
            </a:r>
          </a:p>
        </p:txBody>
      </p:sp>
      <p:pic>
        <p:nvPicPr>
          <p:cNvPr id="4" name="Picture 4" descr="A screenshot of a social media post&#10;&#10;Description automatically generated">
            <a:extLst>
              <a:ext uri="{FF2B5EF4-FFF2-40B4-BE49-F238E27FC236}">
                <a16:creationId xmlns:a16="http://schemas.microsoft.com/office/drawing/2014/main" id="{63A04416-FCCD-40B0-9EE6-F1620DC1E431}"/>
              </a:ext>
            </a:extLst>
          </p:cNvPr>
          <p:cNvPicPr>
            <a:picLocks noChangeAspect="1"/>
          </p:cNvPicPr>
          <p:nvPr/>
        </p:nvPicPr>
        <p:blipFill>
          <a:blip r:embed="rId2"/>
          <a:stretch>
            <a:fillRect/>
          </a:stretch>
        </p:blipFill>
        <p:spPr>
          <a:xfrm>
            <a:off x="2807384" y="1718185"/>
            <a:ext cx="6575501" cy="4857859"/>
          </a:xfrm>
          <a:prstGeom prst="rect">
            <a:avLst/>
          </a:prstGeom>
        </p:spPr>
      </p:pic>
    </p:spTree>
    <p:extLst>
      <p:ext uri="{BB962C8B-B14F-4D97-AF65-F5344CB8AC3E}">
        <p14:creationId xmlns:p14="http://schemas.microsoft.com/office/powerpoint/2010/main" val="273542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B0B2-0A25-4D4F-8CF8-A2477BA0D53B}"/>
              </a:ext>
            </a:extLst>
          </p:cNvPr>
          <p:cNvSpPr>
            <a:spLocks noGrp="1"/>
          </p:cNvSpPr>
          <p:nvPr>
            <p:ph type="title"/>
          </p:nvPr>
        </p:nvSpPr>
        <p:spPr/>
        <p:txBody>
          <a:bodyPr/>
          <a:lstStyle/>
          <a:p>
            <a:r>
              <a:rPr lang="en-US"/>
              <a:t>Line-by-Line</a:t>
            </a:r>
            <a:endParaRPr lang="en-US" dirty="0"/>
          </a:p>
        </p:txBody>
      </p:sp>
      <p:sp>
        <p:nvSpPr>
          <p:cNvPr id="3" name="Content Placeholder 2">
            <a:extLst>
              <a:ext uri="{FF2B5EF4-FFF2-40B4-BE49-F238E27FC236}">
                <a16:creationId xmlns:a16="http://schemas.microsoft.com/office/drawing/2014/main" id="{5D959E1F-C0FF-4290-AFAA-E241CC416912}"/>
              </a:ext>
            </a:extLst>
          </p:cNvPr>
          <p:cNvSpPr>
            <a:spLocks noGrp="1"/>
          </p:cNvSpPr>
          <p:nvPr>
            <p:ph idx="1"/>
          </p:nvPr>
        </p:nvSpPr>
        <p:spPr/>
        <p:txBody>
          <a:bodyPr vert="horz" lIns="91440" tIns="45720" rIns="91440" bIns="45720" rtlCol="0" anchor="t">
            <a:normAutofit/>
          </a:bodyPr>
          <a:lstStyle/>
          <a:p>
            <a:r>
              <a:rPr lang="en-US"/>
              <a:t>Next, we will break the CML sample script down, line by line.</a:t>
            </a:r>
            <a:endParaRPr lang="en-US" dirty="0"/>
          </a:p>
        </p:txBody>
      </p:sp>
    </p:spTree>
    <p:extLst>
      <p:ext uri="{BB962C8B-B14F-4D97-AF65-F5344CB8AC3E}">
        <p14:creationId xmlns:p14="http://schemas.microsoft.com/office/powerpoint/2010/main" val="129431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C781-1450-4D7F-ADF8-24F14A36173A}"/>
              </a:ext>
            </a:extLst>
          </p:cNvPr>
          <p:cNvSpPr>
            <a:spLocks noGrp="1"/>
          </p:cNvSpPr>
          <p:nvPr>
            <p:ph type="title"/>
          </p:nvPr>
        </p:nvSpPr>
        <p:spPr/>
        <p:txBody>
          <a:bodyPr/>
          <a:lstStyle/>
          <a:p>
            <a:r>
              <a:rPr lang="en-US"/>
              <a:t>Name</a:t>
            </a:r>
          </a:p>
        </p:txBody>
      </p:sp>
      <p:sp>
        <p:nvSpPr>
          <p:cNvPr id="3" name="Content Placeholder 2">
            <a:extLst>
              <a:ext uri="{FF2B5EF4-FFF2-40B4-BE49-F238E27FC236}">
                <a16:creationId xmlns:a16="http://schemas.microsoft.com/office/drawing/2014/main" id="{6C00BF76-5DF8-4BA8-BE25-F838879FC212}"/>
              </a:ext>
            </a:extLst>
          </p:cNvPr>
          <p:cNvSpPr>
            <a:spLocks noGrp="1"/>
          </p:cNvSpPr>
          <p:nvPr>
            <p:ph idx="1"/>
          </p:nvPr>
        </p:nvSpPr>
        <p:spPr/>
        <p:txBody>
          <a:bodyPr vert="horz" lIns="91440" tIns="45720" rIns="91440" bIns="45720" rtlCol="0" anchor="t">
            <a:normAutofit/>
          </a:bodyPr>
          <a:lstStyle/>
          <a:p>
            <a:r>
              <a:rPr lang="en-US">
                <a:ea typeface="+mn-lt"/>
                <a:cs typeface="+mn-lt"/>
              </a:rPr>
              <a:t>The name of your workflow. </a:t>
            </a:r>
          </a:p>
          <a:p>
            <a:r>
              <a:rPr lang="en-US">
                <a:ea typeface="+mn-lt"/>
                <a:cs typeface="+mn-lt"/>
              </a:rPr>
              <a:t>GitHub displays the names of your workflows on your repository's actions page. </a:t>
            </a:r>
          </a:p>
          <a:p>
            <a:r>
              <a:rPr lang="en-US">
                <a:ea typeface="+mn-lt"/>
                <a:cs typeface="+mn-lt"/>
              </a:rPr>
              <a:t>If you omit </a:t>
            </a:r>
            <a:r>
              <a:rPr lang="en-US">
                <a:latin typeface="Consolas"/>
              </a:rPr>
              <a:t>name</a:t>
            </a:r>
            <a:r>
              <a:rPr lang="en-US">
                <a:ea typeface="+mn-lt"/>
                <a:cs typeface="+mn-lt"/>
              </a:rPr>
              <a:t>, GitHub sets it to the workflow file path relative to the root of the repository.</a:t>
            </a:r>
            <a:endParaRPr lang="en-US"/>
          </a:p>
        </p:txBody>
      </p:sp>
      <p:pic>
        <p:nvPicPr>
          <p:cNvPr id="4" name="Picture 4">
            <a:extLst>
              <a:ext uri="{FF2B5EF4-FFF2-40B4-BE49-F238E27FC236}">
                <a16:creationId xmlns:a16="http://schemas.microsoft.com/office/drawing/2014/main" id="{A1BD4D9C-B05A-4463-AFC0-709C26109AB3}"/>
              </a:ext>
            </a:extLst>
          </p:cNvPr>
          <p:cNvPicPr>
            <a:picLocks noChangeAspect="1"/>
          </p:cNvPicPr>
          <p:nvPr/>
        </p:nvPicPr>
        <p:blipFill>
          <a:blip r:embed="rId2"/>
          <a:stretch>
            <a:fillRect/>
          </a:stretch>
        </p:blipFill>
        <p:spPr>
          <a:xfrm>
            <a:off x="8279715" y="893080"/>
            <a:ext cx="2371495" cy="314325"/>
          </a:xfrm>
          <a:prstGeom prst="rect">
            <a:avLst/>
          </a:prstGeom>
        </p:spPr>
      </p:pic>
    </p:spTree>
    <p:extLst>
      <p:ext uri="{BB962C8B-B14F-4D97-AF65-F5344CB8AC3E}">
        <p14:creationId xmlns:p14="http://schemas.microsoft.com/office/powerpoint/2010/main" val="67461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4D23-83A4-4A0D-A89E-5EE4D0EFCF9B}"/>
              </a:ext>
            </a:extLst>
          </p:cNvPr>
          <p:cNvSpPr>
            <a:spLocks noGrp="1"/>
          </p:cNvSpPr>
          <p:nvPr>
            <p:ph type="title"/>
          </p:nvPr>
        </p:nvSpPr>
        <p:spPr/>
        <p:txBody>
          <a:bodyPr/>
          <a:lstStyle/>
          <a:p>
            <a:r>
              <a:rPr lang="en-US"/>
              <a:t>On &lt;triggering event&gt;</a:t>
            </a:r>
          </a:p>
        </p:txBody>
      </p:sp>
      <p:sp>
        <p:nvSpPr>
          <p:cNvPr id="3" name="Content Placeholder 2">
            <a:extLst>
              <a:ext uri="{FF2B5EF4-FFF2-40B4-BE49-F238E27FC236}">
                <a16:creationId xmlns:a16="http://schemas.microsoft.com/office/drawing/2014/main" id="{8D17AAC0-E5D9-43CA-BC5C-4755E3ABCE58}"/>
              </a:ext>
            </a:extLst>
          </p:cNvPr>
          <p:cNvSpPr>
            <a:spLocks noGrp="1"/>
          </p:cNvSpPr>
          <p:nvPr>
            <p:ph idx="1"/>
          </p:nvPr>
        </p:nvSpPr>
        <p:spPr/>
        <p:txBody>
          <a:bodyPr vert="horz" lIns="91440" tIns="45720" rIns="91440" bIns="45720" rtlCol="0" anchor="t">
            <a:normAutofit/>
          </a:bodyPr>
          <a:lstStyle/>
          <a:p>
            <a:r>
              <a:rPr lang="en-US">
                <a:ea typeface="+mn-lt"/>
                <a:cs typeface="+mn-lt"/>
              </a:rPr>
              <a:t>The name of the GitHub event that triggers the workflow. </a:t>
            </a:r>
          </a:p>
          <a:p>
            <a:r>
              <a:rPr lang="en-US">
                <a:ea typeface="+mn-lt"/>
                <a:cs typeface="+mn-lt"/>
              </a:rPr>
              <a:t>You can provide a single event </a:t>
            </a:r>
            <a:r>
              <a:rPr lang="en-US">
                <a:latin typeface="Consolas"/>
              </a:rPr>
              <a:t>string</a:t>
            </a:r>
            <a:r>
              <a:rPr lang="en-US">
                <a:ea typeface="+mn-lt"/>
                <a:cs typeface="+mn-lt"/>
              </a:rPr>
              <a:t>, </a:t>
            </a:r>
            <a:r>
              <a:rPr lang="en-US">
                <a:latin typeface="Consolas"/>
              </a:rPr>
              <a:t>array</a:t>
            </a:r>
            <a:r>
              <a:rPr lang="en-US">
                <a:ea typeface="+mn-lt"/>
                <a:cs typeface="+mn-lt"/>
              </a:rPr>
              <a:t> of events, </a:t>
            </a:r>
            <a:r>
              <a:rPr lang="en-US">
                <a:latin typeface="Consolas"/>
              </a:rPr>
              <a:t>array</a:t>
            </a:r>
            <a:r>
              <a:rPr lang="en-US">
                <a:ea typeface="+mn-lt"/>
                <a:cs typeface="+mn-lt"/>
              </a:rPr>
              <a:t> of event </a:t>
            </a:r>
            <a:r>
              <a:rPr lang="en-US">
                <a:latin typeface="Consolas"/>
              </a:rPr>
              <a:t>types</a:t>
            </a:r>
            <a:r>
              <a:rPr lang="en-US">
                <a:ea typeface="+mn-lt"/>
                <a:cs typeface="+mn-lt"/>
              </a:rPr>
              <a:t>, or an event configuration </a:t>
            </a:r>
            <a:r>
              <a:rPr lang="en-US">
                <a:latin typeface="Consolas"/>
              </a:rPr>
              <a:t>map</a:t>
            </a:r>
            <a:r>
              <a:rPr lang="en-US">
                <a:ea typeface="+mn-lt"/>
                <a:cs typeface="+mn-lt"/>
              </a:rPr>
              <a:t> that schedules a workflow or restricts the execution of a workflow to specific files, tags, or branch changes. </a:t>
            </a:r>
          </a:p>
          <a:p>
            <a:r>
              <a:rPr lang="en-US"/>
              <a:t>This is a required field and there are many events that can trigger a </a:t>
            </a:r>
            <a:r>
              <a:rPr lang="en-US" dirty="0"/>
              <a:t>workflow.</a:t>
            </a:r>
            <a:endParaRPr lang="en-US"/>
          </a:p>
          <a:p>
            <a:r>
              <a:rPr lang="en-US">
                <a:latin typeface="Corbel"/>
              </a:rPr>
              <a:t>Trigger the workflow on push or pull request</a:t>
            </a:r>
            <a:r>
              <a:rPr lang="en-US" dirty="0">
                <a:latin typeface="Corbel"/>
              </a:rPr>
              <a:t>
</a:t>
            </a:r>
            <a:r>
              <a:rPr lang="en-US">
                <a:latin typeface="Corbel"/>
              </a:rPr>
              <a:t>on: [push, pull_request]</a:t>
            </a:r>
            <a:endParaRPr lang="en-US" dirty="0">
              <a:latin typeface="Corbel"/>
            </a:endParaRPr>
          </a:p>
        </p:txBody>
      </p:sp>
      <p:pic>
        <p:nvPicPr>
          <p:cNvPr id="4" name="Picture 4">
            <a:extLst>
              <a:ext uri="{FF2B5EF4-FFF2-40B4-BE49-F238E27FC236}">
                <a16:creationId xmlns:a16="http://schemas.microsoft.com/office/drawing/2014/main" id="{585F7B36-98FF-4198-93EE-F81A150BF3B5}"/>
              </a:ext>
            </a:extLst>
          </p:cNvPr>
          <p:cNvPicPr>
            <a:picLocks noChangeAspect="1"/>
          </p:cNvPicPr>
          <p:nvPr/>
        </p:nvPicPr>
        <p:blipFill>
          <a:blip r:embed="rId2"/>
          <a:stretch>
            <a:fillRect/>
          </a:stretch>
        </p:blipFill>
        <p:spPr>
          <a:xfrm>
            <a:off x="9356359" y="932104"/>
            <a:ext cx="1295275" cy="361950"/>
          </a:xfrm>
          <a:prstGeom prst="rect">
            <a:avLst/>
          </a:prstGeom>
        </p:spPr>
      </p:pic>
    </p:spTree>
    <p:extLst>
      <p:ext uri="{BB962C8B-B14F-4D97-AF65-F5344CB8AC3E}">
        <p14:creationId xmlns:p14="http://schemas.microsoft.com/office/powerpoint/2010/main" val="328782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EC94-1ADD-4C66-BED8-2AE72771A2EC}"/>
              </a:ext>
            </a:extLst>
          </p:cNvPr>
          <p:cNvSpPr>
            <a:spLocks noGrp="1"/>
          </p:cNvSpPr>
          <p:nvPr>
            <p:ph type="title"/>
          </p:nvPr>
        </p:nvSpPr>
        <p:spPr/>
        <p:txBody>
          <a:bodyPr/>
          <a:lstStyle/>
          <a:p>
            <a:r>
              <a:rPr lang="en-US"/>
              <a:t>Workflow Events</a:t>
            </a:r>
            <a:endParaRPr lang="en-US" dirty="0"/>
          </a:p>
        </p:txBody>
      </p:sp>
      <p:sp>
        <p:nvSpPr>
          <p:cNvPr id="3" name="Content Placeholder 2">
            <a:extLst>
              <a:ext uri="{FF2B5EF4-FFF2-40B4-BE49-F238E27FC236}">
                <a16:creationId xmlns:a16="http://schemas.microsoft.com/office/drawing/2014/main" id="{BA23CD99-07E8-48AD-83F2-356F84FBD436}"/>
              </a:ext>
            </a:extLst>
          </p:cNvPr>
          <p:cNvSpPr>
            <a:spLocks noGrp="1"/>
          </p:cNvSpPr>
          <p:nvPr>
            <p:ph sz="half" idx="1"/>
          </p:nvPr>
        </p:nvSpPr>
        <p:spPr/>
        <p:txBody>
          <a:bodyPr vert="horz" lIns="91440" tIns="45720" rIns="91440" bIns="45720" rtlCol="0" anchor="t">
            <a:noAutofit/>
          </a:bodyPr>
          <a:lstStyle/>
          <a:p>
            <a:pPr>
              <a:lnSpc>
                <a:spcPct val="100000"/>
              </a:lnSpc>
              <a:spcBef>
                <a:spcPts val="0"/>
              </a:spcBef>
            </a:pPr>
            <a:r>
              <a:rPr lang="en-US" sz="2000">
                <a:ea typeface="+mn-lt"/>
                <a:cs typeface="+mn-lt"/>
              </a:rPr>
              <a:t>check_run</a:t>
            </a:r>
            <a:endParaRPr lang="en-US" sz="2000"/>
          </a:p>
          <a:p>
            <a:pPr>
              <a:lnSpc>
                <a:spcPct val="100000"/>
              </a:lnSpc>
              <a:spcBef>
                <a:spcPts val="0"/>
              </a:spcBef>
            </a:pPr>
            <a:r>
              <a:rPr lang="en-US" sz="2000">
                <a:ea typeface="+mn-lt"/>
                <a:cs typeface="+mn-lt"/>
              </a:rPr>
              <a:t>check_suite</a:t>
            </a:r>
            <a:endParaRPr lang="en-US" sz="2000"/>
          </a:p>
          <a:p>
            <a:pPr>
              <a:lnSpc>
                <a:spcPct val="100000"/>
              </a:lnSpc>
              <a:spcBef>
                <a:spcPts val="0"/>
              </a:spcBef>
            </a:pPr>
            <a:r>
              <a:rPr lang="en-US" sz="2000">
                <a:ea typeface="+mn-lt"/>
                <a:cs typeface="+mn-lt"/>
              </a:rPr>
              <a:t>create</a:t>
            </a:r>
            <a:endParaRPr lang="en-US" sz="2000"/>
          </a:p>
          <a:p>
            <a:pPr>
              <a:lnSpc>
                <a:spcPct val="100000"/>
              </a:lnSpc>
              <a:spcBef>
                <a:spcPts val="0"/>
              </a:spcBef>
            </a:pPr>
            <a:r>
              <a:rPr lang="en-US" sz="2000">
                <a:ea typeface="+mn-lt"/>
                <a:cs typeface="+mn-lt"/>
              </a:rPr>
              <a:t>delete</a:t>
            </a:r>
            <a:endParaRPr lang="en-US" sz="2000"/>
          </a:p>
          <a:p>
            <a:pPr>
              <a:lnSpc>
                <a:spcPct val="100000"/>
              </a:lnSpc>
              <a:spcBef>
                <a:spcPts val="0"/>
              </a:spcBef>
            </a:pPr>
            <a:r>
              <a:rPr lang="en-US" sz="2000">
                <a:ea typeface="+mn-lt"/>
                <a:cs typeface="+mn-lt"/>
              </a:rPr>
              <a:t>deployment</a:t>
            </a:r>
            <a:endParaRPr lang="en-US" sz="2000"/>
          </a:p>
          <a:p>
            <a:pPr>
              <a:lnSpc>
                <a:spcPct val="100000"/>
              </a:lnSpc>
              <a:spcBef>
                <a:spcPts val="0"/>
              </a:spcBef>
            </a:pPr>
            <a:r>
              <a:rPr lang="en-US" sz="2000">
                <a:ea typeface="+mn-lt"/>
                <a:cs typeface="+mn-lt"/>
              </a:rPr>
              <a:t>deployment_status</a:t>
            </a:r>
            <a:endParaRPr lang="en-US" sz="2000"/>
          </a:p>
          <a:p>
            <a:pPr>
              <a:lnSpc>
                <a:spcPct val="100000"/>
              </a:lnSpc>
              <a:spcBef>
                <a:spcPts val="0"/>
              </a:spcBef>
            </a:pPr>
            <a:r>
              <a:rPr lang="en-US" sz="2000">
                <a:ea typeface="+mn-lt"/>
                <a:cs typeface="+mn-lt"/>
              </a:rPr>
              <a:t>fork</a:t>
            </a:r>
            <a:endParaRPr lang="en-US" sz="2000"/>
          </a:p>
          <a:p>
            <a:pPr>
              <a:lnSpc>
                <a:spcPct val="100000"/>
              </a:lnSpc>
              <a:spcBef>
                <a:spcPts val="0"/>
              </a:spcBef>
            </a:pPr>
            <a:r>
              <a:rPr lang="en-US" sz="2000">
                <a:ea typeface="+mn-lt"/>
                <a:cs typeface="+mn-lt"/>
              </a:rPr>
              <a:t>gollum</a:t>
            </a:r>
            <a:endParaRPr lang="en-US" sz="2000"/>
          </a:p>
          <a:p>
            <a:pPr>
              <a:lnSpc>
                <a:spcPct val="100000"/>
              </a:lnSpc>
              <a:spcBef>
                <a:spcPts val="0"/>
              </a:spcBef>
            </a:pPr>
            <a:r>
              <a:rPr lang="en-US" sz="2000">
                <a:ea typeface="+mn-lt"/>
                <a:cs typeface="+mn-lt"/>
              </a:rPr>
              <a:t>issue_comment</a:t>
            </a:r>
            <a:endParaRPr lang="en-US" sz="2000"/>
          </a:p>
          <a:p>
            <a:pPr>
              <a:lnSpc>
                <a:spcPct val="100000"/>
              </a:lnSpc>
              <a:spcBef>
                <a:spcPts val="0"/>
              </a:spcBef>
            </a:pPr>
            <a:r>
              <a:rPr lang="en-US" sz="2000">
                <a:ea typeface="+mn-lt"/>
                <a:cs typeface="+mn-lt"/>
              </a:rPr>
              <a:t>issues</a:t>
            </a:r>
            <a:endParaRPr lang="en-US" sz="2000"/>
          </a:p>
          <a:p>
            <a:pPr>
              <a:lnSpc>
                <a:spcPct val="100000"/>
              </a:lnSpc>
              <a:spcBef>
                <a:spcPts val="0"/>
              </a:spcBef>
            </a:pPr>
            <a:r>
              <a:rPr lang="en-US" sz="2000">
                <a:ea typeface="+mn-lt"/>
                <a:cs typeface="+mn-lt"/>
              </a:rPr>
              <a:t>label</a:t>
            </a:r>
            <a:endParaRPr lang="en-US" sz="2000"/>
          </a:p>
          <a:p>
            <a:pPr>
              <a:lnSpc>
                <a:spcPct val="100000"/>
              </a:lnSpc>
              <a:spcBef>
                <a:spcPts val="0"/>
              </a:spcBef>
            </a:pPr>
            <a:r>
              <a:rPr lang="en-US" sz="2000">
                <a:ea typeface="+mn-lt"/>
                <a:cs typeface="+mn-lt"/>
              </a:rPr>
              <a:t>milestone</a:t>
            </a:r>
            <a:endParaRPr lang="en-US" sz="2000"/>
          </a:p>
          <a:p>
            <a:pPr>
              <a:lnSpc>
                <a:spcPct val="100000"/>
              </a:lnSpc>
              <a:spcBef>
                <a:spcPts val="0"/>
              </a:spcBef>
            </a:pPr>
            <a:r>
              <a:rPr lang="en-US" sz="2000">
                <a:ea typeface="+mn-lt"/>
                <a:cs typeface="+mn-lt"/>
              </a:rPr>
              <a:t>page_build</a:t>
            </a:r>
            <a:endParaRPr lang="en-US" sz="2000"/>
          </a:p>
          <a:p>
            <a:pPr>
              <a:spcBef>
                <a:spcPts val="0"/>
              </a:spcBef>
            </a:pPr>
            <a:r>
              <a:rPr lang="en-US" sz="2000">
                <a:ea typeface="+mn-lt"/>
                <a:cs typeface="+mn-lt"/>
              </a:rPr>
              <a:t>project</a:t>
            </a:r>
            <a:endParaRPr lang="en-US" sz="2000"/>
          </a:p>
        </p:txBody>
      </p:sp>
      <p:sp>
        <p:nvSpPr>
          <p:cNvPr id="4" name="Content Placeholder 3">
            <a:extLst>
              <a:ext uri="{FF2B5EF4-FFF2-40B4-BE49-F238E27FC236}">
                <a16:creationId xmlns:a16="http://schemas.microsoft.com/office/drawing/2014/main" id="{E03987FB-C661-4084-9392-2A75DB4BF553}"/>
              </a:ext>
            </a:extLst>
          </p:cNvPr>
          <p:cNvSpPr>
            <a:spLocks noGrp="1"/>
          </p:cNvSpPr>
          <p:nvPr>
            <p:ph sz="half" idx="2"/>
          </p:nvPr>
        </p:nvSpPr>
        <p:spPr/>
        <p:txBody>
          <a:bodyPr vert="horz" lIns="91440" tIns="45720" rIns="91440" bIns="45720" rtlCol="0" anchor="t">
            <a:normAutofit/>
          </a:bodyPr>
          <a:lstStyle/>
          <a:p>
            <a:pPr marL="0" indent="0">
              <a:spcBef>
                <a:spcPts val="0"/>
              </a:spcBef>
              <a:buNone/>
            </a:pPr>
            <a:r>
              <a:rPr lang="en-US" sz="2000">
                <a:ea typeface="+mn-lt"/>
                <a:cs typeface="+mn-lt"/>
              </a:rPr>
              <a:t>project_card</a:t>
            </a:r>
            <a:endParaRPr lang="en-US" sz="2000"/>
          </a:p>
          <a:p>
            <a:pPr marL="0" indent="0">
              <a:spcBef>
                <a:spcPts val="0"/>
              </a:spcBef>
              <a:buNone/>
            </a:pPr>
            <a:r>
              <a:rPr lang="en-US" sz="2000">
                <a:ea typeface="+mn-lt"/>
                <a:cs typeface="+mn-lt"/>
              </a:rPr>
              <a:t>project_column</a:t>
            </a:r>
            <a:endParaRPr lang="en-US" sz="2000"/>
          </a:p>
          <a:p>
            <a:pPr marL="0" indent="0">
              <a:spcBef>
                <a:spcPts val="0"/>
              </a:spcBef>
              <a:buNone/>
            </a:pPr>
            <a:r>
              <a:rPr lang="en-US" sz="2000">
                <a:ea typeface="+mn-lt"/>
                <a:cs typeface="+mn-lt"/>
              </a:rPr>
              <a:t>public</a:t>
            </a:r>
            <a:endParaRPr lang="en-US" sz="2000"/>
          </a:p>
          <a:p>
            <a:pPr marL="0" indent="0">
              <a:spcBef>
                <a:spcPts val="0"/>
              </a:spcBef>
              <a:buNone/>
            </a:pPr>
            <a:r>
              <a:rPr lang="en-US" sz="2000">
                <a:ea typeface="+mn-lt"/>
                <a:cs typeface="+mn-lt"/>
              </a:rPr>
              <a:t>pull_request</a:t>
            </a:r>
            <a:endParaRPr lang="en-US" sz="2000"/>
          </a:p>
          <a:p>
            <a:pPr marL="0" indent="0">
              <a:spcBef>
                <a:spcPts val="0"/>
              </a:spcBef>
              <a:buNone/>
            </a:pPr>
            <a:r>
              <a:rPr lang="en-US" sz="2000">
                <a:ea typeface="+mn-lt"/>
                <a:cs typeface="+mn-lt"/>
              </a:rPr>
              <a:t>pull_request_review</a:t>
            </a:r>
            <a:endParaRPr lang="en-US" sz="2000"/>
          </a:p>
          <a:p>
            <a:pPr marL="0" indent="0">
              <a:spcBef>
                <a:spcPts val="0"/>
              </a:spcBef>
              <a:buNone/>
            </a:pPr>
            <a:r>
              <a:rPr lang="en-US" sz="2000">
                <a:ea typeface="+mn-lt"/>
                <a:cs typeface="+mn-lt"/>
              </a:rPr>
              <a:t>pull_request_review_comment</a:t>
            </a:r>
            <a:endParaRPr lang="en-US" sz="2000"/>
          </a:p>
          <a:p>
            <a:pPr marL="0" indent="0">
              <a:spcBef>
                <a:spcPts val="0"/>
              </a:spcBef>
              <a:buNone/>
            </a:pPr>
            <a:r>
              <a:rPr lang="en-US" sz="2000">
                <a:ea typeface="+mn-lt"/>
                <a:cs typeface="+mn-lt"/>
              </a:rPr>
              <a:t>pull_request_target</a:t>
            </a:r>
            <a:endParaRPr lang="en-US" sz="2000"/>
          </a:p>
          <a:p>
            <a:pPr marL="0" indent="0">
              <a:spcBef>
                <a:spcPts val="0"/>
              </a:spcBef>
              <a:buNone/>
            </a:pPr>
            <a:r>
              <a:rPr lang="en-US" sz="2000">
                <a:ea typeface="+mn-lt"/>
                <a:cs typeface="+mn-lt"/>
              </a:rPr>
              <a:t>push</a:t>
            </a:r>
            <a:endParaRPr lang="en-US" sz="2000"/>
          </a:p>
          <a:p>
            <a:pPr marL="0" indent="0">
              <a:spcBef>
                <a:spcPts val="0"/>
              </a:spcBef>
              <a:buNone/>
            </a:pPr>
            <a:r>
              <a:rPr lang="en-US" sz="2000">
                <a:ea typeface="+mn-lt"/>
                <a:cs typeface="+mn-lt"/>
              </a:rPr>
              <a:t>registry_package</a:t>
            </a:r>
            <a:endParaRPr lang="en-US" sz="2000"/>
          </a:p>
          <a:p>
            <a:pPr marL="0" indent="0">
              <a:spcBef>
                <a:spcPts val="0"/>
              </a:spcBef>
              <a:buNone/>
            </a:pPr>
            <a:r>
              <a:rPr lang="en-US" sz="2000">
                <a:ea typeface="+mn-lt"/>
                <a:cs typeface="+mn-lt"/>
              </a:rPr>
              <a:t>release</a:t>
            </a:r>
            <a:endParaRPr lang="en-US" sz="2000"/>
          </a:p>
          <a:p>
            <a:pPr marL="0" indent="0">
              <a:spcBef>
                <a:spcPts val="0"/>
              </a:spcBef>
              <a:buNone/>
            </a:pPr>
            <a:r>
              <a:rPr lang="en-US" sz="2000">
                <a:ea typeface="+mn-lt"/>
                <a:cs typeface="+mn-lt"/>
              </a:rPr>
              <a:t>status</a:t>
            </a:r>
            <a:endParaRPr lang="en-US" sz="2000"/>
          </a:p>
          <a:p>
            <a:pPr marL="0" indent="0">
              <a:spcBef>
                <a:spcPts val="0"/>
              </a:spcBef>
              <a:buNone/>
            </a:pPr>
            <a:r>
              <a:rPr lang="en-US" sz="2000">
                <a:ea typeface="+mn-lt"/>
                <a:cs typeface="+mn-lt"/>
              </a:rPr>
              <a:t>watch</a:t>
            </a:r>
            <a:endParaRPr lang="en-US" sz="2000"/>
          </a:p>
          <a:p>
            <a:pPr marL="0" indent="0">
              <a:spcBef>
                <a:spcPts val="0"/>
              </a:spcBef>
              <a:buNone/>
            </a:pPr>
            <a:r>
              <a:rPr lang="en-US" sz="2000">
                <a:ea typeface="+mn-lt"/>
                <a:cs typeface="+mn-lt"/>
              </a:rPr>
              <a:t>workflow_run</a:t>
            </a:r>
            <a:endParaRPr lang="en-US" sz="2000"/>
          </a:p>
        </p:txBody>
      </p:sp>
    </p:spTree>
    <p:extLst>
      <p:ext uri="{BB962C8B-B14F-4D97-AF65-F5344CB8AC3E}">
        <p14:creationId xmlns:p14="http://schemas.microsoft.com/office/powerpoint/2010/main" val="18598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E59E-C7EA-40DD-B1E0-1EED41A601FF}"/>
              </a:ext>
            </a:extLst>
          </p:cNvPr>
          <p:cNvSpPr>
            <a:spLocks noGrp="1"/>
          </p:cNvSpPr>
          <p:nvPr>
            <p:ph type="title"/>
          </p:nvPr>
        </p:nvSpPr>
        <p:spPr/>
        <p:txBody>
          <a:bodyPr/>
          <a:lstStyle/>
          <a:p>
            <a:r>
              <a:rPr lang="en-US"/>
              <a:t>Jobs</a:t>
            </a:r>
          </a:p>
        </p:txBody>
      </p:sp>
      <p:sp>
        <p:nvSpPr>
          <p:cNvPr id="3" name="Content Placeholder 2">
            <a:extLst>
              <a:ext uri="{FF2B5EF4-FFF2-40B4-BE49-F238E27FC236}">
                <a16:creationId xmlns:a16="http://schemas.microsoft.com/office/drawing/2014/main" id="{F5FE0F0F-F651-4296-A5DC-D19C479658B6}"/>
              </a:ext>
            </a:extLst>
          </p:cNvPr>
          <p:cNvSpPr>
            <a:spLocks noGrp="1"/>
          </p:cNvSpPr>
          <p:nvPr>
            <p:ph idx="1"/>
          </p:nvPr>
        </p:nvSpPr>
        <p:spPr/>
        <p:txBody>
          <a:bodyPr vert="horz" lIns="91440" tIns="45720" rIns="91440" bIns="45720" rtlCol="0" anchor="t">
            <a:normAutofit/>
          </a:bodyPr>
          <a:lstStyle/>
          <a:p>
            <a:r>
              <a:rPr lang="en-US">
                <a:ea typeface="+mn-lt"/>
                <a:cs typeface="+mn-lt"/>
              </a:rPr>
              <a:t>A workflow run is made up of one or more jobs. Jobs run in parallel by default. To run jobs sequentially, you can define dependencies on other jobs using the </a:t>
            </a:r>
            <a:r>
              <a:rPr lang="en-US">
                <a:latin typeface="Consolas"/>
              </a:rPr>
              <a:t>jobs.&lt;job_id&gt;.needs</a:t>
            </a:r>
            <a:r>
              <a:rPr lang="en-US">
                <a:ea typeface="+mn-lt"/>
                <a:cs typeface="+mn-lt"/>
              </a:rPr>
              <a:t> keyword.</a:t>
            </a:r>
            <a:endParaRPr lang="en-US" dirty="0"/>
          </a:p>
          <a:p>
            <a:r>
              <a:rPr lang="en-US">
                <a:ea typeface="+mn-lt"/>
                <a:cs typeface="+mn-lt"/>
              </a:rPr>
              <a:t>Each job runs in an environment specified by </a:t>
            </a:r>
            <a:r>
              <a:rPr lang="en-US">
                <a:latin typeface="Consolas"/>
              </a:rPr>
              <a:t>runs-on</a:t>
            </a:r>
            <a:r>
              <a:rPr lang="en-US">
                <a:ea typeface="+mn-lt"/>
                <a:cs typeface="+mn-lt"/>
              </a:rPr>
              <a:t>.</a:t>
            </a:r>
            <a:endParaRPr lang="en-US"/>
          </a:p>
          <a:p>
            <a:r>
              <a:rPr lang="en-US">
                <a:ea typeface="+mn-lt"/>
                <a:cs typeface="+mn-lt"/>
              </a:rPr>
              <a:t>You can run an unlimited number of jobs as long as you are within the workflow usage limits.</a:t>
            </a:r>
            <a:endParaRPr lang="en-US"/>
          </a:p>
          <a:p>
            <a:endParaRPr lang="en-US" dirty="0"/>
          </a:p>
        </p:txBody>
      </p:sp>
      <p:pic>
        <p:nvPicPr>
          <p:cNvPr id="5" name="Picture 5">
            <a:extLst>
              <a:ext uri="{FF2B5EF4-FFF2-40B4-BE49-F238E27FC236}">
                <a16:creationId xmlns:a16="http://schemas.microsoft.com/office/drawing/2014/main" id="{4D2D48AF-3C95-40ED-A665-E16CD76C6CDA}"/>
              </a:ext>
            </a:extLst>
          </p:cNvPr>
          <p:cNvPicPr>
            <a:picLocks noChangeAspect="1"/>
          </p:cNvPicPr>
          <p:nvPr/>
        </p:nvPicPr>
        <p:blipFill>
          <a:blip r:embed="rId2"/>
          <a:stretch>
            <a:fillRect/>
          </a:stretch>
        </p:blipFill>
        <p:spPr>
          <a:xfrm>
            <a:off x="10038652" y="893080"/>
            <a:ext cx="666685" cy="314325"/>
          </a:xfrm>
          <a:prstGeom prst="rect">
            <a:avLst/>
          </a:prstGeom>
        </p:spPr>
      </p:pic>
    </p:spTree>
    <p:extLst>
      <p:ext uri="{BB962C8B-B14F-4D97-AF65-F5344CB8AC3E}">
        <p14:creationId xmlns:p14="http://schemas.microsoft.com/office/powerpoint/2010/main" val="349179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C1B4-43C2-45DA-AD78-FB661D84289B}"/>
              </a:ext>
            </a:extLst>
          </p:cNvPr>
          <p:cNvSpPr>
            <a:spLocks noGrp="1"/>
          </p:cNvSpPr>
          <p:nvPr>
            <p:ph type="title"/>
          </p:nvPr>
        </p:nvSpPr>
        <p:spPr/>
        <p:txBody>
          <a:bodyPr/>
          <a:lstStyle/>
          <a:p>
            <a:r>
              <a:rPr lang="en-US"/>
              <a:t>Run</a:t>
            </a:r>
          </a:p>
        </p:txBody>
      </p:sp>
      <p:sp>
        <p:nvSpPr>
          <p:cNvPr id="3" name="Content Placeholder 2">
            <a:extLst>
              <a:ext uri="{FF2B5EF4-FFF2-40B4-BE49-F238E27FC236}">
                <a16:creationId xmlns:a16="http://schemas.microsoft.com/office/drawing/2014/main" id="{8FCA8825-E942-4FE0-9D05-761A6ED84ED7}"/>
              </a:ext>
            </a:extLst>
          </p:cNvPr>
          <p:cNvSpPr>
            <a:spLocks noGrp="1"/>
          </p:cNvSpPr>
          <p:nvPr>
            <p:ph idx="1"/>
          </p:nvPr>
        </p:nvSpPr>
        <p:spPr/>
        <p:txBody>
          <a:bodyPr vert="horz" lIns="91440" tIns="45720" rIns="91440" bIns="45720" rtlCol="0" anchor="t">
            <a:normAutofit/>
          </a:bodyPr>
          <a:lstStyle/>
          <a:p>
            <a:r>
              <a:rPr lang="en-US">
                <a:ea typeface="+mn-lt"/>
                <a:cs typeface="+mn-lt"/>
              </a:rPr>
              <a:t>Runs command-line programs using the operating system's shell. If you do not provide a </a:t>
            </a:r>
            <a:r>
              <a:rPr lang="en-US">
                <a:latin typeface="Consolas"/>
              </a:rPr>
              <a:t>name</a:t>
            </a:r>
            <a:r>
              <a:rPr lang="en-US">
                <a:ea typeface="+mn-lt"/>
                <a:cs typeface="+mn-lt"/>
              </a:rPr>
              <a:t>, the step name will default to the text specified in the </a:t>
            </a:r>
            <a:r>
              <a:rPr lang="en-US">
                <a:latin typeface="Consolas"/>
              </a:rPr>
              <a:t>run</a:t>
            </a:r>
            <a:r>
              <a:rPr lang="en-US">
                <a:ea typeface="+mn-lt"/>
                <a:cs typeface="+mn-lt"/>
              </a:rPr>
              <a:t> command.</a:t>
            </a:r>
            <a:endParaRPr lang="en-US"/>
          </a:p>
          <a:p>
            <a:r>
              <a:rPr lang="en-US">
                <a:ea typeface="+mn-lt"/>
                <a:cs typeface="+mn-lt"/>
              </a:rPr>
              <a:t>Commands run using non-login shells by default. You can choose a different shell and customize the shell used to run commands. </a:t>
            </a:r>
            <a:endParaRPr lang="en-US"/>
          </a:p>
          <a:p>
            <a:r>
              <a:rPr lang="en-US">
                <a:ea typeface="+mn-lt"/>
                <a:cs typeface="+mn-lt"/>
              </a:rPr>
              <a:t>Each </a:t>
            </a:r>
            <a:r>
              <a:rPr lang="en-US">
                <a:latin typeface="Consolas"/>
              </a:rPr>
              <a:t>run</a:t>
            </a:r>
            <a:r>
              <a:rPr lang="en-US">
                <a:ea typeface="+mn-lt"/>
                <a:cs typeface="+mn-lt"/>
              </a:rPr>
              <a:t> keyword represents a new process and shell in the runner environment. When you provide multi-line commands, each line runs in the same shell.</a:t>
            </a:r>
            <a:endParaRPr lang="en-US"/>
          </a:p>
          <a:p>
            <a:endParaRPr lang="en-US" dirty="0"/>
          </a:p>
        </p:txBody>
      </p:sp>
      <p:pic>
        <p:nvPicPr>
          <p:cNvPr id="4" name="Picture 4">
            <a:extLst>
              <a:ext uri="{FF2B5EF4-FFF2-40B4-BE49-F238E27FC236}">
                <a16:creationId xmlns:a16="http://schemas.microsoft.com/office/drawing/2014/main" id="{13E49FFD-02A1-4EE7-A115-BEEF566034B0}"/>
              </a:ext>
            </a:extLst>
          </p:cNvPr>
          <p:cNvPicPr>
            <a:picLocks noChangeAspect="1"/>
          </p:cNvPicPr>
          <p:nvPr/>
        </p:nvPicPr>
        <p:blipFill>
          <a:blip r:embed="rId2"/>
          <a:stretch>
            <a:fillRect/>
          </a:stretch>
        </p:blipFill>
        <p:spPr>
          <a:xfrm>
            <a:off x="10190315" y="893080"/>
            <a:ext cx="542872" cy="314325"/>
          </a:xfrm>
          <a:prstGeom prst="rect">
            <a:avLst/>
          </a:prstGeom>
        </p:spPr>
      </p:pic>
    </p:spTree>
    <p:extLst>
      <p:ext uri="{BB962C8B-B14F-4D97-AF65-F5344CB8AC3E}">
        <p14:creationId xmlns:p14="http://schemas.microsoft.com/office/powerpoint/2010/main" val="270391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References</a:t>
            </a:r>
          </a:p>
        </p:txBody>
      </p:sp>
      <p:sp>
        <p:nvSpPr>
          <p:cNvPr id="14" name="Content Placeholder 13"/>
          <p:cNvSpPr>
            <a:spLocks noGrp="1"/>
          </p:cNvSpPr>
          <p:nvPr>
            <p:ph idx="1"/>
          </p:nvPr>
        </p:nvSpPr>
        <p:spPr/>
        <p:txBody>
          <a:bodyPr vert="horz" lIns="91440" tIns="45720" rIns="91440" bIns="45720" rtlCol="0" anchor="t">
            <a:normAutofit/>
          </a:bodyPr>
          <a:lstStyle/>
          <a:p>
            <a:r>
              <a:rPr lang="en-US" b="1" dirty="0"/>
              <a:t>Continuous Machine Learning (CML) is CI/CD for Machine Learning Projects</a:t>
            </a:r>
            <a:endParaRPr lang="en-US" dirty="0"/>
          </a:p>
          <a:p>
            <a:pPr lvl="1"/>
            <a:r>
              <a:rPr lang="en-US" b="1" dirty="0" err="1"/>
              <a:t>Cml.dev</a:t>
            </a:r>
            <a:endParaRPr lang="en-US" b="1"/>
          </a:p>
          <a:p>
            <a:pPr>
              <a:buFont typeface="Arial" pitchFamily="49" charset="0"/>
              <a:buChar char="▪"/>
            </a:pPr>
            <a:r>
              <a:rPr lang="en-US" b="1" dirty="0">
                <a:ea typeface="+mn-lt"/>
                <a:cs typeface="+mn-lt"/>
              </a:rPr>
              <a:t>Configuring </a:t>
            </a:r>
            <a:r>
              <a:rPr lang="en-US" b="1" dirty="0" err="1">
                <a:ea typeface="+mn-lt"/>
                <a:cs typeface="+mn-lt"/>
              </a:rPr>
              <a:t>Github</a:t>
            </a:r>
            <a:r>
              <a:rPr lang="en-US" b="1" dirty="0">
                <a:ea typeface="+mn-lt"/>
                <a:cs typeface="+mn-lt"/>
              </a:rPr>
              <a:t> Workflows</a:t>
            </a:r>
          </a:p>
          <a:p>
            <a:pPr lvl="1"/>
            <a:r>
              <a:rPr lang="en-US" dirty="0">
                <a:ea typeface="+mn-lt"/>
                <a:cs typeface="+mn-lt"/>
                <a:hlinkClick r:id="rId2"/>
              </a:rPr>
              <a:t>https://docs.github.com/en/actions/configuring-and-managing-workflows/configuring-a-workflow</a:t>
            </a:r>
          </a:p>
          <a:p>
            <a:pPr lvl="1"/>
            <a:r>
              <a:rPr lang="en-US" dirty="0">
                <a:ea typeface="+mn-lt"/>
                <a:cs typeface="+mn-lt"/>
                <a:hlinkClick r:id="rId3"/>
              </a:rPr>
              <a:t>https://docs.github.com/en/actions/reference/workflow-syntax-for-github-actions#jobsjob_idsteps</a:t>
            </a: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4642-C589-41AB-9D4F-5A5EE89C998A}"/>
              </a:ext>
            </a:extLst>
          </p:cNvPr>
          <p:cNvSpPr>
            <a:spLocks noGrp="1"/>
          </p:cNvSpPr>
          <p:nvPr>
            <p:ph type="title"/>
          </p:nvPr>
        </p:nvSpPr>
        <p:spPr/>
        <p:txBody>
          <a:bodyPr/>
          <a:lstStyle/>
          <a:p>
            <a:r>
              <a:rPr lang="en-US"/>
              <a:t>Runs-on</a:t>
            </a:r>
          </a:p>
        </p:txBody>
      </p:sp>
      <p:sp>
        <p:nvSpPr>
          <p:cNvPr id="3" name="Content Placeholder 2">
            <a:extLst>
              <a:ext uri="{FF2B5EF4-FFF2-40B4-BE49-F238E27FC236}">
                <a16:creationId xmlns:a16="http://schemas.microsoft.com/office/drawing/2014/main" id="{EDA915D8-CCC6-4386-B574-56793BAED290}"/>
              </a:ext>
            </a:extLst>
          </p:cNvPr>
          <p:cNvSpPr>
            <a:spLocks noGrp="1"/>
          </p:cNvSpPr>
          <p:nvPr>
            <p:ph idx="1"/>
          </p:nvPr>
        </p:nvSpPr>
        <p:spPr/>
        <p:txBody>
          <a:bodyPr vert="horz" lIns="91440" tIns="45720" rIns="91440" bIns="45720" rtlCol="0" anchor="t">
            <a:normAutofit/>
          </a:bodyPr>
          <a:lstStyle/>
          <a:p>
            <a:r>
              <a:rPr lang="en-US">
                <a:ea typeface="+mn-lt"/>
                <a:cs typeface="+mn-lt"/>
              </a:rPr>
              <a:t>The underlying virtual machine to run the job on. The machine can be either a GitHub-hosted runner, or a self-hosted runner. This machine may also host a (Docker) container if specified.</a:t>
            </a:r>
            <a:endParaRPr lang="en-US" dirty="0">
              <a:ea typeface="+mn-lt"/>
              <a:cs typeface="+mn-lt"/>
            </a:endParaRPr>
          </a:p>
          <a:p>
            <a:endParaRPr lang="en-US" dirty="0"/>
          </a:p>
        </p:txBody>
      </p:sp>
      <p:graphicFrame>
        <p:nvGraphicFramePr>
          <p:cNvPr id="5" name="Table 4">
            <a:extLst>
              <a:ext uri="{FF2B5EF4-FFF2-40B4-BE49-F238E27FC236}">
                <a16:creationId xmlns:a16="http://schemas.microsoft.com/office/drawing/2014/main" id="{37F43E0F-66DD-423F-9C26-847139A0132A}"/>
              </a:ext>
            </a:extLst>
          </p:cNvPr>
          <p:cNvGraphicFramePr>
            <a:graphicFrameLocks noGrp="1"/>
          </p:cNvGraphicFramePr>
          <p:nvPr>
            <p:extLst>
              <p:ext uri="{D42A27DB-BD31-4B8C-83A1-F6EECF244321}">
                <p14:modId xmlns:p14="http://schemas.microsoft.com/office/powerpoint/2010/main" val="3608903130"/>
              </p:ext>
            </p:extLst>
          </p:nvPr>
        </p:nvGraphicFramePr>
        <p:xfrm>
          <a:off x="2773119" y="3092662"/>
          <a:ext cx="6858000" cy="2827020"/>
        </p:xfrm>
        <a:graphic>
          <a:graphicData uri="http://schemas.openxmlformats.org/drawingml/2006/table">
            <a:tbl>
              <a:tblPr firstRow="1" bandRow="1">
                <a:tableStyleId>{6E25E649-3F16-4E02-A733-19D2CDBF48F0}</a:tableStyleId>
              </a:tblPr>
              <a:tblGrid>
                <a:gridCol w="3429000">
                  <a:extLst>
                    <a:ext uri="{9D8B030D-6E8A-4147-A177-3AD203B41FA5}">
                      <a16:colId xmlns:a16="http://schemas.microsoft.com/office/drawing/2014/main" val="3142494563"/>
                    </a:ext>
                  </a:extLst>
                </a:gridCol>
                <a:gridCol w="3429000">
                  <a:extLst>
                    <a:ext uri="{9D8B030D-6E8A-4147-A177-3AD203B41FA5}">
                      <a16:colId xmlns:a16="http://schemas.microsoft.com/office/drawing/2014/main" val="1297605333"/>
                    </a:ext>
                  </a:extLst>
                </a:gridCol>
              </a:tblGrid>
              <a:tr h="0">
                <a:tc>
                  <a:txBody>
                    <a:bodyPr/>
                    <a:lstStyle/>
                    <a:p>
                      <a:pPr algn="l" fontAlgn="t"/>
                      <a:r>
                        <a:rPr lang="en-US">
                          <a:effectLst/>
                        </a:rPr>
                        <a:t>Virtual environment</a:t>
                      </a:r>
                      <a:endParaRPr lang="en-US" b="0">
                        <a:effectLst/>
                      </a:endParaRPr>
                    </a:p>
                  </a:txBody>
                  <a:tcPr marR="76200" marT="114300" marB="114300"/>
                </a:tc>
                <a:tc>
                  <a:txBody>
                    <a:bodyPr/>
                    <a:lstStyle/>
                    <a:p>
                      <a:pPr algn="l" fontAlgn="t"/>
                      <a:r>
                        <a:rPr lang="en-US">
                          <a:effectLst/>
                        </a:rPr>
                        <a:t>YAML workflow label</a:t>
                      </a:r>
                      <a:endParaRPr lang="en-US" b="0">
                        <a:effectLst/>
                      </a:endParaRPr>
                    </a:p>
                  </a:txBody>
                  <a:tcPr marL="76200" marR="76200" marT="114300" marB="114300"/>
                </a:tc>
                <a:extLst>
                  <a:ext uri="{0D108BD9-81ED-4DB2-BD59-A6C34878D82A}">
                    <a16:rowId xmlns:a16="http://schemas.microsoft.com/office/drawing/2014/main" val="3784036657"/>
                  </a:ext>
                </a:extLst>
              </a:tr>
              <a:tr h="0">
                <a:tc>
                  <a:txBody>
                    <a:bodyPr/>
                    <a:lstStyle/>
                    <a:p>
                      <a:pPr fontAlgn="t"/>
                      <a:r>
                        <a:rPr lang="en-US">
                          <a:effectLst/>
                        </a:rPr>
                        <a:t>Windows Server 2019</a:t>
                      </a:r>
                    </a:p>
                  </a:txBody>
                  <a:tcPr marR="76200" marT="95250" marB="95250"/>
                </a:tc>
                <a:tc>
                  <a:txBody>
                    <a:bodyPr/>
                    <a:lstStyle/>
                    <a:p>
                      <a:pPr fontAlgn="t"/>
                      <a:r>
                        <a:rPr lang="en-US">
                          <a:effectLst/>
                        </a:rPr>
                        <a:t>windows-latest or windows-2019</a:t>
                      </a:r>
                    </a:p>
                  </a:txBody>
                  <a:tcPr marL="76200" marR="76200" marT="95250" marB="95250"/>
                </a:tc>
                <a:extLst>
                  <a:ext uri="{0D108BD9-81ED-4DB2-BD59-A6C34878D82A}">
                    <a16:rowId xmlns:a16="http://schemas.microsoft.com/office/drawing/2014/main" val="697252787"/>
                  </a:ext>
                </a:extLst>
              </a:tr>
              <a:tr h="0">
                <a:tc>
                  <a:txBody>
                    <a:bodyPr/>
                    <a:lstStyle/>
                    <a:p>
                      <a:pPr fontAlgn="t"/>
                      <a:r>
                        <a:rPr lang="en-US">
                          <a:effectLst/>
                        </a:rPr>
                        <a:t>Ubuntu 20.04</a:t>
                      </a:r>
                    </a:p>
                  </a:txBody>
                  <a:tcPr marR="76200" marT="95250" marB="95250"/>
                </a:tc>
                <a:tc>
                  <a:txBody>
                    <a:bodyPr/>
                    <a:lstStyle/>
                    <a:p>
                      <a:pPr fontAlgn="t"/>
                      <a:r>
                        <a:rPr lang="en-US">
                          <a:effectLst/>
                        </a:rPr>
                        <a:t>ubuntu-20.04</a:t>
                      </a:r>
                    </a:p>
                  </a:txBody>
                  <a:tcPr marL="76200" marR="76200" marT="95250" marB="95250"/>
                </a:tc>
                <a:extLst>
                  <a:ext uri="{0D108BD9-81ED-4DB2-BD59-A6C34878D82A}">
                    <a16:rowId xmlns:a16="http://schemas.microsoft.com/office/drawing/2014/main" val="2512158206"/>
                  </a:ext>
                </a:extLst>
              </a:tr>
              <a:tr h="0">
                <a:tc>
                  <a:txBody>
                    <a:bodyPr/>
                    <a:lstStyle/>
                    <a:p>
                      <a:pPr fontAlgn="t"/>
                      <a:r>
                        <a:rPr lang="en-US">
                          <a:effectLst/>
                        </a:rPr>
                        <a:t>Ubuntu 18.04</a:t>
                      </a:r>
                    </a:p>
                  </a:txBody>
                  <a:tcPr marR="76200" marT="95250" marB="95250"/>
                </a:tc>
                <a:tc>
                  <a:txBody>
                    <a:bodyPr/>
                    <a:lstStyle/>
                    <a:p>
                      <a:pPr fontAlgn="t"/>
                      <a:r>
                        <a:rPr lang="en-US">
                          <a:effectLst/>
                        </a:rPr>
                        <a:t>ubuntu-latest or ubuntu-18.04</a:t>
                      </a:r>
                    </a:p>
                  </a:txBody>
                  <a:tcPr marL="76200" marR="76200" marT="95250" marB="95250"/>
                </a:tc>
                <a:extLst>
                  <a:ext uri="{0D108BD9-81ED-4DB2-BD59-A6C34878D82A}">
                    <a16:rowId xmlns:a16="http://schemas.microsoft.com/office/drawing/2014/main" val="890430773"/>
                  </a:ext>
                </a:extLst>
              </a:tr>
              <a:tr h="0">
                <a:tc>
                  <a:txBody>
                    <a:bodyPr/>
                    <a:lstStyle/>
                    <a:p>
                      <a:pPr fontAlgn="t"/>
                      <a:r>
                        <a:rPr lang="en-US">
                          <a:effectLst/>
                        </a:rPr>
                        <a:t>Ubuntu 16.04</a:t>
                      </a:r>
                    </a:p>
                  </a:txBody>
                  <a:tcPr marR="76200" marT="95250" marB="95250"/>
                </a:tc>
                <a:tc>
                  <a:txBody>
                    <a:bodyPr/>
                    <a:lstStyle/>
                    <a:p>
                      <a:pPr fontAlgn="t"/>
                      <a:r>
                        <a:rPr lang="en-US">
                          <a:effectLst/>
                        </a:rPr>
                        <a:t>ubuntu-16.04</a:t>
                      </a:r>
                    </a:p>
                  </a:txBody>
                  <a:tcPr marL="76200" marR="76200" marT="95250" marB="95250"/>
                </a:tc>
                <a:extLst>
                  <a:ext uri="{0D108BD9-81ED-4DB2-BD59-A6C34878D82A}">
                    <a16:rowId xmlns:a16="http://schemas.microsoft.com/office/drawing/2014/main" val="835959223"/>
                  </a:ext>
                </a:extLst>
              </a:tr>
              <a:tr h="0">
                <a:tc>
                  <a:txBody>
                    <a:bodyPr/>
                    <a:lstStyle/>
                    <a:p>
                      <a:pPr fontAlgn="t"/>
                      <a:r>
                        <a:rPr lang="en-US">
                          <a:effectLst/>
                        </a:rPr>
                        <a:t>macOS Catalina 10.15</a:t>
                      </a:r>
                    </a:p>
                  </a:txBody>
                  <a:tcPr marR="76200" marT="95250" marB="95250"/>
                </a:tc>
                <a:tc>
                  <a:txBody>
                    <a:bodyPr/>
                    <a:lstStyle/>
                    <a:p>
                      <a:pPr fontAlgn="t"/>
                      <a:r>
                        <a:rPr lang="en-US">
                          <a:effectLst/>
                        </a:rPr>
                        <a:t>macos-latest or macos-10.15</a:t>
                      </a:r>
                    </a:p>
                  </a:txBody>
                  <a:tcPr marL="76200" marR="76200" marT="95250" marB="95250"/>
                </a:tc>
                <a:extLst>
                  <a:ext uri="{0D108BD9-81ED-4DB2-BD59-A6C34878D82A}">
                    <a16:rowId xmlns:a16="http://schemas.microsoft.com/office/drawing/2014/main" val="1529166525"/>
                  </a:ext>
                </a:extLst>
              </a:tr>
            </a:tbl>
          </a:graphicData>
        </a:graphic>
      </p:graphicFrame>
      <p:pic>
        <p:nvPicPr>
          <p:cNvPr id="6" name="Picture 6">
            <a:extLst>
              <a:ext uri="{FF2B5EF4-FFF2-40B4-BE49-F238E27FC236}">
                <a16:creationId xmlns:a16="http://schemas.microsoft.com/office/drawing/2014/main" id="{1714C6A4-C0C0-4A5C-9170-3968E6114202}"/>
              </a:ext>
            </a:extLst>
          </p:cNvPr>
          <p:cNvPicPr>
            <a:picLocks noChangeAspect="1"/>
          </p:cNvPicPr>
          <p:nvPr/>
        </p:nvPicPr>
        <p:blipFill>
          <a:blip r:embed="rId2"/>
          <a:stretch>
            <a:fillRect/>
          </a:stretch>
        </p:blipFill>
        <p:spPr>
          <a:xfrm>
            <a:off x="8017977" y="888867"/>
            <a:ext cx="2733410" cy="304800"/>
          </a:xfrm>
          <a:prstGeom prst="rect">
            <a:avLst/>
          </a:prstGeom>
        </p:spPr>
      </p:pic>
    </p:spTree>
    <p:extLst>
      <p:ext uri="{BB962C8B-B14F-4D97-AF65-F5344CB8AC3E}">
        <p14:creationId xmlns:p14="http://schemas.microsoft.com/office/powerpoint/2010/main" val="358475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1E76-EC50-4D51-B5D6-856DB43A5F1E}"/>
              </a:ext>
            </a:extLst>
          </p:cNvPr>
          <p:cNvSpPr>
            <a:spLocks noGrp="1"/>
          </p:cNvSpPr>
          <p:nvPr>
            <p:ph type="title"/>
          </p:nvPr>
        </p:nvSpPr>
        <p:spPr/>
        <p:txBody>
          <a:bodyPr/>
          <a:lstStyle/>
          <a:p>
            <a:r>
              <a:rPr lang="en-US"/>
              <a:t>Runners!</a:t>
            </a:r>
          </a:p>
        </p:txBody>
      </p:sp>
      <p:sp>
        <p:nvSpPr>
          <p:cNvPr id="3" name="Content Placeholder 2">
            <a:extLst>
              <a:ext uri="{FF2B5EF4-FFF2-40B4-BE49-F238E27FC236}">
                <a16:creationId xmlns:a16="http://schemas.microsoft.com/office/drawing/2014/main" id="{8F61AFBC-D2F0-4DB3-B221-7D0722B4BD35}"/>
              </a:ext>
            </a:extLst>
          </p:cNvPr>
          <p:cNvSpPr>
            <a:spLocks noGrp="1"/>
          </p:cNvSpPr>
          <p:nvPr>
            <p:ph idx="1"/>
          </p:nvPr>
        </p:nvSpPr>
        <p:spPr/>
        <p:txBody>
          <a:bodyPr vert="horz" lIns="91440" tIns="45720" rIns="91440" bIns="45720" rtlCol="0" anchor="t">
            <a:normAutofit/>
          </a:bodyPr>
          <a:lstStyle/>
          <a:p>
            <a:r>
              <a:rPr lang="en-US">
                <a:ea typeface="+mn-lt"/>
                <a:cs typeface="+mn-lt"/>
              </a:rPr>
              <a:t>The runner is the application that runs a job from a GitHub Actions workflow. The runner can run on the hosted machine pools or run on self-hosted environments.</a:t>
            </a:r>
            <a:endParaRPr lang="en-US" dirty="0"/>
          </a:p>
        </p:txBody>
      </p:sp>
      <p:pic>
        <p:nvPicPr>
          <p:cNvPr id="4" name="Picture 4" descr="A picture containing food&#10;&#10;Description automatically generated">
            <a:extLst>
              <a:ext uri="{FF2B5EF4-FFF2-40B4-BE49-F238E27FC236}">
                <a16:creationId xmlns:a16="http://schemas.microsoft.com/office/drawing/2014/main" id="{F52262E0-2B43-45F2-B9A7-52439E9DBBFE}"/>
              </a:ext>
            </a:extLst>
          </p:cNvPr>
          <p:cNvPicPr>
            <a:picLocks noChangeAspect="1"/>
          </p:cNvPicPr>
          <p:nvPr/>
        </p:nvPicPr>
        <p:blipFill>
          <a:blip r:embed="rId2"/>
          <a:stretch>
            <a:fillRect/>
          </a:stretch>
        </p:blipFill>
        <p:spPr>
          <a:xfrm>
            <a:off x="4099867" y="3035234"/>
            <a:ext cx="3990538" cy="2663608"/>
          </a:xfrm>
          <a:prstGeom prst="rect">
            <a:avLst/>
          </a:prstGeom>
        </p:spPr>
      </p:pic>
      <p:pic>
        <p:nvPicPr>
          <p:cNvPr id="5" name="Picture 5" descr="A group of people posing for a photo&#10;&#10;Description automatically generated">
            <a:extLst>
              <a:ext uri="{FF2B5EF4-FFF2-40B4-BE49-F238E27FC236}">
                <a16:creationId xmlns:a16="http://schemas.microsoft.com/office/drawing/2014/main" id="{B9DE104A-4175-48A6-81D1-2D838B648A30}"/>
              </a:ext>
            </a:extLst>
          </p:cNvPr>
          <p:cNvPicPr>
            <a:picLocks noChangeAspect="1"/>
          </p:cNvPicPr>
          <p:nvPr/>
        </p:nvPicPr>
        <p:blipFill>
          <a:blip r:embed="rId3"/>
          <a:stretch>
            <a:fillRect/>
          </a:stretch>
        </p:blipFill>
        <p:spPr>
          <a:xfrm>
            <a:off x="9128155" y="112205"/>
            <a:ext cx="1895291" cy="1714500"/>
          </a:xfrm>
          <a:prstGeom prst="rect">
            <a:avLst/>
          </a:prstGeom>
        </p:spPr>
      </p:pic>
    </p:spTree>
    <p:extLst>
      <p:ext uri="{BB962C8B-B14F-4D97-AF65-F5344CB8AC3E}">
        <p14:creationId xmlns:p14="http://schemas.microsoft.com/office/powerpoint/2010/main" val="22827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CFFF-30AC-434D-8A1E-2A82C160B811}"/>
              </a:ext>
            </a:extLst>
          </p:cNvPr>
          <p:cNvSpPr>
            <a:spLocks noGrp="1"/>
          </p:cNvSpPr>
          <p:nvPr>
            <p:ph type="title"/>
          </p:nvPr>
        </p:nvSpPr>
        <p:spPr/>
        <p:txBody>
          <a:bodyPr/>
          <a:lstStyle/>
          <a:p>
            <a:r>
              <a:rPr lang="en-US"/>
              <a:t>GitHub Hosted Runners</a:t>
            </a:r>
          </a:p>
        </p:txBody>
      </p:sp>
      <p:sp>
        <p:nvSpPr>
          <p:cNvPr id="3" name="Content Placeholder 2">
            <a:extLst>
              <a:ext uri="{FF2B5EF4-FFF2-40B4-BE49-F238E27FC236}">
                <a16:creationId xmlns:a16="http://schemas.microsoft.com/office/drawing/2014/main" id="{E0C6D5D0-7CF2-46BF-AAD0-B600CD834F4B}"/>
              </a:ext>
            </a:extLst>
          </p:cNvPr>
          <p:cNvSpPr>
            <a:spLocks noGrp="1"/>
          </p:cNvSpPr>
          <p:nvPr>
            <p:ph idx="1"/>
          </p:nvPr>
        </p:nvSpPr>
        <p:spPr/>
        <p:txBody>
          <a:bodyPr vert="horz" lIns="91440" tIns="45720" rIns="91440" bIns="45720" rtlCol="0" anchor="t">
            <a:normAutofit/>
          </a:bodyPr>
          <a:lstStyle/>
          <a:p>
            <a:r>
              <a:rPr lang="en-US">
                <a:ea typeface="+mn-lt"/>
                <a:cs typeface="+mn-lt"/>
              </a:rPr>
              <a:t>Receive automatic updates for the operating system, preinstalled packages and tools, and the self-hosted runner application.</a:t>
            </a:r>
            <a:endParaRPr lang="en-US"/>
          </a:p>
          <a:p>
            <a:r>
              <a:rPr lang="en-US">
                <a:ea typeface="+mn-lt"/>
                <a:cs typeface="+mn-lt"/>
              </a:rPr>
              <a:t>Are managed and maintained by GitHub.</a:t>
            </a:r>
            <a:endParaRPr lang="en-US"/>
          </a:p>
          <a:p>
            <a:r>
              <a:rPr lang="en-US">
                <a:ea typeface="+mn-lt"/>
                <a:cs typeface="+mn-lt"/>
              </a:rPr>
              <a:t>Provide a clean instance for every job execution.</a:t>
            </a:r>
            <a:endParaRPr lang="en-US"/>
          </a:p>
          <a:p>
            <a:r>
              <a:rPr lang="en-US">
                <a:ea typeface="+mn-lt"/>
                <a:cs typeface="+mn-lt"/>
              </a:rPr>
              <a:t>Use free minutes on your GitHub plan, with per-minute rates applied after surpassing the free minutes.</a:t>
            </a:r>
            <a:endParaRPr lang="en-US"/>
          </a:p>
          <a:p>
            <a:endParaRPr lang="en-US" dirty="0"/>
          </a:p>
        </p:txBody>
      </p:sp>
    </p:spTree>
    <p:extLst>
      <p:ext uri="{BB962C8B-B14F-4D97-AF65-F5344CB8AC3E}">
        <p14:creationId xmlns:p14="http://schemas.microsoft.com/office/powerpoint/2010/main" val="272597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53E9-7332-422A-8B4B-625243606285}"/>
              </a:ext>
            </a:extLst>
          </p:cNvPr>
          <p:cNvSpPr>
            <a:spLocks noGrp="1"/>
          </p:cNvSpPr>
          <p:nvPr>
            <p:ph type="title"/>
          </p:nvPr>
        </p:nvSpPr>
        <p:spPr/>
        <p:txBody>
          <a:bodyPr/>
          <a:lstStyle/>
          <a:p>
            <a:r>
              <a:rPr lang="en-US"/>
              <a:t>Self-Hosted Runners</a:t>
            </a:r>
          </a:p>
        </p:txBody>
      </p:sp>
      <p:sp>
        <p:nvSpPr>
          <p:cNvPr id="3" name="Content Placeholder 2">
            <a:extLst>
              <a:ext uri="{FF2B5EF4-FFF2-40B4-BE49-F238E27FC236}">
                <a16:creationId xmlns:a16="http://schemas.microsoft.com/office/drawing/2014/main" id="{F2796C1C-B149-4D2E-B583-52EBDA64AB1B}"/>
              </a:ext>
            </a:extLst>
          </p:cNvPr>
          <p:cNvSpPr>
            <a:spLocks noGrp="1"/>
          </p:cNvSpPr>
          <p:nvPr>
            <p:ph idx="1"/>
          </p:nvPr>
        </p:nvSpPr>
        <p:spPr/>
        <p:txBody>
          <a:bodyPr vert="horz" lIns="91440" tIns="45720" rIns="91440" bIns="45720" rtlCol="0" anchor="t">
            <a:normAutofit/>
          </a:bodyPr>
          <a:lstStyle/>
          <a:p>
            <a:r>
              <a:rPr lang="en-US">
                <a:ea typeface="+mn-lt"/>
                <a:cs typeface="+mn-lt"/>
              </a:rPr>
              <a:t>Receive automatic updates for the self-hosted runner application only. You are responsible updating the operating system and all other software.</a:t>
            </a:r>
            <a:endParaRPr lang="en-US"/>
          </a:p>
          <a:p>
            <a:r>
              <a:rPr lang="en-US">
                <a:ea typeface="+mn-lt"/>
                <a:cs typeface="+mn-lt"/>
              </a:rPr>
              <a:t>Can use cloud services or local machines that you already pay for.</a:t>
            </a:r>
            <a:endParaRPr lang="en-US"/>
          </a:p>
          <a:p>
            <a:r>
              <a:rPr lang="en-US">
                <a:ea typeface="+mn-lt"/>
                <a:cs typeface="+mn-lt"/>
              </a:rPr>
              <a:t>Are customizable to your hardware, operating system, software, and security requirements.</a:t>
            </a:r>
            <a:endParaRPr lang="en-US"/>
          </a:p>
          <a:p>
            <a:r>
              <a:rPr lang="en-US">
                <a:ea typeface="+mn-lt"/>
                <a:cs typeface="+mn-lt"/>
              </a:rPr>
              <a:t>Don't need to have a clean instance for every job execution.</a:t>
            </a:r>
            <a:endParaRPr lang="en-US"/>
          </a:p>
          <a:p>
            <a:r>
              <a:rPr lang="en-US">
                <a:ea typeface="+mn-lt"/>
                <a:cs typeface="+mn-lt"/>
              </a:rPr>
              <a:t>Are free to use with GitHub Actions, but you are responsible for the cost of maintaining your runner machines.</a:t>
            </a:r>
            <a:endParaRPr lang="en-US"/>
          </a:p>
          <a:p>
            <a:endParaRPr lang="en-US" dirty="0"/>
          </a:p>
        </p:txBody>
      </p:sp>
    </p:spTree>
    <p:extLst>
      <p:ext uri="{BB962C8B-B14F-4D97-AF65-F5344CB8AC3E}">
        <p14:creationId xmlns:p14="http://schemas.microsoft.com/office/powerpoint/2010/main" val="167871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188C-B775-4AC8-A429-ECA3D6B83706}"/>
              </a:ext>
            </a:extLst>
          </p:cNvPr>
          <p:cNvSpPr>
            <a:spLocks noGrp="1"/>
          </p:cNvSpPr>
          <p:nvPr>
            <p:ph type="title"/>
          </p:nvPr>
        </p:nvSpPr>
        <p:spPr/>
        <p:txBody>
          <a:bodyPr/>
          <a:lstStyle/>
          <a:p>
            <a:r>
              <a:rPr lang="en-US"/>
              <a:t>Self-Hosted Runners</a:t>
            </a:r>
            <a:endParaRPr lang="en-US" dirty="0"/>
          </a:p>
        </p:txBody>
      </p:sp>
      <p:sp>
        <p:nvSpPr>
          <p:cNvPr id="3" name="Content Placeholder 2">
            <a:extLst>
              <a:ext uri="{FF2B5EF4-FFF2-40B4-BE49-F238E27FC236}">
                <a16:creationId xmlns:a16="http://schemas.microsoft.com/office/drawing/2014/main" id="{05CD1F3D-D00A-493D-A66F-055682453F58}"/>
              </a:ext>
            </a:extLst>
          </p:cNvPr>
          <p:cNvSpPr>
            <a:spLocks noGrp="1"/>
          </p:cNvSpPr>
          <p:nvPr>
            <p:ph idx="1"/>
          </p:nvPr>
        </p:nvSpPr>
        <p:spPr/>
        <p:txBody>
          <a:bodyPr vert="horz" lIns="91440" tIns="45720" rIns="91440" bIns="45720" rtlCol="0" anchor="t">
            <a:normAutofit/>
          </a:bodyPr>
          <a:lstStyle/>
          <a:p>
            <a:r>
              <a:rPr lang="en-US"/>
              <a:t>Let's dive into self-hosted runners a bit more...</a:t>
            </a:r>
          </a:p>
        </p:txBody>
      </p:sp>
    </p:spTree>
    <p:extLst>
      <p:ext uri="{BB962C8B-B14F-4D97-AF65-F5344CB8AC3E}">
        <p14:creationId xmlns:p14="http://schemas.microsoft.com/office/powerpoint/2010/main" val="173228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2DD5-6491-4AF5-B690-7E166026DACE}"/>
              </a:ext>
            </a:extLst>
          </p:cNvPr>
          <p:cNvSpPr>
            <a:spLocks noGrp="1"/>
          </p:cNvSpPr>
          <p:nvPr>
            <p:ph type="title"/>
          </p:nvPr>
        </p:nvSpPr>
        <p:spPr/>
        <p:txBody>
          <a:bodyPr/>
          <a:lstStyle/>
          <a:p>
            <a:r>
              <a:rPr lang="en-US"/>
              <a:t>Self-Hosted Runner Requirements</a:t>
            </a:r>
          </a:p>
        </p:txBody>
      </p:sp>
      <p:sp>
        <p:nvSpPr>
          <p:cNvPr id="3" name="Content Placeholder 2">
            <a:extLst>
              <a:ext uri="{FF2B5EF4-FFF2-40B4-BE49-F238E27FC236}">
                <a16:creationId xmlns:a16="http://schemas.microsoft.com/office/drawing/2014/main" id="{3F7A5D9E-B768-46CA-B8AC-1E00F701C8E0}"/>
              </a:ext>
            </a:extLst>
          </p:cNvPr>
          <p:cNvSpPr>
            <a:spLocks noGrp="1"/>
          </p:cNvSpPr>
          <p:nvPr>
            <p:ph idx="1"/>
          </p:nvPr>
        </p:nvSpPr>
        <p:spPr/>
        <p:txBody>
          <a:bodyPr vert="horz" lIns="91440" tIns="45720" rIns="91440" bIns="45720" rtlCol="0" anchor="t">
            <a:normAutofit/>
          </a:bodyPr>
          <a:lstStyle/>
          <a:p>
            <a:r>
              <a:rPr lang="en-US">
                <a:ea typeface="+mn-lt"/>
                <a:cs typeface="+mn-lt"/>
              </a:rPr>
              <a:t>You can install and run the self-hosted runner application on the machine. </a:t>
            </a:r>
            <a:endParaRPr lang="en-US"/>
          </a:p>
          <a:p>
            <a:r>
              <a:rPr lang="en-US">
                <a:ea typeface="+mn-lt"/>
                <a:cs typeface="+mn-lt"/>
              </a:rPr>
              <a:t>The machine can communicate with GitHub Actions. </a:t>
            </a:r>
          </a:p>
          <a:p>
            <a:r>
              <a:rPr lang="en-US">
                <a:ea typeface="+mn-lt"/>
                <a:cs typeface="+mn-lt"/>
              </a:rPr>
              <a:t>The machine has enough hardware resources for the type of workflows you plan to run. The self-hosted runner application itself only requires minimal resources.</a:t>
            </a:r>
            <a:endParaRPr lang="en-US"/>
          </a:p>
          <a:p>
            <a:r>
              <a:rPr lang="en-US" b="1">
                <a:ea typeface="+mn-lt"/>
                <a:cs typeface="+mn-lt"/>
              </a:rPr>
              <a:t>Note: </a:t>
            </a:r>
            <a:r>
              <a:rPr lang="en-US">
                <a:ea typeface="+mn-lt"/>
                <a:cs typeface="+mn-lt"/>
              </a:rPr>
              <a:t>If you want to run workflows that use Docker container actions or service containers, you must use a Linux machine and Docker must be installed.</a:t>
            </a:r>
            <a:endParaRPr lang="en-US"/>
          </a:p>
        </p:txBody>
      </p:sp>
    </p:spTree>
    <p:extLst>
      <p:ext uri="{BB962C8B-B14F-4D97-AF65-F5344CB8AC3E}">
        <p14:creationId xmlns:p14="http://schemas.microsoft.com/office/powerpoint/2010/main" val="404347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3DB3-DF0F-440B-979D-6CA4ED81B310}"/>
              </a:ext>
            </a:extLst>
          </p:cNvPr>
          <p:cNvSpPr>
            <a:spLocks noGrp="1"/>
          </p:cNvSpPr>
          <p:nvPr>
            <p:ph type="title"/>
          </p:nvPr>
        </p:nvSpPr>
        <p:spPr/>
        <p:txBody>
          <a:bodyPr/>
          <a:lstStyle/>
          <a:p>
            <a:r>
              <a:rPr lang="en-US"/>
              <a:t>Self-Hosted Supported Operating Systems</a:t>
            </a:r>
          </a:p>
        </p:txBody>
      </p:sp>
      <p:sp>
        <p:nvSpPr>
          <p:cNvPr id="3" name="Content Placeholder 2">
            <a:extLst>
              <a:ext uri="{FF2B5EF4-FFF2-40B4-BE49-F238E27FC236}">
                <a16:creationId xmlns:a16="http://schemas.microsoft.com/office/drawing/2014/main" id="{882FF865-963D-4DD9-B156-32E679943418}"/>
              </a:ext>
            </a:extLst>
          </p:cNvPr>
          <p:cNvSpPr>
            <a:spLocks noGrp="1"/>
          </p:cNvSpPr>
          <p:nvPr>
            <p:ph sz="half" idx="1"/>
          </p:nvPr>
        </p:nvSpPr>
        <p:spPr/>
        <p:txBody>
          <a:bodyPr vert="horz" lIns="91440" tIns="45720" rIns="91440" bIns="45720" rtlCol="0" anchor="t">
            <a:normAutofit/>
          </a:bodyPr>
          <a:lstStyle/>
          <a:p>
            <a:r>
              <a:rPr lang="en-US"/>
              <a:t>Linux</a:t>
            </a:r>
            <a:endParaRPr lang="en-US" dirty="0"/>
          </a:p>
          <a:p>
            <a:pPr marL="575945" lvl="1">
              <a:buFont typeface="Consolas" pitchFamily="34" charset="0"/>
              <a:buChar char="–"/>
            </a:pPr>
            <a:r>
              <a:rPr lang="en-US">
                <a:ea typeface="+mn-lt"/>
                <a:cs typeface="+mn-lt"/>
              </a:rPr>
              <a:t>Red Hat Enterprise Linux 7</a:t>
            </a:r>
            <a:endParaRPr lang="en-US"/>
          </a:p>
          <a:p>
            <a:pPr marL="575945" lvl="1"/>
            <a:r>
              <a:rPr lang="en-US">
                <a:ea typeface="+mn-lt"/>
                <a:cs typeface="+mn-lt"/>
              </a:rPr>
              <a:t>CentOS 7</a:t>
            </a:r>
            <a:endParaRPr lang="en-US"/>
          </a:p>
          <a:p>
            <a:pPr marL="575945" lvl="1"/>
            <a:r>
              <a:rPr lang="en-US">
                <a:ea typeface="+mn-lt"/>
                <a:cs typeface="+mn-lt"/>
              </a:rPr>
              <a:t>Oracle Linux 7</a:t>
            </a:r>
            <a:endParaRPr lang="en-US"/>
          </a:p>
          <a:p>
            <a:pPr marL="575945" lvl="1"/>
            <a:r>
              <a:rPr lang="en-US">
                <a:ea typeface="+mn-lt"/>
                <a:cs typeface="+mn-lt"/>
              </a:rPr>
              <a:t>Fedora 29 or later</a:t>
            </a:r>
            <a:endParaRPr lang="en-US"/>
          </a:p>
          <a:p>
            <a:pPr marL="575945" lvl="1">
              <a:buFont typeface="Consolas" pitchFamily="34" charset="0"/>
              <a:buChar char="–"/>
            </a:pPr>
            <a:r>
              <a:rPr lang="en-US">
                <a:ea typeface="+mn-lt"/>
                <a:cs typeface="+mn-lt"/>
              </a:rPr>
              <a:t>Debian 9 or later</a:t>
            </a:r>
            <a:endParaRPr lang="en-US"/>
          </a:p>
          <a:p>
            <a:pPr marL="575945" lvl="1">
              <a:buFont typeface="Consolas" pitchFamily="34" charset="0"/>
              <a:buChar char="–"/>
            </a:pPr>
            <a:r>
              <a:rPr lang="en-US">
                <a:ea typeface="+mn-lt"/>
                <a:cs typeface="+mn-lt"/>
              </a:rPr>
              <a:t>Ubuntu 16.04 or later</a:t>
            </a:r>
            <a:endParaRPr lang="en-US"/>
          </a:p>
          <a:p>
            <a:pPr marL="575945" lvl="1"/>
            <a:r>
              <a:rPr lang="en-US">
                <a:ea typeface="+mn-lt"/>
                <a:cs typeface="+mn-lt"/>
              </a:rPr>
              <a:t>Linux Mint 18 or later</a:t>
            </a:r>
            <a:endParaRPr lang="en-US"/>
          </a:p>
          <a:p>
            <a:pPr marL="575945" lvl="1"/>
            <a:r>
              <a:rPr lang="en-US">
                <a:ea typeface="+mn-lt"/>
                <a:cs typeface="+mn-lt"/>
              </a:rPr>
              <a:t>openSUSE 15 or later</a:t>
            </a:r>
            <a:endParaRPr lang="en-US"/>
          </a:p>
          <a:p>
            <a:pPr marL="575945" lvl="1"/>
            <a:r>
              <a:rPr lang="en-US">
                <a:ea typeface="+mn-lt"/>
                <a:cs typeface="+mn-lt"/>
              </a:rPr>
              <a:t>SUSE Enterprise Linux (SLES) 12 SP2 or later</a:t>
            </a:r>
            <a:endParaRPr lang="en-US"/>
          </a:p>
        </p:txBody>
      </p:sp>
      <p:sp>
        <p:nvSpPr>
          <p:cNvPr id="4" name="Content Placeholder 3">
            <a:extLst>
              <a:ext uri="{FF2B5EF4-FFF2-40B4-BE49-F238E27FC236}">
                <a16:creationId xmlns:a16="http://schemas.microsoft.com/office/drawing/2014/main" id="{B5C4254E-2F31-40EA-9720-8B6A196F180D}"/>
              </a:ext>
            </a:extLst>
          </p:cNvPr>
          <p:cNvSpPr>
            <a:spLocks noGrp="1"/>
          </p:cNvSpPr>
          <p:nvPr>
            <p:ph sz="half" idx="2"/>
          </p:nvPr>
        </p:nvSpPr>
        <p:spPr/>
        <p:txBody>
          <a:bodyPr vert="horz" lIns="91440" tIns="45720" rIns="91440" bIns="45720" rtlCol="0" anchor="t">
            <a:normAutofit/>
          </a:bodyPr>
          <a:lstStyle/>
          <a:p>
            <a:r>
              <a:rPr lang="en-US"/>
              <a:t>Windows</a:t>
            </a:r>
            <a:endParaRPr lang="en-US" dirty="0"/>
          </a:p>
          <a:p>
            <a:pPr marL="575945" lvl="1"/>
            <a:r>
              <a:rPr lang="en-US">
                <a:ea typeface="+mn-lt"/>
                <a:cs typeface="+mn-lt"/>
              </a:rPr>
              <a:t>Windows 7 64-bit</a:t>
            </a:r>
            <a:endParaRPr lang="en-US"/>
          </a:p>
          <a:p>
            <a:pPr marL="575945" lvl="1"/>
            <a:r>
              <a:rPr lang="en-US">
                <a:ea typeface="+mn-lt"/>
                <a:cs typeface="+mn-lt"/>
              </a:rPr>
              <a:t>Windows 8.1 64-bit</a:t>
            </a:r>
            <a:endParaRPr lang="en-US"/>
          </a:p>
          <a:p>
            <a:pPr marL="575945" lvl="1">
              <a:buFont typeface="Consolas" pitchFamily="34" charset="0"/>
              <a:buChar char="–"/>
            </a:pPr>
            <a:r>
              <a:rPr lang="en-US">
                <a:ea typeface="+mn-lt"/>
                <a:cs typeface="+mn-lt"/>
              </a:rPr>
              <a:t>Windows 10 64-bit</a:t>
            </a:r>
            <a:endParaRPr lang="en-US"/>
          </a:p>
          <a:p>
            <a:pPr marL="575945" lvl="1">
              <a:buFont typeface="Consolas" pitchFamily="34" charset="0"/>
            </a:pPr>
            <a:r>
              <a:rPr lang="en-US">
                <a:ea typeface="+mn-lt"/>
                <a:cs typeface="+mn-lt"/>
              </a:rPr>
              <a:t>Windows Server 2012 R2 64-bit</a:t>
            </a:r>
            <a:endParaRPr lang="en-US"/>
          </a:p>
          <a:p>
            <a:pPr marL="575945" lvl="1"/>
            <a:r>
              <a:rPr lang="en-US">
                <a:ea typeface="+mn-lt"/>
                <a:cs typeface="+mn-lt"/>
              </a:rPr>
              <a:t>Windows Server 2016 64-bit</a:t>
            </a:r>
            <a:endParaRPr lang="en-US"/>
          </a:p>
          <a:p>
            <a:pPr marL="575945" lvl="1"/>
            <a:r>
              <a:rPr lang="en-US">
                <a:ea typeface="+mn-lt"/>
                <a:cs typeface="+mn-lt"/>
              </a:rPr>
              <a:t>Windows Server 2019 64-bit</a:t>
            </a:r>
            <a:endParaRPr lang="en-US"/>
          </a:p>
          <a:p>
            <a:r>
              <a:rPr lang="en-US"/>
              <a:t>MacOS</a:t>
            </a:r>
          </a:p>
          <a:p>
            <a:pPr marL="575945" lvl="1"/>
            <a:r>
              <a:rPr lang="en-US">
                <a:ea typeface="+mn-lt"/>
                <a:cs typeface="+mn-lt"/>
              </a:rPr>
              <a:t>macOS 10.13 (High Sierra) or later</a:t>
            </a:r>
            <a:endParaRPr lang="en-US"/>
          </a:p>
          <a:p>
            <a:endParaRPr lang="en-US" dirty="0"/>
          </a:p>
        </p:txBody>
      </p:sp>
    </p:spTree>
    <p:extLst>
      <p:ext uri="{BB962C8B-B14F-4D97-AF65-F5344CB8AC3E}">
        <p14:creationId xmlns:p14="http://schemas.microsoft.com/office/powerpoint/2010/main" val="378096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D2CCB-D2B5-4C74-8AA4-F3CA6B2D8171}"/>
              </a:ext>
            </a:extLst>
          </p:cNvPr>
          <p:cNvSpPr>
            <a:spLocks noGrp="1"/>
          </p:cNvSpPr>
          <p:nvPr>
            <p:ph type="title"/>
          </p:nvPr>
        </p:nvSpPr>
        <p:spPr/>
        <p:txBody>
          <a:bodyPr/>
          <a:lstStyle/>
          <a:p>
            <a:r>
              <a:rPr lang="en-US"/>
              <a:t>Self-Hosted Runner Communication</a:t>
            </a:r>
          </a:p>
        </p:txBody>
      </p:sp>
      <p:sp>
        <p:nvSpPr>
          <p:cNvPr id="3" name="Content Placeholder 2">
            <a:extLst>
              <a:ext uri="{FF2B5EF4-FFF2-40B4-BE49-F238E27FC236}">
                <a16:creationId xmlns:a16="http://schemas.microsoft.com/office/drawing/2014/main" id="{BB639CC6-E219-4EC9-9BB8-BB9066BF32ED}"/>
              </a:ext>
            </a:extLst>
          </p:cNvPr>
          <p:cNvSpPr>
            <a:spLocks noGrp="1"/>
          </p:cNvSpPr>
          <p:nvPr>
            <p:ph idx="1"/>
          </p:nvPr>
        </p:nvSpPr>
        <p:spPr/>
        <p:txBody>
          <a:bodyPr vert="horz" lIns="91440" tIns="45720" rIns="91440" bIns="45720" rtlCol="0" anchor="t">
            <a:normAutofit/>
          </a:bodyPr>
          <a:lstStyle/>
          <a:p>
            <a:r>
              <a:rPr lang="en-US">
                <a:ea typeface="+mn-lt"/>
                <a:cs typeface="+mn-lt"/>
              </a:rPr>
              <a:t>The self-hosted runner polls GitHub to retrieve application updates and to check if any jobs are queued for processing. </a:t>
            </a:r>
          </a:p>
          <a:p>
            <a:r>
              <a:rPr lang="en-US">
                <a:ea typeface="+mn-lt"/>
                <a:cs typeface="+mn-lt"/>
              </a:rPr>
              <a:t>The self-hosted runner uses a HTTPS </a:t>
            </a:r>
            <a:r>
              <a:rPr lang="en-US" i="1">
                <a:ea typeface="+mn-lt"/>
                <a:cs typeface="+mn-lt"/>
              </a:rPr>
              <a:t>long poll</a:t>
            </a:r>
            <a:r>
              <a:rPr lang="en-US">
                <a:ea typeface="+mn-lt"/>
                <a:cs typeface="+mn-lt"/>
              </a:rPr>
              <a:t> that opens a connection to GitHub for 50 seconds, and if no response is received, it then times out and creates a new long poll. </a:t>
            </a:r>
          </a:p>
          <a:p>
            <a:r>
              <a:rPr lang="en-US">
                <a:ea typeface="+mn-lt"/>
                <a:cs typeface="+mn-lt"/>
              </a:rPr>
              <a:t>The application must be running on the machine to accept and run GitHub Actions jobs.</a:t>
            </a:r>
            <a:endParaRPr lang="en-US"/>
          </a:p>
        </p:txBody>
      </p:sp>
    </p:spTree>
    <p:extLst>
      <p:ext uri="{BB962C8B-B14F-4D97-AF65-F5344CB8AC3E}">
        <p14:creationId xmlns:p14="http://schemas.microsoft.com/office/powerpoint/2010/main" val="131201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92E7-0A96-43F5-AFF1-0E0A6B79D574}"/>
              </a:ext>
            </a:extLst>
          </p:cNvPr>
          <p:cNvSpPr>
            <a:spLocks noGrp="1"/>
          </p:cNvSpPr>
          <p:nvPr>
            <p:ph type="title"/>
          </p:nvPr>
        </p:nvSpPr>
        <p:spPr/>
        <p:txBody>
          <a:bodyPr/>
          <a:lstStyle/>
          <a:p>
            <a:r>
              <a:rPr lang="en-US"/>
              <a:t>container</a:t>
            </a:r>
          </a:p>
        </p:txBody>
      </p:sp>
      <p:sp>
        <p:nvSpPr>
          <p:cNvPr id="3" name="Content Placeholder 2">
            <a:extLst>
              <a:ext uri="{FF2B5EF4-FFF2-40B4-BE49-F238E27FC236}">
                <a16:creationId xmlns:a16="http://schemas.microsoft.com/office/drawing/2014/main" id="{4541E643-159D-4068-BA2D-611C6C0F96BE}"/>
              </a:ext>
            </a:extLst>
          </p:cNvPr>
          <p:cNvSpPr>
            <a:spLocks noGrp="1"/>
          </p:cNvSpPr>
          <p:nvPr>
            <p:ph idx="1"/>
          </p:nvPr>
        </p:nvSpPr>
        <p:spPr/>
        <p:txBody>
          <a:bodyPr vert="horz" lIns="91440" tIns="45720" rIns="91440" bIns="45720" rtlCol="0" anchor="t">
            <a:normAutofit/>
          </a:bodyPr>
          <a:lstStyle/>
          <a:p>
            <a:r>
              <a:rPr lang="en-US">
                <a:ea typeface="+mn-lt"/>
                <a:cs typeface="+mn-lt"/>
              </a:rPr>
              <a:t>The Docker image to use as the container to run the action. The value can be the Docker Hub image name or a public docker registry name.</a:t>
            </a:r>
            <a:endParaRPr lang="en-US" dirty="0"/>
          </a:p>
          <a:p>
            <a:r>
              <a:rPr lang="en-US">
                <a:ea typeface="+mn-lt"/>
                <a:cs typeface="+mn-lt"/>
              </a:rPr>
              <a:t>If you do not set a </a:t>
            </a:r>
            <a:r>
              <a:rPr lang="en-US">
                <a:latin typeface="Consolas"/>
              </a:rPr>
              <a:t>container</a:t>
            </a:r>
            <a:r>
              <a:rPr lang="en-US">
                <a:ea typeface="+mn-lt"/>
                <a:cs typeface="+mn-lt"/>
              </a:rPr>
              <a:t>, all steps will run directly on the host specified by </a:t>
            </a:r>
            <a:r>
              <a:rPr lang="en-US">
                <a:latin typeface="Consolas"/>
              </a:rPr>
              <a:t>runs-on</a:t>
            </a:r>
            <a:r>
              <a:rPr lang="en-US">
                <a:ea typeface="+mn-lt"/>
                <a:cs typeface="+mn-lt"/>
              </a:rPr>
              <a:t> unless a step refers to an action configured to run in a container.</a:t>
            </a:r>
          </a:p>
          <a:p>
            <a:r>
              <a:rPr lang="en-US"/>
              <a:t>We will look at the docker container in the next slide...</a:t>
            </a:r>
            <a:endParaRPr lang="en-US" dirty="0"/>
          </a:p>
        </p:txBody>
      </p:sp>
      <p:pic>
        <p:nvPicPr>
          <p:cNvPr id="4" name="Picture 4">
            <a:extLst>
              <a:ext uri="{FF2B5EF4-FFF2-40B4-BE49-F238E27FC236}">
                <a16:creationId xmlns:a16="http://schemas.microsoft.com/office/drawing/2014/main" id="{4ABE6B46-0772-49B7-88E3-89A71BD1B3FA}"/>
              </a:ext>
            </a:extLst>
          </p:cNvPr>
          <p:cNvPicPr>
            <a:picLocks noChangeAspect="1"/>
          </p:cNvPicPr>
          <p:nvPr/>
        </p:nvPicPr>
        <p:blipFill>
          <a:blip r:embed="rId2"/>
          <a:stretch>
            <a:fillRect/>
          </a:stretch>
        </p:blipFill>
        <p:spPr>
          <a:xfrm>
            <a:off x="5769323" y="920869"/>
            <a:ext cx="4870144" cy="285679"/>
          </a:xfrm>
          <a:prstGeom prst="rect">
            <a:avLst/>
          </a:prstGeom>
        </p:spPr>
      </p:pic>
    </p:spTree>
    <p:extLst>
      <p:ext uri="{BB962C8B-B14F-4D97-AF65-F5344CB8AC3E}">
        <p14:creationId xmlns:p14="http://schemas.microsoft.com/office/powerpoint/2010/main" val="43474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D851-93EA-4912-9579-0B5B56F7DB37}"/>
              </a:ext>
            </a:extLst>
          </p:cNvPr>
          <p:cNvSpPr>
            <a:spLocks noGrp="1"/>
          </p:cNvSpPr>
          <p:nvPr>
            <p:ph type="title"/>
          </p:nvPr>
        </p:nvSpPr>
        <p:spPr/>
        <p:txBody>
          <a:bodyPr/>
          <a:lstStyle/>
          <a:p>
            <a:r>
              <a:rPr lang="en-US"/>
              <a:t>Docker Hub</a:t>
            </a:r>
          </a:p>
        </p:txBody>
      </p:sp>
      <p:sp>
        <p:nvSpPr>
          <p:cNvPr id="3" name="Content Placeholder 2">
            <a:extLst>
              <a:ext uri="{FF2B5EF4-FFF2-40B4-BE49-F238E27FC236}">
                <a16:creationId xmlns:a16="http://schemas.microsoft.com/office/drawing/2014/main" id="{DF40B7E4-9DA1-4EF8-9276-8350AC43B355}"/>
              </a:ext>
            </a:extLst>
          </p:cNvPr>
          <p:cNvSpPr>
            <a:spLocks noGrp="1"/>
          </p:cNvSpPr>
          <p:nvPr>
            <p:ph idx="1"/>
          </p:nvPr>
        </p:nvSpPr>
        <p:spPr/>
        <p:txBody>
          <a:bodyPr vert="horz" lIns="91440" tIns="45720" rIns="91440" bIns="45720" rtlCol="0" anchor="t">
            <a:normAutofit/>
          </a:bodyPr>
          <a:lstStyle/>
          <a:p>
            <a:r>
              <a:rPr lang="en-US">
                <a:ea typeface="+mn-lt"/>
                <a:cs typeface="+mn-lt"/>
              </a:rPr>
              <a:t>Docker Hub is the world's largest library and community for container images</a:t>
            </a:r>
            <a:endParaRPr lang="en-US"/>
          </a:p>
          <a:p>
            <a:r>
              <a:rPr lang="en-US">
                <a:ea typeface="+mn-lt"/>
                <a:cs typeface="+mn-lt"/>
              </a:rPr>
              <a:t>Browse over 100,000 container images from software vendors, open-source projects, and the community.</a:t>
            </a:r>
          </a:p>
          <a:p>
            <a:r>
              <a:rPr lang="en-US"/>
              <a:t>Let's look at Docker Hub...</a:t>
            </a:r>
            <a:endParaRPr lang="en-US" dirty="0"/>
          </a:p>
          <a:p>
            <a:pPr lvl="1">
              <a:buFont typeface="Consolas" pitchFamily="34" charset="0"/>
            </a:pPr>
            <a:r>
              <a:rPr lang="en-US" dirty="0">
                <a:hlinkClick r:id="rId2"/>
              </a:rPr>
              <a:t>https://hub.docker.com/search?q=dvcorg%2Fcml-py3&amp;type=image</a:t>
            </a:r>
            <a:endParaRPr lang="en-US"/>
          </a:p>
        </p:txBody>
      </p:sp>
    </p:spTree>
    <p:extLst>
      <p:ext uri="{BB962C8B-B14F-4D97-AF65-F5344CB8AC3E}">
        <p14:creationId xmlns:p14="http://schemas.microsoft.com/office/powerpoint/2010/main" val="257271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1F61-7738-495E-B46C-FCD32A1FBC6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FF6F1589-74E6-4EA9-B56C-C791545E4054}"/>
              </a:ext>
            </a:extLst>
          </p:cNvPr>
          <p:cNvSpPr>
            <a:spLocks noGrp="1"/>
          </p:cNvSpPr>
          <p:nvPr>
            <p:ph idx="1"/>
          </p:nvPr>
        </p:nvSpPr>
        <p:spPr/>
        <p:txBody>
          <a:bodyPr vert="horz" lIns="91440" tIns="45720" rIns="91440" bIns="45720" rtlCol="0" anchor="t">
            <a:normAutofit/>
          </a:bodyPr>
          <a:lstStyle/>
          <a:p>
            <a:r>
              <a:rPr lang="en-US"/>
              <a:t>Linode.com - $5 a month Linux instance</a:t>
            </a:r>
            <a:endParaRPr lang="en-US" dirty="0"/>
          </a:p>
          <a:p>
            <a:r>
              <a:rPr lang="en-US" dirty="0"/>
              <a:t>Codeanywhere.com - </a:t>
            </a:r>
            <a:r>
              <a:rPr lang="en-US" dirty="0">
                <a:ea typeface="+mn-lt"/>
                <a:cs typeface="+mn-lt"/>
              </a:rPr>
              <a:t>Cloud Integrated Development Environment</a:t>
            </a:r>
            <a:endParaRPr lang="en-US" dirty="0"/>
          </a:p>
        </p:txBody>
      </p:sp>
    </p:spTree>
    <p:extLst>
      <p:ext uri="{BB962C8B-B14F-4D97-AF65-F5344CB8AC3E}">
        <p14:creationId xmlns:p14="http://schemas.microsoft.com/office/powerpoint/2010/main" val="219652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F2F5-8DB1-4548-A313-C7C04BACD27E}"/>
              </a:ext>
            </a:extLst>
          </p:cNvPr>
          <p:cNvSpPr>
            <a:spLocks noGrp="1"/>
          </p:cNvSpPr>
          <p:nvPr>
            <p:ph type="title"/>
          </p:nvPr>
        </p:nvSpPr>
        <p:spPr/>
        <p:txBody>
          <a:bodyPr/>
          <a:lstStyle/>
          <a:p>
            <a:r>
              <a:rPr lang="en-US"/>
              <a:t>Review</a:t>
            </a:r>
          </a:p>
        </p:txBody>
      </p:sp>
      <p:sp>
        <p:nvSpPr>
          <p:cNvPr id="3" name="Content Placeholder 2">
            <a:extLst>
              <a:ext uri="{FF2B5EF4-FFF2-40B4-BE49-F238E27FC236}">
                <a16:creationId xmlns:a16="http://schemas.microsoft.com/office/drawing/2014/main" id="{FFF058B0-0474-442E-A0B7-D3357BC7A5CE}"/>
              </a:ext>
            </a:extLst>
          </p:cNvPr>
          <p:cNvSpPr>
            <a:spLocks noGrp="1"/>
          </p:cNvSpPr>
          <p:nvPr>
            <p:ph idx="1"/>
          </p:nvPr>
        </p:nvSpPr>
        <p:spPr/>
        <p:txBody>
          <a:bodyPr vert="horz" lIns="91440" tIns="45720" rIns="91440" bIns="45720" rtlCol="0" anchor="t">
            <a:normAutofit/>
          </a:bodyPr>
          <a:lstStyle/>
          <a:p>
            <a:r>
              <a:rPr lang="en-US"/>
              <a:t>The </a:t>
            </a:r>
            <a:r>
              <a:rPr lang="en-US" i="1"/>
              <a:t>runs-on </a:t>
            </a:r>
            <a:r>
              <a:rPr lang="en-US"/>
              <a:t>statement defines the runner.</a:t>
            </a:r>
            <a:endParaRPr lang="en-US" dirty="0"/>
          </a:p>
          <a:p>
            <a:r>
              <a:rPr lang="en-US"/>
              <a:t>The runner may be self-hosted or hosted (typically a virtual machine).</a:t>
            </a:r>
            <a:endParaRPr lang="en-US" dirty="0"/>
          </a:p>
          <a:p>
            <a:r>
              <a:rPr lang="en-US"/>
              <a:t>The runner hosts a</a:t>
            </a:r>
            <a:r>
              <a:rPr lang="en-US" dirty="0"/>
              <a:t> </a:t>
            </a:r>
            <a:r>
              <a:rPr lang="en-US" i="1"/>
              <a:t>container.</a:t>
            </a:r>
            <a:endParaRPr lang="en-US" dirty="0"/>
          </a:p>
        </p:txBody>
      </p:sp>
      <p:pic>
        <p:nvPicPr>
          <p:cNvPr id="4" name="Picture 4" descr="A close up of a screen&#10;&#10;Description automatically generated">
            <a:extLst>
              <a:ext uri="{FF2B5EF4-FFF2-40B4-BE49-F238E27FC236}">
                <a16:creationId xmlns:a16="http://schemas.microsoft.com/office/drawing/2014/main" id="{C74FCD06-8CCC-4714-B67A-FCA925042C6A}"/>
              </a:ext>
            </a:extLst>
          </p:cNvPr>
          <p:cNvPicPr>
            <a:picLocks noChangeAspect="1"/>
          </p:cNvPicPr>
          <p:nvPr/>
        </p:nvPicPr>
        <p:blipFill>
          <a:blip r:embed="rId2"/>
          <a:stretch>
            <a:fillRect/>
          </a:stretch>
        </p:blipFill>
        <p:spPr>
          <a:xfrm>
            <a:off x="1559781" y="3777489"/>
            <a:ext cx="5767701" cy="721298"/>
          </a:xfrm>
          <a:prstGeom prst="rect">
            <a:avLst/>
          </a:prstGeom>
        </p:spPr>
      </p:pic>
    </p:spTree>
    <p:extLst>
      <p:ext uri="{BB962C8B-B14F-4D97-AF65-F5344CB8AC3E}">
        <p14:creationId xmlns:p14="http://schemas.microsoft.com/office/powerpoint/2010/main" val="169374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E177-A419-4CB6-855E-99EA18F0C6D0}"/>
              </a:ext>
            </a:extLst>
          </p:cNvPr>
          <p:cNvSpPr>
            <a:spLocks noGrp="1"/>
          </p:cNvSpPr>
          <p:nvPr>
            <p:ph type="title"/>
          </p:nvPr>
        </p:nvSpPr>
        <p:spPr/>
        <p:txBody>
          <a:bodyPr/>
          <a:lstStyle/>
          <a:p>
            <a:r>
              <a:rPr lang="en-US"/>
              <a:t>steps</a:t>
            </a:r>
          </a:p>
        </p:txBody>
      </p:sp>
      <p:sp>
        <p:nvSpPr>
          <p:cNvPr id="3" name="Content Placeholder 2">
            <a:extLst>
              <a:ext uri="{FF2B5EF4-FFF2-40B4-BE49-F238E27FC236}">
                <a16:creationId xmlns:a16="http://schemas.microsoft.com/office/drawing/2014/main" id="{2B9F8454-C563-4409-821E-0FFC74D80690}"/>
              </a:ext>
            </a:extLst>
          </p:cNvPr>
          <p:cNvSpPr>
            <a:spLocks noGrp="1"/>
          </p:cNvSpPr>
          <p:nvPr>
            <p:ph idx="1"/>
          </p:nvPr>
        </p:nvSpPr>
        <p:spPr/>
        <p:txBody>
          <a:bodyPr vert="horz" lIns="91440" tIns="45720" rIns="91440" bIns="45720" rtlCol="0" anchor="t">
            <a:normAutofit/>
          </a:bodyPr>
          <a:lstStyle/>
          <a:p>
            <a:r>
              <a:rPr lang="en-US">
                <a:ea typeface="+mn-lt"/>
                <a:cs typeface="+mn-lt"/>
              </a:rPr>
              <a:t>A job contains a sequence of tasks called </a:t>
            </a:r>
            <a:r>
              <a:rPr lang="en-US">
                <a:latin typeface="Consolas"/>
              </a:rPr>
              <a:t>steps</a:t>
            </a:r>
            <a:r>
              <a:rPr lang="en-US">
                <a:ea typeface="+mn-lt"/>
                <a:cs typeface="+mn-lt"/>
              </a:rPr>
              <a:t>. </a:t>
            </a:r>
          </a:p>
          <a:p>
            <a:r>
              <a:rPr lang="en-US">
                <a:ea typeface="+mn-lt"/>
                <a:cs typeface="+mn-lt"/>
              </a:rPr>
              <a:t>Steps can run commands, run setup tasks, or run an action in your repository, a public repository, or an action published in a Docker registry. </a:t>
            </a:r>
          </a:p>
          <a:p>
            <a:r>
              <a:rPr lang="en-US">
                <a:ea typeface="+mn-lt"/>
                <a:cs typeface="+mn-lt"/>
              </a:rPr>
              <a:t>Not all steps run actions, but all actions run as a step. </a:t>
            </a:r>
            <a:r>
              <a:rPr lang="en-US" u="sng">
                <a:ea typeface="+mn-lt"/>
                <a:cs typeface="+mn-lt"/>
              </a:rPr>
              <a:t>Each step runs in its own process</a:t>
            </a:r>
            <a:r>
              <a:rPr lang="en-US">
                <a:ea typeface="+mn-lt"/>
                <a:cs typeface="+mn-lt"/>
              </a:rPr>
              <a:t> in the runner environment and has access to the workspace and filesystem. </a:t>
            </a:r>
          </a:p>
          <a:p>
            <a:r>
              <a:rPr lang="en-US">
                <a:ea typeface="+mn-lt"/>
                <a:cs typeface="+mn-lt"/>
              </a:rPr>
              <a:t>Because steps run in their own process, changes to environment variables are not preserved between steps. GitHub provides built-in steps to set up and complete a job.</a:t>
            </a:r>
            <a:endParaRPr lang="en-US"/>
          </a:p>
        </p:txBody>
      </p:sp>
      <p:pic>
        <p:nvPicPr>
          <p:cNvPr id="4" name="Picture 4">
            <a:extLst>
              <a:ext uri="{FF2B5EF4-FFF2-40B4-BE49-F238E27FC236}">
                <a16:creationId xmlns:a16="http://schemas.microsoft.com/office/drawing/2014/main" id="{FA700E85-2DC7-4232-8FC6-F23D063BD258}"/>
              </a:ext>
            </a:extLst>
          </p:cNvPr>
          <p:cNvPicPr>
            <a:picLocks noChangeAspect="1"/>
          </p:cNvPicPr>
          <p:nvPr/>
        </p:nvPicPr>
        <p:blipFill>
          <a:blip r:embed="rId2"/>
          <a:stretch>
            <a:fillRect/>
          </a:stretch>
        </p:blipFill>
        <p:spPr>
          <a:xfrm>
            <a:off x="9973081" y="889416"/>
            <a:ext cx="761926" cy="285750"/>
          </a:xfrm>
          <a:prstGeom prst="rect">
            <a:avLst/>
          </a:prstGeom>
        </p:spPr>
      </p:pic>
    </p:spTree>
    <p:extLst>
      <p:ext uri="{BB962C8B-B14F-4D97-AF65-F5344CB8AC3E}">
        <p14:creationId xmlns:p14="http://schemas.microsoft.com/office/powerpoint/2010/main" val="53038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0A2D-EFB4-4D4F-826B-29101F38B692}"/>
              </a:ext>
            </a:extLst>
          </p:cNvPr>
          <p:cNvSpPr>
            <a:spLocks noGrp="1"/>
          </p:cNvSpPr>
          <p:nvPr>
            <p:ph type="title"/>
          </p:nvPr>
        </p:nvSpPr>
        <p:spPr/>
        <p:txBody>
          <a:bodyPr/>
          <a:lstStyle/>
          <a:p>
            <a:r>
              <a:rPr lang="en-US"/>
              <a:t>uses</a:t>
            </a:r>
          </a:p>
        </p:txBody>
      </p:sp>
      <p:sp>
        <p:nvSpPr>
          <p:cNvPr id="3" name="Content Placeholder 2">
            <a:extLst>
              <a:ext uri="{FF2B5EF4-FFF2-40B4-BE49-F238E27FC236}">
                <a16:creationId xmlns:a16="http://schemas.microsoft.com/office/drawing/2014/main" id="{FA2B34B3-1A93-4419-81E7-E0A46AC4414D}"/>
              </a:ext>
            </a:extLst>
          </p:cNvPr>
          <p:cNvSpPr>
            <a:spLocks noGrp="1"/>
          </p:cNvSpPr>
          <p:nvPr>
            <p:ph idx="1"/>
          </p:nvPr>
        </p:nvSpPr>
        <p:spPr/>
        <p:txBody>
          <a:bodyPr vert="horz" lIns="91440" tIns="45720" rIns="91440" bIns="45720" rtlCol="0" anchor="t">
            <a:normAutofit/>
          </a:bodyPr>
          <a:lstStyle/>
          <a:p>
            <a:r>
              <a:rPr lang="en-US">
                <a:ea typeface="+mn-lt"/>
                <a:cs typeface="+mn-lt"/>
              </a:rPr>
              <a:t>Selects an action to run as part of a step in your job. An action is a reusable unit of code. You can use an action defined in the same repository as the workflow, a public repository, or in a published Docker container image.</a:t>
            </a:r>
            <a:endParaRPr lang="en-US" dirty="0">
              <a:ea typeface="+mn-lt"/>
              <a:cs typeface="+mn-lt"/>
            </a:endParaRPr>
          </a:p>
          <a:p>
            <a:r>
              <a:rPr lang="en-US"/>
              <a:t>The </a:t>
            </a:r>
            <a:r>
              <a:rPr lang="en-US" i="1"/>
              <a:t>checkout </a:t>
            </a:r>
            <a:r>
              <a:rPr lang="en-US"/>
              <a:t>action is specified in this script:</a:t>
            </a:r>
            <a:endParaRPr lang="en-US" dirty="0"/>
          </a:p>
          <a:p>
            <a:pPr lvl="1"/>
            <a:r>
              <a:rPr lang="en-US" dirty="0">
                <a:ea typeface="+mn-lt"/>
                <a:cs typeface="+mn-lt"/>
                <a:hlinkClick r:id="rId2"/>
              </a:rPr>
              <a:t>https://github.com/marketplace/actions/checkout</a:t>
            </a:r>
            <a:endParaRPr lang="en-US"/>
          </a:p>
        </p:txBody>
      </p:sp>
      <p:pic>
        <p:nvPicPr>
          <p:cNvPr id="4" name="Picture 4">
            <a:extLst>
              <a:ext uri="{FF2B5EF4-FFF2-40B4-BE49-F238E27FC236}">
                <a16:creationId xmlns:a16="http://schemas.microsoft.com/office/drawing/2014/main" id="{F8FE7900-A7EB-4C06-9584-3745389DBB7C}"/>
              </a:ext>
            </a:extLst>
          </p:cNvPr>
          <p:cNvPicPr>
            <a:picLocks noChangeAspect="1"/>
          </p:cNvPicPr>
          <p:nvPr/>
        </p:nvPicPr>
        <p:blipFill>
          <a:blip r:embed="rId3"/>
          <a:stretch>
            <a:fillRect/>
          </a:stretch>
        </p:blipFill>
        <p:spPr>
          <a:xfrm>
            <a:off x="8058093" y="893589"/>
            <a:ext cx="2742934" cy="277402"/>
          </a:xfrm>
          <a:prstGeom prst="rect">
            <a:avLst/>
          </a:prstGeom>
        </p:spPr>
      </p:pic>
    </p:spTree>
    <p:extLst>
      <p:ext uri="{BB962C8B-B14F-4D97-AF65-F5344CB8AC3E}">
        <p14:creationId xmlns:p14="http://schemas.microsoft.com/office/powerpoint/2010/main" val="312009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3924-6456-47AC-B40A-F7D60928887B}"/>
              </a:ext>
            </a:extLst>
          </p:cNvPr>
          <p:cNvSpPr>
            <a:spLocks noGrp="1"/>
          </p:cNvSpPr>
          <p:nvPr>
            <p:ph type="title"/>
          </p:nvPr>
        </p:nvSpPr>
        <p:spPr/>
        <p:txBody>
          <a:bodyPr/>
          <a:lstStyle/>
          <a:p>
            <a:r>
              <a:rPr lang="en-US"/>
              <a:t>name</a:t>
            </a:r>
          </a:p>
        </p:txBody>
      </p:sp>
      <p:sp>
        <p:nvSpPr>
          <p:cNvPr id="3" name="Content Placeholder 2">
            <a:extLst>
              <a:ext uri="{FF2B5EF4-FFF2-40B4-BE49-F238E27FC236}">
                <a16:creationId xmlns:a16="http://schemas.microsoft.com/office/drawing/2014/main" id="{5CD4640B-ACCF-45D6-B38B-17C55C5DFD66}"/>
              </a:ext>
            </a:extLst>
          </p:cNvPr>
          <p:cNvSpPr>
            <a:spLocks noGrp="1"/>
          </p:cNvSpPr>
          <p:nvPr>
            <p:ph idx="1"/>
          </p:nvPr>
        </p:nvSpPr>
        <p:spPr/>
        <p:txBody>
          <a:bodyPr vert="horz" lIns="91440" tIns="45720" rIns="91440" bIns="45720" rtlCol="0" anchor="t">
            <a:normAutofit/>
          </a:bodyPr>
          <a:lstStyle/>
          <a:p>
            <a:r>
              <a:rPr lang="en-US">
                <a:ea typeface="+mn-lt"/>
                <a:cs typeface="+mn-lt"/>
              </a:rPr>
              <a:t>The name of the job displayed on GitHub.</a:t>
            </a:r>
            <a:endParaRPr lang="en-US" dirty="0"/>
          </a:p>
        </p:txBody>
      </p:sp>
      <p:pic>
        <p:nvPicPr>
          <p:cNvPr id="4" name="Picture 4">
            <a:extLst>
              <a:ext uri="{FF2B5EF4-FFF2-40B4-BE49-F238E27FC236}">
                <a16:creationId xmlns:a16="http://schemas.microsoft.com/office/drawing/2014/main" id="{D579AB31-77D4-4607-98E2-6D500ABFCF22}"/>
              </a:ext>
            </a:extLst>
          </p:cNvPr>
          <p:cNvPicPr>
            <a:picLocks noChangeAspect="1"/>
          </p:cNvPicPr>
          <p:nvPr/>
        </p:nvPicPr>
        <p:blipFill>
          <a:blip r:embed="rId2"/>
          <a:stretch>
            <a:fillRect/>
          </a:stretch>
        </p:blipFill>
        <p:spPr>
          <a:xfrm>
            <a:off x="8912401" y="932403"/>
            <a:ext cx="1866719" cy="323850"/>
          </a:xfrm>
          <a:prstGeom prst="rect">
            <a:avLst/>
          </a:prstGeom>
        </p:spPr>
      </p:pic>
    </p:spTree>
    <p:extLst>
      <p:ext uri="{BB962C8B-B14F-4D97-AF65-F5344CB8AC3E}">
        <p14:creationId xmlns:p14="http://schemas.microsoft.com/office/powerpoint/2010/main" val="210998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3924-6456-47AC-B40A-F7D60928887B}"/>
              </a:ext>
            </a:extLst>
          </p:cNvPr>
          <p:cNvSpPr>
            <a:spLocks noGrp="1"/>
          </p:cNvSpPr>
          <p:nvPr>
            <p:ph type="title"/>
          </p:nvPr>
        </p:nvSpPr>
        <p:spPr/>
        <p:txBody>
          <a:bodyPr/>
          <a:lstStyle/>
          <a:p>
            <a:r>
              <a:rPr lang="en-US"/>
              <a:t>env</a:t>
            </a:r>
          </a:p>
        </p:txBody>
      </p:sp>
      <p:sp>
        <p:nvSpPr>
          <p:cNvPr id="3" name="Content Placeholder 2">
            <a:extLst>
              <a:ext uri="{FF2B5EF4-FFF2-40B4-BE49-F238E27FC236}">
                <a16:creationId xmlns:a16="http://schemas.microsoft.com/office/drawing/2014/main" id="{5CD4640B-ACCF-45D6-B38B-17C55C5DFD66}"/>
              </a:ext>
            </a:extLst>
          </p:cNvPr>
          <p:cNvSpPr>
            <a:spLocks noGrp="1"/>
          </p:cNvSpPr>
          <p:nvPr>
            <p:ph idx="1"/>
          </p:nvPr>
        </p:nvSpPr>
        <p:spPr/>
        <p:txBody>
          <a:bodyPr vert="horz" lIns="91440" tIns="45720" rIns="91440" bIns="45720" rtlCol="0" anchor="t">
            <a:normAutofit/>
          </a:bodyPr>
          <a:lstStyle/>
          <a:p>
            <a:r>
              <a:rPr lang="en-US">
                <a:ea typeface="+mn-lt"/>
                <a:cs typeface="+mn-lt"/>
              </a:rPr>
              <a:t>Identifies a section in the script which is a </a:t>
            </a:r>
            <a:r>
              <a:rPr lang="en-US">
                <a:latin typeface="Consolas"/>
              </a:rPr>
              <a:t>map</a:t>
            </a:r>
            <a:r>
              <a:rPr lang="en-US">
                <a:ea typeface="+mn-lt"/>
                <a:cs typeface="+mn-lt"/>
              </a:rPr>
              <a:t> of environment variables that are available to all jobs and steps in the workflow. </a:t>
            </a:r>
          </a:p>
          <a:p>
            <a:r>
              <a:rPr lang="en-US">
                <a:ea typeface="+mn-lt"/>
                <a:cs typeface="+mn-lt"/>
              </a:rPr>
              <a:t>The term </a:t>
            </a:r>
            <a:r>
              <a:rPr lang="en-US" i="1">
                <a:ea typeface="+mn-lt"/>
                <a:cs typeface="+mn-lt"/>
              </a:rPr>
              <a:t>map</a:t>
            </a:r>
            <a:r>
              <a:rPr lang="en-US">
                <a:ea typeface="+mn-lt"/>
                <a:cs typeface="+mn-lt"/>
              </a:rPr>
              <a:t> is typical when describing key/value pairs. (Think Javascript objects)</a:t>
            </a:r>
            <a:endParaRPr lang="en-US" dirty="0">
              <a:ea typeface="+mn-lt"/>
              <a:cs typeface="+mn-lt"/>
            </a:endParaRPr>
          </a:p>
        </p:txBody>
      </p:sp>
      <p:pic>
        <p:nvPicPr>
          <p:cNvPr id="4" name="Picture 4">
            <a:extLst>
              <a:ext uri="{FF2B5EF4-FFF2-40B4-BE49-F238E27FC236}">
                <a16:creationId xmlns:a16="http://schemas.microsoft.com/office/drawing/2014/main" id="{7ED58FD6-D562-4428-AF2E-63E12D82AD5C}"/>
              </a:ext>
            </a:extLst>
          </p:cNvPr>
          <p:cNvPicPr>
            <a:picLocks noChangeAspect="1"/>
          </p:cNvPicPr>
          <p:nvPr/>
        </p:nvPicPr>
        <p:blipFill>
          <a:blip r:embed="rId2"/>
          <a:stretch>
            <a:fillRect/>
          </a:stretch>
        </p:blipFill>
        <p:spPr>
          <a:xfrm>
            <a:off x="9883499" y="893080"/>
            <a:ext cx="600017" cy="314325"/>
          </a:xfrm>
          <a:prstGeom prst="rect">
            <a:avLst/>
          </a:prstGeom>
        </p:spPr>
      </p:pic>
    </p:spTree>
    <p:extLst>
      <p:ext uri="{BB962C8B-B14F-4D97-AF65-F5344CB8AC3E}">
        <p14:creationId xmlns:p14="http://schemas.microsoft.com/office/powerpoint/2010/main" val="64708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5D9E-875E-455D-8494-E3C7066CBA6C}"/>
              </a:ext>
            </a:extLst>
          </p:cNvPr>
          <p:cNvSpPr>
            <a:spLocks noGrp="1"/>
          </p:cNvSpPr>
          <p:nvPr>
            <p:ph type="title"/>
          </p:nvPr>
        </p:nvSpPr>
        <p:spPr/>
        <p:txBody>
          <a:bodyPr/>
          <a:lstStyle/>
          <a:p>
            <a:r>
              <a:rPr lang="en-US"/>
              <a:t>Repro_token</a:t>
            </a:r>
          </a:p>
        </p:txBody>
      </p:sp>
      <p:sp>
        <p:nvSpPr>
          <p:cNvPr id="3" name="Content Placeholder 2">
            <a:extLst>
              <a:ext uri="{FF2B5EF4-FFF2-40B4-BE49-F238E27FC236}">
                <a16:creationId xmlns:a16="http://schemas.microsoft.com/office/drawing/2014/main" id="{B90A136F-1C6E-49DF-A811-EF8FF5985A89}"/>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GitHub provides a token that you can use to authenticate on behalf of GitHub Actions.</a:t>
            </a:r>
          </a:p>
          <a:p>
            <a:r>
              <a:rPr lang="en-US">
                <a:ea typeface="+mn-lt"/>
                <a:cs typeface="+mn-lt"/>
              </a:rPr>
              <a:t>GitHub automatically creates a </a:t>
            </a:r>
            <a:r>
              <a:rPr lang="en-US">
                <a:latin typeface="Consolas"/>
              </a:rPr>
              <a:t>GITHUB_TOKEN</a:t>
            </a:r>
            <a:r>
              <a:rPr lang="en-US">
                <a:ea typeface="+mn-lt"/>
                <a:cs typeface="+mn-lt"/>
              </a:rPr>
              <a:t> secret to use in your workflow. You can use the </a:t>
            </a:r>
            <a:r>
              <a:rPr lang="en-US">
                <a:latin typeface="Consolas"/>
              </a:rPr>
              <a:t>GITHUB_TOKEN</a:t>
            </a:r>
            <a:r>
              <a:rPr lang="en-US">
                <a:ea typeface="+mn-lt"/>
                <a:cs typeface="+mn-lt"/>
              </a:rPr>
              <a:t> to authenticate in a workflow run.</a:t>
            </a:r>
          </a:p>
          <a:p>
            <a:r>
              <a:rPr lang="en-US">
                <a:ea typeface="+mn-lt"/>
                <a:cs typeface="+mn-lt"/>
              </a:rPr>
              <a:t>Before each job begins, GitHub fetches an installation access token for the job. The token expires when the job is finished.</a:t>
            </a:r>
          </a:p>
          <a:p>
            <a:r>
              <a:rPr lang="en-US">
                <a:ea typeface="+mn-lt"/>
                <a:cs typeface="+mn-lt"/>
              </a:rPr>
              <a:t>To use the </a:t>
            </a:r>
            <a:r>
              <a:rPr lang="en-US">
                <a:latin typeface="Consolas"/>
              </a:rPr>
              <a:t>GITHUB_TOKEN</a:t>
            </a:r>
            <a:r>
              <a:rPr lang="en-US">
                <a:ea typeface="+mn-lt"/>
                <a:cs typeface="+mn-lt"/>
              </a:rPr>
              <a:t> secret, you must reference it in your workflow file. Using a token might include passing the token as an input to an action that requires it, or making authenticated GitHub API calls.</a:t>
            </a:r>
            <a:endParaRPr lang="en-US" dirty="0"/>
          </a:p>
        </p:txBody>
      </p:sp>
      <p:pic>
        <p:nvPicPr>
          <p:cNvPr id="4" name="Picture 4">
            <a:extLst>
              <a:ext uri="{FF2B5EF4-FFF2-40B4-BE49-F238E27FC236}">
                <a16:creationId xmlns:a16="http://schemas.microsoft.com/office/drawing/2014/main" id="{B2167719-F296-4CE8-B3C1-BA31B1786AA8}"/>
              </a:ext>
            </a:extLst>
          </p:cNvPr>
          <p:cNvPicPr>
            <a:picLocks noChangeAspect="1"/>
          </p:cNvPicPr>
          <p:nvPr/>
        </p:nvPicPr>
        <p:blipFill>
          <a:blip r:embed="rId2"/>
          <a:stretch>
            <a:fillRect/>
          </a:stretch>
        </p:blipFill>
        <p:spPr>
          <a:xfrm>
            <a:off x="6352735" y="861677"/>
            <a:ext cx="4852193" cy="350202"/>
          </a:xfrm>
          <a:prstGeom prst="rect">
            <a:avLst/>
          </a:prstGeom>
        </p:spPr>
      </p:pic>
    </p:spTree>
    <p:extLst>
      <p:ext uri="{BB962C8B-B14F-4D97-AF65-F5344CB8AC3E}">
        <p14:creationId xmlns:p14="http://schemas.microsoft.com/office/powerpoint/2010/main" val="406498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3242-1044-4A27-B7F8-C1440438F1E4}"/>
              </a:ext>
            </a:extLst>
          </p:cNvPr>
          <p:cNvSpPr>
            <a:spLocks noGrp="1"/>
          </p:cNvSpPr>
          <p:nvPr>
            <p:ph type="title"/>
          </p:nvPr>
        </p:nvSpPr>
        <p:spPr/>
        <p:txBody>
          <a:bodyPr/>
          <a:lstStyle/>
          <a:p>
            <a:r>
              <a:rPr lang="en-US"/>
              <a:t>run</a:t>
            </a:r>
          </a:p>
        </p:txBody>
      </p:sp>
      <p:sp>
        <p:nvSpPr>
          <p:cNvPr id="3" name="Content Placeholder 2">
            <a:extLst>
              <a:ext uri="{FF2B5EF4-FFF2-40B4-BE49-F238E27FC236}">
                <a16:creationId xmlns:a16="http://schemas.microsoft.com/office/drawing/2014/main" id="{9AD012C4-515F-4D1B-857F-A7883CEAE323}"/>
              </a:ext>
            </a:extLst>
          </p:cNvPr>
          <p:cNvSpPr>
            <a:spLocks noGrp="1"/>
          </p:cNvSpPr>
          <p:nvPr>
            <p:ph idx="1"/>
          </p:nvPr>
        </p:nvSpPr>
        <p:spPr/>
        <p:txBody>
          <a:bodyPr vert="horz" lIns="91440" tIns="45720" rIns="91440" bIns="45720" rtlCol="0" anchor="t">
            <a:normAutofit/>
          </a:bodyPr>
          <a:lstStyle/>
          <a:p>
            <a:r>
              <a:rPr lang="en-US">
                <a:ea typeface="+mn-lt"/>
                <a:cs typeface="+mn-lt"/>
              </a:rPr>
              <a:t>Runs command-line programs using the operating system's shell. </a:t>
            </a:r>
          </a:p>
          <a:p>
            <a:r>
              <a:rPr lang="en-US"/>
              <a:t>Run followed by a pipe '|'</a:t>
            </a:r>
            <a:r>
              <a:rPr lang="en-US" dirty="0"/>
              <a:t> </a:t>
            </a:r>
            <a:r>
              <a:rPr lang="en-US"/>
              <a:t>designates a multi-line command.</a:t>
            </a:r>
            <a:endParaRPr lang="en-US" dirty="0"/>
          </a:p>
        </p:txBody>
      </p:sp>
      <p:pic>
        <p:nvPicPr>
          <p:cNvPr id="4" name="Picture 4">
            <a:extLst>
              <a:ext uri="{FF2B5EF4-FFF2-40B4-BE49-F238E27FC236}">
                <a16:creationId xmlns:a16="http://schemas.microsoft.com/office/drawing/2014/main" id="{9D9DA2EC-7F70-4ED4-B25E-C315B55FB75A}"/>
              </a:ext>
            </a:extLst>
          </p:cNvPr>
          <p:cNvPicPr>
            <a:picLocks noChangeAspect="1"/>
          </p:cNvPicPr>
          <p:nvPr/>
        </p:nvPicPr>
        <p:blipFill>
          <a:blip r:embed="rId2"/>
          <a:stretch>
            <a:fillRect/>
          </a:stretch>
        </p:blipFill>
        <p:spPr>
          <a:xfrm>
            <a:off x="9833686" y="860841"/>
            <a:ext cx="771450" cy="342900"/>
          </a:xfrm>
          <a:prstGeom prst="rect">
            <a:avLst/>
          </a:prstGeom>
        </p:spPr>
      </p:pic>
      <p:pic>
        <p:nvPicPr>
          <p:cNvPr id="5" name="Picture 5" descr="A picture containing bird&#10;&#10;Description automatically generated">
            <a:extLst>
              <a:ext uri="{FF2B5EF4-FFF2-40B4-BE49-F238E27FC236}">
                <a16:creationId xmlns:a16="http://schemas.microsoft.com/office/drawing/2014/main" id="{06494668-3BC4-4E2D-8ACA-E06D6729BB5F}"/>
              </a:ext>
            </a:extLst>
          </p:cNvPr>
          <p:cNvPicPr>
            <a:picLocks noChangeAspect="1"/>
          </p:cNvPicPr>
          <p:nvPr/>
        </p:nvPicPr>
        <p:blipFill>
          <a:blip r:embed="rId3"/>
          <a:stretch>
            <a:fillRect/>
          </a:stretch>
        </p:blipFill>
        <p:spPr>
          <a:xfrm>
            <a:off x="1900852" y="2956361"/>
            <a:ext cx="6010041" cy="1412053"/>
          </a:xfrm>
          <a:prstGeom prst="rect">
            <a:avLst/>
          </a:prstGeom>
        </p:spPr>
      </p:pic>
    </p:spTree>
    <p:extLst>
      <p:ext uri="{BB962C8B-B14F-4D97-AF65-F5344CB8AC3E}">
        <p14:creationId xmlns:p14="http://schemas.microsoft.com/office/powerpoint/2010/main" val="293724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7C89-9FCF-4727-8C05-92D20DCF3D97}"/>
              </a:ext>
            </a:extLst>
          </p:cNvPr>
          <p:cNvSpPr>
            <a:spLocks noGrp="1"/>
          </p:cNvSpPr>
          <p:nvPr>
            <p:ph type="title"/>
          </p:nvPr>
        </p:nvSpPr>
        <p:spPr/>
        <p:txBody>
          <a:bodyPr/>
          <a:lstStyle/>
          <a:p>
            <a:r>
              <a:rPr lang="en-US"/>
              <a:t>pip</a:t>
            </a:r>
          </a:p>
        </p:txBody>
      </p:sp>
      <p:sp>
        <p:nvSpPr>
          <p:cNvPr id="3" name="Content Placeholder 2">
            <a:extLst>
              <a:ext uri="{FF2B5EF4-FFF2-40B4-BE49-F238E27FC236}">
                <a16:creationId xmlns:a16="http://schemas.microsoft.com/office/drawing/2014/main" id="{EFF75B1B-0D40-44FC-84D2-5FAD1AB79E86}"/>
              </a:ext>
            </a:extLst>
          </p:cNvPr>
          <p:cNvSpPr>
            <a:spLocks noGrp="1"/>
          </p:cNvSpPr>
          <p:nvPr>
            <p:ph idx="1"/>
          </p:nvPr>
        </p:nvSpPr>
        <p:spPr/>
        <p:txBody>
          <a:bodyPr vert="horz" lIns="91440" tIns="45720" rIns="91440" bIns="45720" rtlCol="0" anchor="t">
            <a:normAutofit/>
          </a:bodyPr>
          <a:lstStyle/>
          <a:p>
            <a:r>
              <a:rPr lang="en-US">
                <a:latin typeface="Consolas"/>
              </a:rPr>
              <a:t>pip install -r requirements.txt</a:t>
            </a:r>
            <a:r>
              <a:rPr lang="en-US" dirty="0">
                <a:ea typeface="+mn-lt"/>
                <a:cs typeface="+mn-lt"/>
              </a:rPr>
              <a:t> </a:t>
            </a:r>
          </a:p>
          <a:p>
            <a:pPr lvl="1"/>
            <a:r>
              <a:rPr lang="en-US">
                <a:ea typeface="+mn-lt"/>
                <a:cs typeface="+mn-lt"/>
              </a:rPr>
              <a:t>installs the libraries listed in the </a:t>
            </a:r>
            <a:r>
              <a:rPr lang="en-US">
                <a:latin typeface="Consolas"/>
              </a:rPr>
              <a:t>requirements.txt</a:t>
            </a:r>
            <a:r>
              <a:rPr lang="en-US">
                <a:ea typeface="+mn-lt"/>
                <a:cs typeface="+mn-lt"/>
              </a:rPr>
              <a:t> file</a:t>
            </a:r>
          </a:p>
        </p:txBody>
      </p:sp>
      <p:pic>
        <p:nvPicPr>
          <p:cNvPr id="5" name="Picture 5">
            <a:extLst>
              <a:ext uri="{FF2B5EF4-FFF2-40B4-BE49-F238E27FC236}">
                <a16:creationId xmlns:a16="http://schemas.microsoft.com/office/drawing/2014/main" id="{BD8EA0C0-7188-4D38-A118-2D89CCF37C96}"/>
              </a:ext>
            </a:extLst>
          </p:cNvPr>
          <p:cNvPicPr>
            <a:picLocks noChangeAspect="1"/>
          </p:cNvPicPr>
          <p:nvPr/>
        </p:nvPicPr>
        <p:blipFill>
          <a:blip r:embed="rId2"/>
          <a:stretch>
            <a:fillRect/>
          </a:stretch>
        </p:blipFill>
        <p:spPr>
          <a:xfrm>
            <a:off x="7797803" y="975383"/>
            <a:ext cx="3496881" cy="320273"/>
          </a:xfrm>
          <a:prstGeom prst="rect">
            <a:avLst/>
          </a:prstGeom>
        </p:spPr>
      </p:pic>
      <p:pic>
        <p:nvPicPr>
          <p:cNvPr id="4" name="Picture 5" descr="A screenshot of a cell phone&#10;&#10;Description automatically generated">
            <a:extLst>
              <a:ext uri="{FF2B5EF4-FFF2-40B4-BE49-F238E27FC236}">
                <a16:creationId xmlns:a16="http://schemas.microsoft.com/office/drawing/2014/main" id="{73797B70-49F4-45AC-B967-EB3B6C696E21}"/>
              </a:ext>
            </a:extLst>
          </p:cNvPr>
          <p:cNvPicPr>
            <a:picLocks noChangeAspect="1"/>
          </p:cNvPicPr>
          <p:nvPr/>
        </p:nvPicPr>
        <p:blipFill>
          <a:blip r:embed="rId3"/>
          <a:stretch>
            <a:fillRect/>
          </a:stretch>
        </p:blipFill>
        <p:spPr>
          <a:xfrm>
            <a:off x="1870982" y="2767012"/>
            <a:ext cx="3763058" cy="1970278"/>
          </a:xfrm>
          <a:prstGeom prst="rect">
            <a:avLst/>
          </a:prstGeom>
        </p:spPr>
      </p:pic>
    </p:spTree>
    <p:extLst>
      <p:ext uri="{BB962C8B-B14F-4D97-AF65-F5344CB8AC3E}">
        <p14:creationId xmlns:p14="http://schemas.microsoft.com/office/powerpoint/2010/main" val="304196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EC2E-98B5-406A-8199-C5587E37FDD8}"/>
              </a:ext>
            </a:extLst>
          </p:cNvPr>
          <p:cNvSpPr>
            <a:spLocks noGrp="1"/>
          </p:cNvSpPr>
          <p:nvPr>
            <p:ph type="title"/>
          </p:nvPr>
        </p:nvSpPr>
        <p:spPr/>
        <p:txBody>
          <a:bodyPr/>
          <a:lstStyle/>
          <a:p>
            <a:r>
              <a:rPr lang="en-US"/>
              <a:t>python</a:t>
            </a:r>
          </a:p>
        </p:txBody>
      </p:sp>
      <p:sp>
        <p:nvSpPr>
          <p:cNvPr id="3" name="Content Placeholder 2">
            <a:extLst>
              <a:ext uri="{FF2B5EF4-FFF2-40B4-BE49-F238E27FC236}">
                <a16:creationId xmlns:a16="http://schemas.microsoft.com/office/drawing/2014/main" id="{52D212EC-9BB9-4E28-A48F-A5EBAF90314B}"/>
              </a:ext>
            </a:extLst>
          </p:cNvPr>
          <p:cNvSpPr>
            <a:spLocks noGrp="1"/>
          </p:cNvSpPr>
          <p:nvPr>
            <p:ph idx="1"/>
          </p:nvPr>
        </p:nvSpPr>
        <p:spPr/>
        <p:txBody>
          <a:bodyPr vert="horz" lIns="91440" tIns="45720" rIns="91440" bIns="45720" rtlCol="0" anchor="t">
            <a:normAutofit/>
          </a:bodyPr>
          <a:lstStyle/>
          <a:p>
            <a:r>
              <a:rPr lang="en-US"/>
              <a:t>This command runs the training code contained in train.py</a:t>
            </a:r>
            <a:endParaRPr lang="en-US" dirty="0"/>
          </a:p>
        </p:txBody>
      </p:sp>
      <p:pic>
        <p:nvPicPr>
          <p:cNvPr id="4" name="Picture 4">
            <a:extLst>
              <a:ext uri="{FF2B5EF4-FFF2-40B4-BE49-F238E27FC236}">
                <a16:creationId xmlns:a16="http://schemas.microsoft.com/office/drawing/2014/main" id="{7F3465C7-D2BE-4994-9A97-5393EAF0CA4E}"/>
              </a:ext>
            </a:extLst>
          </p:cNvPr>
          <p:cNvPicPr>
            <a:picLocks noChangeAspect="1"/>
          </p:cNvPicPr>
          <p:nvPr/>
        </p:nvPicPr>
        <p:blipFill>
          <a:blip r:embed="rId2"/>
          <a:stretch>
            <a:fillRect/>
          </a:stretch>
        </p:blipFill>
        <p:spPr>
          <a:xfrm>
            <a:off x="9046278" y="848198"/>
            <a:ext cx="1933388" cy="314325"/>
          </a:xfrm>
          <a:prstGeom prst="rect">
            <a:avLst/>
          </a:prstGeom>
        </p:spPr>
      </p:pic>
    </p:spTree>
    <p:extLst>
      <p:ext uri="{BB962C8B-B14F-4D97-AF65-F5344CB8AC3E}">
        <p14:creationId xmlns:p14="http://schemas.microsoft.com/office/powerpoint/2010/main" val="173918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9566-B611-44C8-8339-B58DE3611EB8}"/>
              </a:ext>
            </a:extLst>
          </p:cNvPr>
          <p:cNvSpPr>
            <a:spLocks noGrp="1"/>
          </p:cNvSpPr>
          <p:nvPr>
            <p:ph type="title"/>
          </p:nvPr>
        </p:nvSpPr>
        <p:spPr/>
        <p:txBody>
          <a:bodyPr/>
          <a:lstStyle/>
          <a:p>
            <a:r>
              <a:rPr lang="en-US"/>
              <a:t>cat</a:t>
            </a:r>
          </a:p>
        </p:txBody>
      </p:sp>
      <p:sp>
        <p:nvSpPr>
          <p:cNvPr id="3" name="Content Placeholder 2">
            <a:extLst>
              <a:ext uri="{FF2B5EF4-FFF2-40B4-BE49-F238E27FC236}">
                <a16:creationId xmlns:a16="http://schemas.microsoft.com/office/drawing/2014/main" id="{CD7B6C45-01A2-4C22-8C5B-49DB0969B3CF}"/>
              </a:ext>
            </a:extLst>
          </p:cNvPr>
          <p:cNvSpPr>
            <a:spLocks noGrp="1"/>
          </p:cNvSpPr>
          <p:nvPr>
            <p:ph idx="1"/>
          </p:nvPr>
        </p:nvSpPr>
        <p:spPr/>
        <p:txBody>
          <a:bodyPr vert="horz" lIns="91440" tIns="45720" rIns="91440" bIns="45720" rtlCol="0" anchor="t">
            <a:normAutofit/>
          </a:bodyPr>
          <a:lstStyle/>
          <a:p>
            <a:r>
              <a:rPr lang="en-US">
                <a:ea typeface="+mn-lt"/>
                <a:cs typeface="+mn-lt"/>
              </a:rPr>
              <a:t>On Unix-like operating systems, the cat command reads data from files, and outputs their contents. </a:t>
            </a:r>
            <a:endParaRPr lang="en-US" dirty="0">
              <a:ea typeface="+mn-lt"/>
              <a:cs typeface="+mn-lt"/>
            </a:endParaRPr>
          </a:p>
          <a:p>
            <a:r>
              <a:rPr lang="en-US">
                <a:ea typeface="+mn-lt"/>
                <a:cs typeface="+mn-lt"/>
              </a:rPr>
              <a:t>It is the simplest way to display the contents of a file at the command line.</a:t>
            </a:r>
          </a:p>
          <a:p>
            <a:r>
              <a:rPr lang="en-US"/>
              <a:t>The "&gt;&gt;" operator appends the output to the "report.md" file.</a:t>
            </a:r>
            <a:endParaRPr lang="en-US" dirty="0"/>
          </a:p>
        </p:txBody>
      </p:sp>
      <p:pic>
        <p:nvPicPr>
          <p:cNvPr id="4" name="Picture 4">
            <a:extLst>
              <a:ext uri="{FF2B5EF4-FFF2-40B4-BE49-F238E27FC236}">
                <a16:creationId xmlns:a16="http://schemas.microsoft.com/office/drawing/2014/main" id="{A74186C6-B70E-4533-80C7-EEC7AA64C985}"/>
              </a:ext>
            </a:extLst>
          </p:cNvPr>
          <p:cNvPicPr>
            <a:picLocks noChangeAspect="1"/>
          </p:cNvPicPr>
          <p:nvPr/>
        </p:nvPicPr>
        <p:blipFill>
          <a:blip r:embed="rId2"/>
          <a:stretch>
            <a:fillRect/>
          </a:stretch>
        </p:blipFill>
        <p:spPr>
          <a:xfrm>
            <a:off x="7268244" y="889395"/>
            <a:ext cx="3586637" cy="303743"/>
          </a:xfrm>
          <a:prstGeom prst="rect">
            <a:avLst/>
          </a:prstGeom>
        </p:spPr>
      </p:pic>
    </p:spTree>
    <p:extLst>
      <p:ext uri="{BB962C8B-B14F-4D97-AF65-F5344CB8AC3E}">
        <p14:creationId xmlns:p14="http://schemas.microsoft.com/office/powerpoint/2010/main" val="138518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EBCE-10B0-4089-AB41-934E04888F18}"/>
              </a:ext>
            </a:extLst>
          </p:cNvPr>
          <p:cNvSpPr>
            <a:spLocks noGrp="1"/>
          </p:cNvSpPr>
          <p:nvPr>
            <p:ph type="title"/>
          </p:nvPr>
        </p:nvSpPr>
        <p:spPr/>
        <p:txBody>
          <a:bodyPr/>
          <a:lstStyle/>
          <a:p>
            <a:r>
              <a:rPr lang="en-US"/>
              <a:t>What is CML?</a:t>
            </a:r>
          </a:p>
        </p:txBody>
      </p:sp>
      <p:sp>
        <p:nvSpPr>
          <p:cNvPr id="3" name="Content Placeholder 2">
            <a:extLst>
              <a:ext uri="{FF2B5EF4-FFF2-40B4-BE49-F238E27FC236}">
                <a16:creationId xmlns:a16="http://schemas.microsoft.com/office/drawing/2014/main" id="{4841EC9F-32F6-42EC-BA8A-E3607A92E1A6}"/>
              </a:ext>
            </a:extLst>
          </p:cNvPr>
          <p:cNvSpPr>
            <a:spLocks noGrp="1"/>
          </p:cNvSpPr>
          <p:nvPr>
            <p:ph idx="1"/>
          </p:nvPr>
        </p:nvSpPr>
        <p:spPr/>
        <p:txBody>
          <a:bodyPr vert="horz" lIns="91440" tIns="45720" rIns="91440" bIns="45720" rtlCol="0" anchor="t">
            <a:normAutofit/>
          </a:bodyPr>
          <a:lstStyle/>
          <a:p>
            <a:r>
              <a:rPr lang="en-US">
                <a:ea typeface="+mn-lt"/>
                <a:cs typeface="+mn-lt"/>
              </a:rPr>
              <a:t>Continuous Machine Learning (CML) is an open-source library for implementing continuous integration &amp; delivery (CI/CD) in machine learning projects. </a:t>
            </a:r>
          </a:p>
          <a:p>
            <a:r>
              <a:rPr lang="en-US">
                <a:ea typeface="+mn-lt"/>
                <a:cs typeface="+mn-lt"/>
              </a:rPr>
              <a:t>Use CML to automate parts of your development workflow, including model training and evaluation, comparing ML experiments across your project history, and monitoring changing datasets.</a:t>
            </a:r>
          </a:p>
          <a:p>
            <a:r>
              <a:rPr lang="en-US">
                <a:ea typeface="+mn-lt"/>
                <a:cs typeface="+mn-lt"/>
              </a:rPr>
              <a:t>On every pull request, CML helps you automatically train and evaluate models, then generates a visual report with results and metrics. </a:t>
            </a:r>
            <a:endParaRPr lang="en-US" dirty="0"/>
          </a:p>
        </p:txBody>
      </p:sp>
    </p:spTree>
    <p:extLst>
      <p:ext uri="{BB962C8B-B14F-4D97-AF65-F5344CB8AC3E}">
        <p14:creationId xmlns:p14="http://schemas.microsoft.com/office/powerpoint/2010/main" val="63527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7B456-7CF1-485D-ADFE-B67F24DC5870}"/>
              </a:ext>
            </a:extLst>
          </p:cNvPr>
          <p:cNvSpPr>
            <a:spLocks noGrp="1"/>
          </p:cNvSpPr>
          <p:nvPr>
            <p:ph type="title"/>
          </p:nvPr>
        </p:nvSpPr>
        <p:spPr/>
        <p:txBody>
          <a:bodyPr/>
          <a:lstStyle/>
          <a:p>
            <a:r>
              <a:rPr lang="en-US"/>
              <a:t>Cml-publish</a:t>
            </a:r>
          </a:p>
        </p:txBody>
      </p:sp>
      <p:sp>
        <p:nvSpPr>
          <p:cNvPr id="3" name="Content Placeholder 2">
            <a:extLst>
              <a:ext uri="{FF2B5EF4-FFF2-40B4-BE49-F238E27FC236}">
                <a16:creationId xmlns:a16="http://schemas.microsoft.com/office/drawing/2014/main" id="{9EEC69EE-B659-40D4-BAB4-A3859BDE0A63}"/>
              </a:ext>
            </a:extLst>
          </p:cNvPr>
          <p:cNvSpPr>
            <a:spLocks noGrp="1"/>
          </p:cNvSpPr>
          <p:nvPr>
            <p:ph idx="1"/>
          </p:nvPr>
        </p:nvSpPr>
        <p:spPr/>
        <p:txBody>
          <a:bodyPr vert="horz" lIns="91440" tIns="45720" rIns="91440" bIns="45720" rtlCol="0" anchor="t">
            <a:normAutofit/>
          </a:bodyPr>
          <a:lstStyle/>
          <a:p>
            <a:r>
              <a:rPr lang="en-US">
                <a:ea typeface="+mn-lt"/>
                <a:cs typeface="+mn-lt"/>
              </a:rPr>
              <a:t>Publish an image for writing to CML report.</a:t>
            </a:r>
          </a:p>
          <a:p>
            <a:r>
              <a:rPr lang="en-US">
                <a:ea typeface="+mn-lt"/>
                <a:cs typeface="+mn-lt"/>
              </a:rPr>
              <a:t>The library comes pre-installed on the CML docker image.</a:t>
            </a:r>
            <a:endParaRPr lang="en-US" dirty="0">
              <a:ea typeface="+mn-lt"/>
              <a:cs typeface="+mn-lt"/>
            </a:endParaRPr>
          </a:p>
          <a:p>
            <a:r>
              <a:rPr lang="en-US">
                <a:ea typeface="+mn-lt"/>
                <a:cs typeface="+mn-lt"/>
              </a:rPr>
              <a:t> In the above example, note the field </a:t>
            </a:r>
            <a:r>
              <a:rPr lang="en-US">
                <a:latin typeface="Consolas"/>
              </a:rPr>
              <a:t>container: </a:t>
            </a:r>
            <a:r>
              <a:rPr lang="en-US" dirty="0">
                <a:latin typeface="Consolas"/>
              </a:rPr>
              <a:t>docker://dvcorg/cml-py3:latest</a:t>
            </a:r>
            <a:r>
              <a:rPr lang="en-US">
                <a:ea typeface="+mn-lt"/>
                <a:cs typeface="+mn-lt"/>
              </a:rPr>
              <a:t> specifies the CML Docker image with Python 3 will be pulled by the GitHub Actions runner.</a:t>
            </a:r>
          </a:p>
          <a:p>
            <a:r>
              <a:rPr lang="en-US"/>
              <a:t>The next slide lists all of the CML functions.</a:t>
            </a:r>
            <a:endParaRPr lang="en-US" dirty="0"/>
          </a:p>
        </p:txBody>
      </p:sp>
      <p:pic>
        <p:nvPicPr>
          <p:cNvPr id="4" name="Picture 4">
            <a:extLst>
              <a:ext uri="{FF2B5EF4-FFF2-40B4-BE49-F238E27FC236}">
                <a16:creationId xmlns:a16="http://schemas.microsoft.com/office/drawing/2014/main" id="{6EB7991A-31B9-4DD7-93DA-CC397B742145}"/>
              </a:ext>
            </a:extLst>
          </p:cNvPr>
          <p:cNvPicPr>
            <a:picLocks noChangeAspect="1"/>
          </p:cNvPicPr>
          <p:nvPr/>
        </p:nvPicPr>
        <p:blipFill>
          <a:blip r:embed="rId2"/>
          <a:stretch>
            <a:fillRect/>
          </a:stretch>
        </p:blipFill>
        <p:spPr>
          <a:xfrm>
            <a:off x="5948835" y="876038"/>
            <a:ext cx="4717559" cy="285576"/>
          </a:xfrm>
          <a:prstGeom prst="rect">
            <a:avLst/>
          </a:prstGeom>
        </p:spPr>
      </p:pic>
    </p:spTree>
    <p:extLst>
      <p:ext uri="{BB962C8B-B14F-4D97-AF65-F5344CB8AC3E}">
        <p14:creationId xmlns:p14="http://schemas.microsoft.com/office/powerpoint/2010/main" val="369099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BC7D-D40E-4C8B-800D-0B4710A613FE}"/>
              </a:ext>
            </a:extLst>
          </p:cNvPr>
          <p:cNvSpPr>
            <a:spLocks noGrp="1"/>
          </p:cNvSpPr>
          <p:nvPr>
            <p:ph type="title"/>
          </p:nvPr>
        </p:nvSpPr>
        <p:spPr/>
        <p:txBody>
          <a:bodyPr/>
          <a:lstStyle/>
          <a:p>
            <a:r>
              <a:rPr lang="en-US"/>
              <a:t>CML Functions</a:t>
            </a:r>
          </a:p>
        </p:txBody>
      </p:sp>
      <p:sp>
        <p:nvSpPr>
          <p:cNvPr id="3" name="Content Placeholder 2">
            <a:extLst>
              <a:ext uri="{FF2B5EF4-FFF2-40B4-BE49-F238E27FC236}">
                <a16:creationId xmlns:a16="http://schemas.microsoft.com/office/drawing/2014/main" id="{D0EF769A-26D9-477F-88B6-BE940233AD50}"/>
              </a:ext>
            </a:extLst>
          </p:cNvPr>
          <p:cNvSpPr>
            <a:spLocks noGrp="1"/>
          </p:cNvSpPr>
          <p:nvPr>
            <p:ph idx="1"/>
          </p:nvPr>
        </p:nvSpPr>
        <p:spPr/>
        <p:txBody>
          <a:bodyPr vert="horz" lIns="91440" tIns="45720" rIns="91440" bIns="45720" rtlCol="0" anchor="t">
            <a:normAutofit/>
          </a:bodyPr>
          <a:lstStyle/>
          <a:p>
            <a:r>
              <a:rPr lang="en-US">
                <a:ea typeface="+mn-lt"/>
                <a:cs typeface="+mn-lt"/>
              </a:rPr>
              <a:t>CML provides a number of helper functions to help package outputs from ML workflows, such as numeric data and data vizualizations about model performance, into a CML report. </a:t>
            </a:r>
            <a:endParaRPr lang="en-US" dirty="0">
              <a:ea typeface="+mn-lt"/>
              <a:cs typeface="+mn-lt"/>
            </a:endParaRPr>
          </a:p>
        </p:txBody>
      </p:sp>
      <p:graphicFrame>
        <p:nvGraphicFramePr>
          <p:cNvPr id="5" name="Table 4">
            <a:extLst>
              <a:ext uri="{FF2B5EF4-FFF2-40B4-BE49-F238E27FC236}">
                <a16:creationId xmlns:a16="http://schemas.microsoft.com/office/drawing/2014/main" id="{8FEB64C2-E6A8-451C-AD12-F7DA6BCF329B}"/>
              </a:ext>
            </a:extLst>
          </p:cNvPr>
          <p:cNvGraphicFramePr>
            <a:graphicFrameLocks noGrp="1"/>
          </p:cNvGraphicFramePr>
          <p:nvPr>
            <p:extLst>
              <p:ext uri="{D42A27DB-BD31-4B8C-83A1-F6EECF244321}">
                <p14:modId xmlns:p14="http://schemas.microsoft.com/office/powerpoint/2010/main" val="1907682539"/>
              </p:ext>
            </p:extLst>
          </p:nvPr>
        </p:nvGraphicFramePr>
        <p:xfrm>
          <a:off x="2220120" y="3070720"/>
          <a:ext cx="7981950" cy="3589020"/>
        </p:xfrm>
        <a:graphic>
          <a:graphicData uri="http://schemas.openxmlformats.org/drawingml/2006/table">
            <a:tbl>
              <a:tblPr firstRow="1" bandRow="1">
                <a:tableStyleId>{6E25E649-3F16-4E02-A733-19D2CDBF48F0}</a:tableStyleId>
              </a:tblPr>
              <a:tblGrid>
                <a:gridCol w="2660650">
                  <a:extLst>
                    <a:ext uri="{9D8B030D-6E8A-4147-A177-3AD203B41FA5}">
                      <a16:colId xmlns:a16="http://schemas.microsoft.com/office/drawing/2014/main" val="1908527476"/>
                    </a:ext>
                  </a:extLst>
                </a:gridCol>
                <a:gridCol w="2660650">
                  <a:extLst>
                    <a:ext uri="{9D8B030D-6E8A-4147-A177-3AD203B41FA5}">
                      <a16:colId xmlns:a16="http://schemas.microsoft.com/office/drawing/2014/main" val="2814937579"/>
                    </a:ext>
                  </a:extLst>
                </a:gridCol>
                <a:gridCol w="2660650">
                  <a:extLst>
                    <a:ext uri="{9D8B030D-6E8A-4147-A177-3AD203B41FA5}">
                      <a16:colId xmlns:a16="http://schemas.microsoft.com/office/drawing/2014/main" val="2344884446"/>
                    </a:ext>
                  </a:extLst>
                </a:gridCol>
              </a:tblGrid>
              <a:tr h="0">
                <a:tc>
                  <a:txBody>
                    <a:bodyPr/>
                    <a:lstStyle/>
                    <a:p>
                      <a:r>
                        <a:rPr lang="en-US">
                          <a:effectLst/>
                        </a:rPr>
                        <a:t>Function</a:t>
                      </a:r>
                    </a:p>
                  </a:txBody>
                  <a:tcPr marL="123825" marR="123825" marT="57150" marB="57150" anchor="ctr"/>
                </a:tc>
                <a:tc>
                  <a:txBody>
                    <a:bodyPr/>
                    <a:lstStyle/>
                    <a:p>
                      <a:r>
                        <a:rPr lang="en-US">
                          <a:effectLst/>
                        </a:rPr>
                        <a:t>Description</a:t>
                      </a:r>
                    </a:p>
                  </a:txBody>
                  <a:tcPr marL="123825" marR="123825" marT="57150" marB="57150" anchor="ctr"/>
                </a:tc>
                <a:tc>
                  <a:txBody>
                    <a:bodyPr/>
                    <a:lstStyle/>
                    <a:p>
                      <a:r>
                        <a:rPr lang="en-US">
                          <a:effectLst/>
                        </a:rPr>
                        <a:t>Inputs</a:t>
                      </a:r>
                    </a:p>
                  </a:txBody>
                  <a:tcPr marL="123825" marR="123825" marT="57150" marB="57150" anchor="ctr"/>
                </a:tc>
                <a:extLst>
                  <a:ext uri="{0D108BD9-81ED-4DB2-BD59-A6C34878D82A}">
                    <a16:rowId xmlns:a16="http://schemas.microsoft.com/office/drawing/2014/main" val="4173622126"/>
                  </a:ext>
                </a:extLst>
              </a:tr>
              <a:tr h="0">
                <a:tc>
                  <a:txBody>
                    <a:bodyPr/>
                    <a:lstStyle/>
                    <a:p>
                      <a:r>
                        <a:rPr lang="en-US">
                          <a:effectLst/>
                        </a:rPr>
                        <a:t>cml-send-comment</a:t>
                      </a:r>
                    </a:p>
                  </a:txBody>
                  <a:tcPr marL="123825" marR="123825" marT="57150" marB="57150" anchor="ctr"/>
                </a:tc>
                <a:tc>
                  <a:txBody>
                    <a:bodyPr/>
                    <a:lstStyle/>
                    <a:p>
                      <a:r>
                        <a:rPr lang="en-US">
                          <a:effectLst/>
                        </a:rPr>
                        <a:t>Return CML report as a comment in your GitHub/GitLab workflow.</a:t>
                      </a:r>
                    </a:p>
                  </a:txBody>
                  <a:tcPr marL="123825" marR="123825" marT="57150" marB="57150" anchor="ctr"/>
                </a:tc>
                <a:tc>
                  <a:txBody>
                    <a:bodyPr/>
                    <a:lstStyle/>
                    <a:p>
                      <a:r>
                        <a:rPr lang="en-US">
                          <a:effectLst/>
                        </a:rPr>
                        <a:t>&lt;path to report&gt; --head-sha &lt;sha&gt;</a:t>
                      </a:r>
                    </a:p>
                  </a:txBody>
                  <a:tcPr marL="123825" marR="123825" marT="57150" marB="57150" anchor="ctr"/>
                </a:tc>
                <a:extLst>
                  <a:ext uri="{0D108BD9-81ED-4DB2-BD59-A6C34878D82A}">
                    <a16:rowId xmlns:a16="http://schemas.microsoft.com/office/drawing/2014/main" val="1051073122"/>
                  </a:ext>
                </a:extLst>
              </a:tr>
              <a:tr h="0">
                <a:tc>
                  <a:txBody>
                    <a:bodyPr/>
                    <a:lstStyle/>
                    <a:p>
                      <a:r>
                        <a:rPr lang="en-US">
                          <a:effectLst/>
                        </a:rPr>
                        <a:t>cml-send-github-check</a:t>
                      </a:r>
                    </a:p>
                  </a:txBody>
                  <a:tcPr marL="123825" marR="123825" marT="57150" marB="57150" anchor="ctr"/>
                </a:tc>
                <a:tc>
                  <a:txBody>
                    <a:bodyPr/>
                    <a:lstStyle/>
                    <a:p>
                      <a:r>
                        <a:rPr lang="en-US">
                          <a:effectLst/>
                        </a:rPr>
                        <a:t>Return CML report as a check in GitHub</a:t>
                      </a:r>
                    </a:p>
                  </a:txBody>
                  <a:tcPr marL="123825" marR="123825" marT="57150" marB="57150" anchor="ctr"/>
                </a:tc>
                <a:tc>
                  <a:txBody>
                    <a:bodyPr/>
                    <a:lstStyle/>
                    <a:p>
                      <a:r>
                        <a:rPr lang="en-US">
                          <a:effectLst/>
                        </a:rPr>
                        <a:t>&lt;path to report&gt; --head-sha &lt;sha&gt;</a:t>
                      </a:r>
                    </a:p>
                  </a:txBody>
                  <a:tcPr marL="123825" marR="123825" marT="57150" marB="57150" anchor="ctr"/>
                </a:tc>
                <a:extLst>
                  <a:ext uri="{0D108BD9-81ED-4DB2-BD59-A6C34878D82A}">
                    <a16:rowId xmlns:a16="http://schemas.microsoft.com/office/drawing/2014/main" val="2994268251"/>
                  </a:ext>
                </a:extLst>
              </a:tr>
              <a:tr h="0">
                <a:tc>
                  <a:txBody>
                    <a:bodyPr/>
                    <a:lstStyle/>
                    <a:p>
                      <a:r>
                        <a:rPr lang="en-US">
                          <a:effectLst/>
                        </a:rPr>
                        <a:t>cml-publish</a:t>
                      </a:r>
                    </a:p>
                  </a:txBody>
                  <a:tcPr marL="123825" marR="123825" marT="57150" marB="57150" anchor="ctr"/>
                </a:tc>
                <a:tc>
                  <a:txBody>
                    <a:bodyPr/>
                    <a:lstStyle/>
                    <a:p>
                      <a:r>
                        <a:rPr lang="en-US">
                          <a:effectLst/>
                        </a:rPr>
                        <a:t>Publish an image for writing to CML report.</a:t>
                      </a:r>
                    </a:p>
                  </a:txBody>
                  <a:tcPr marL="123825" marR="123825" marT="57150" marB="57150" anchor="ctr"/>
                </a:tc>
                <a:tc>
                  <a:txBody>
                    <a:bodyPr/>
                    <a:lstStyle/>
                    <a:p>
                      <a:r>
                        <a:rPr lang="en-US">
                          <a:effectLst/>
                        </a:rPr>
                        <a:t>&lt;path to image&gt; --title &lt;image title&gt; --md</a:t>
                      </a:r>
                    </a:p>
                  </a:txBody>
                  <a:tcPr marL="123825" marR="123825" marT="57150" marB="57150" anchor="ctr"/>
                </a:tc>
                <a:extLst>
                  <a:ext uri="{0D108BD9-81ED-4DB2-BD59-A6C34878D82A}">
                    <a16:rowId xmlns:a16="http://schemas.microsoft.com/office/drawing/2014/main" val="20658384"/>
                  </a:ext>
                </a:extLst>
              </a:tr>
              <a:tr h="0">
                <a:tc>
                  <a:txBody>
                    <a:bodyPr/>
                    <a:lstStyle/>
                    <a:p>
                      <a:r>
                        <a:rPr lang="en-US">
                          <a:effectLst/>
                        </a:rPr>
                        <a:t>cml-tensorboard-dev</a:t>
                      </a:r>
                    </a:p>
                  </a:txBody>
                  <a:tcPr marL="123825" marR="123825" marT="57150" marB="57150" anchor="ctr"/>
                </a:tc>
                <a:tc>
                  <a:txBody>
                    <a:bodyPr/>
                    <a:lstStyle/>
                    <a:p>
                      <a:r>
                        <a:rPr lang="en-US">
                          <a:effectLst/>
                        </a:rPr>
                        <a:t>Return a link to a Tensorboard.dev page</a:t>
                      </a:r>
                    </a:p>
                  </a:txBody>
                  <a:tcPr marL="123825" marR="123825" marT="57150" marB="57150" anchor="ctr"/>
                </a:tc>
                <a:tc>
                  <a:txBody>
                    <a:bodyPr/>
                    <a:lstStyle/>
                    <a:p>
                      <a:r>
                        <a:rPr lang="en-US">
                          <a:effectLst/>
                        </a:rPr>
                        <a:t>--logdir &lt;path to logs&gt; --title &lt;experiment title&gt; --md</a:t>
                      </a:r>
                    </a:p>
                  </a:txBody>
                  <a:tcPr marL="123825" marR="123825" marT="57150" marB="57150" anchor="ctr"/>
                </a:tc>
                <a:extLst>
                  <a:ext uri="{0D108BD9-81ED-4DB2-BD59-A6C34878D82A}">
                    <a16:rowId xmlns:a16="http://schemas.microsoft.com/office/drawing/2014/main" val="1735758781"/>
                  </a:ext>
                </a:extLst>
              </a:tr>
            </a:tbl>
          </a:graphicData>
        </a:graphic>
      </p:graphicFrame>
    </p:spTree>
    <p:extLst>
      <p:ext uri="{BB962C8B-B14F-4D97-AF65-F5344CB8AC3E}">
        <p14:creationId xmlns:p14="http://schemas.microsoft.com/office/powerpoint/2010/main" val="249216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6EC0-7A6D-4570-804A-CAA146707413}"/>
              </a:ext>
            </a:extLst>
          </p:cNvPr>
          <p:cNvSpPr>
            <a:spLocks noGrp="1"/>
          </p:cNvSpPr>
          <p:nvPr>
            <p:ph type="title"/>
          </p:nvPr>
        </p:nvSpPr>
        <p:spPr/>
        <p:txBody>
          <a:bodyPr/>
          <a:lstStyle/>
          <a:p>
            <a:r>
              <a:rPr lang="en-US"/>
              <a:t>Cml-send-comment</a:t>
            </a:r>
          </a:p>
        </p:txBody>
      </p:sp>
      <p:sp>
        <p:nvSpPr>
          <p:cNvPr id="3" name="Content Placeholder 2">
            <a:extLst>
              <a:ext uri="{FF2B5EF4-FFF2-40B4-BE49-F238E27FC236}">
                <a16:creationId xmlns:a16="http://schemas.microsoft.com/office/drawing/2014/main" id="{04CF54E9-206E-4283-9FB4-E69326E611C2}"/>
              </a:ext>
            </a:extLst>
          </p:cNvPr>
          <p:cNvSpPr>
            <a:spLocks noGrp="1"/>
          </p:cNvSpPr>
          <p:nvPr>
            <p:ph idx="1"/>
          </p:nvPr>
        </p:nvSpPr>
        <p:spPr/>
        <p:txBody>
          <a:bodyPr vert="horz" lIns="91440" tIns="45720" rIns="91440" bIns="45720" rtlCol="0" anchor="t">
            <a:normAutofit/>
          </a:bodyPr>
          <a:lstStyle/>
          <a:p>
            <a:r>
              <a:rPr lang="en-US"/>
              <a:t>Sends the resulting report in email.</a:t>
            </a:r>
            <a:endParaRPr lang="en-US" dirty="0"/>
          </a:p>
        </p:txBody>
      </p:sp>
      <p:pic>
        <p:nvPicPr>
          <p:cNvPr id="4" name="Picture 4">
            <a:extLst>
              <a:ext uri="{FF2B5EF4-FFF2-40B4-BE49-F238E27FC236}">
                <a16:creationId xmlns:a16="http://schemas.microsoft.com/office/drawing/2014/main" id="{94565B06-CE39-4951-8B7A-386E6DD6334A}"/>
              </a:ext>
            </a:extLst>
          </p:cNvPr>
          <p:cNvPicPr>
            <a:picLocks noChangeAspect="1"/>
          </p:cNvPicPr>
          <p:nvPr/>
        </p:nvPicPr>
        <p:blipFill>
          <a:blip r:embed="rId2"/>
          <a:stretch>
            <a:fillRect/>
          </a:stretch>
        </p:blipFill>
        <p:spPr>
          <a:xfrm>
            <a:off x="7546487" y="887729"/>
            <a:ext cx="3227614" cy="298100"/>
          </a:xfrm>
          <a:prstGeom prst="rect">
            <a:avLst/>
          </a:prstGeom>
        </p:spPr>
      </p:pic>
    </p:spTree>
    <p:extLst>
      <p:ext uri="{BB962C8B-B14F-4D97-AF65-F5344CB8AC3E}">
        <p14:creationId xmlns:p14="http://schemas.microsoft.com/office/powerpoint/2010/main" val="50739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8B4A-BB7D-455D-B10C-F2896BE494F9}"/>
              </a:ext>
            </a:extLst>
          </p:cNvPr>
          <p:cNvSpPr>
            <a:spLocks noGrp="1"/>
          </p:cNvSpPr>
          <p:nvPr>
            <p:ph type="title"/>
          </p:nvPr>
        </p:nvSpPr>
        <p:spPr/>
        <p:txBody>
          <a:bodyPr/>
          <a:lstStyle/>
          <a:p>
            <a:r>
              <a:rPr lang="en-US"/>
              <a:t>Let's Configure the Workflow!</a:t>
            </a:r>
          </a:p>
        </p:txBody>
      </p:sp>
      <p:sp>
        <p:nvSpPr>
          <p:cNvPr id="3" name="Content Placeholder 2">
            <a:extLst>
              <a:ext uri="{FF2B5EF4-FFF2-40B4-BE49-F238E27FC236}">
                <a16:creationId xmlns:a16="http://schemas.microsoft.com/office/drawing/2014/main" id="{9E72D90E-EB7F-4966-9DA6-0416FC5D013D}"/>
              </a:ext>
            </a:extLst>
          </p:cNvPr>
          <p:cNvSpPr>
            <a:spLocks noGrp="1"/>
          </p:cNvSpPr>
          <p:nvPr>
            <p:ph idx="1"/>
          </p:nvPr>
        </p:nvSpPr>
        <p:spPr/>
        <p:txBody>
          <a:bodyPr vert="horz" lIns="91440" tIns="45720" rIns="91440" bIns="45720" rtlCol="0" anchor="t">
            <a:normAutofit/>
          </a:bodyPr>
          <a:lstStyle/>
          <a:p>
            <a:r>
              <a:rPr lang="en-US"/>
              <a:t>The following slides step through the process of installing the workflow action.</a:t>
            </a:r>
          </a:p>
        </p:txBody>
      </p:sp>
    </p:spTree>
    <p:extLst>
      <p:ext uri="{BB962C8B-B14F-4D97-AF65-F5344CB8AC3E}">
        <p14:creationId xmlns:p14="http://schemas.microsoft.com/office/powerpoint/2010/main" val="363651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A17D-DD02-4025-8972-585DF504D572}"/>
              </a:ext>
            </a:extLst>
          </p:cNvPr>
          <p:cNvSpPr>
            <a:spLocks noGrp="1"/>
          </p:cNvSpPr>
          <p:nvPr>
            <p:ph type="title"/>
          </p:nvPr>
        </p:nvSpPr>
        <p:spPr/>
        <p:txBody>
          <a:bodyPr/>
          <a:lstStyle/>
          <a:p>
            <a:r>
              <a:rPr lang="en-US"/>
              <a:t>Where Workflows Live</a:t>
            </a:r>
          </a:p>
        </p:txBody>
      </p:sp>
      <p:sp>
        <p:nvSpPr>
          <p:cNvPr id="3" name="Content Placeholder 2">
            <a:extLst>
              <a:ext uri="{FF2B5EF4-FFF2-40B4-BE49-F238E27FC236}">
                <a16:creationId xmlns:a16="http://schemas.microsoft.com/office/drawing/2014/main" id="{8ABE17A5-F42D-4AC8-BC52-0880AC786E1F}"/>
              </a:ext>
            </a:extLst>
          </p:cNvPr>
          <p:cNvSpPr>
            <a:spLocks noGrp="1"/>
          </p:cNvSpPr>
          <p:nvPr>
            <p:ph idx="1"/>
          </p:nvPr>
        </p:nvSpPr>
        <p:spPr>
          <a:xfrm>
            <a:off x="1522414" y="1905000"/>
            <a:ext cx="3956121" cy="4267200"/>
          </a:xfrm>
        </p:spPr>
        <p:txBody>
          <a:bodyPr vert="horz" lIns="91440" tIns="45720" rIns="91440" bIns="45720" rtlCol="0" anchor="t">
            <a:normAutofit/>
          </a:bodyPr>
          <a:lstStyle/>
          <a:p>
            <a:r>
              <a:rPr lang="en-US">
                <a:ea typeface="+mn-lt"/>
                <a:cs typeface="+mn-lt"/>
              </a:rPr>
              <a:t>You can create more than one workflow in a repository. You must store workflows in the </a:t>
            </a:r>
            <a:r>
              <a:rPr lang="en-US">
                <a:latin typeface="Consolas"/>
              </a:rPr>
              <a:t>.github/workflows</a:t>
            </a:r>
            <a:r>
              <a:rPr lang="en-US">
                <a:ea typeface="+mn-lt"/>
                <a:cs typeface="+mn-lt"/>
              </a:rPr>
              <a:t> directory in the root of your repository.</a:t>
            </a:r>
            <a:endParaRPr lang="en-US"/>
          </a:p>
        </p:txBody>
      </p:sp>
      <p:pic>
        <p:nvPicPr>
          <p:cNvPr id="4" name="Picture 4" descr="A screenshot of a cell phone&#10;&#10;Description automatically generated">
            <a:extLst>
              <a:ext uri="{FF2B5EF4-FFF2-40B4-BE49-F238E27FC236}">
                <a16:creationId xmlns:a16="http://schemas.microsoft.com/office/drawing/2014/main" id="{9BAB6C55-AE81-4CC1-BCF1-358B06AB4C16}"/>
              </a:ext>
            </a:extLst>
          </p:cNvPr>
          <p:cNvPicPr>
            <a:picLocks noChangeAspect="1"/>
          </p:cNvPicPr>
          <p:nvPr/>
        </p:nvPicPr>
        <p:blipFill>
          <a:blip r:embed="rId2"/>
          <a:stretch>
            <a:fillRect/>
          </a:stretch>
        </p:blipFill>
        <p:spPr>
          <a:xfrm>
            <a:off x="5688543" y="2302790"/>
            <a:ext cx="5525360" cy="3302663"/>
          </a:xfrm>
          <a:prstGeom prst="rect">
            <a:avLst/>
          </a:prstGeom>
        </p:spPr>
      </p:pic>
    </p:spTree>
    <p:extLst>
      <p:ext uri="{BB962C8B-B14F-4D97-AF65-F5344CB8AC3E}">
        <p14:creationId xmlns:p14="http://schemas.microsoft.com/office/powerpoint/2010/main" val="154282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6BDF-25DF-47D1-AD23-A52646627155}"/>
              </a:ext>
            </a:extLst>
          </p:cNvPr>
          <p:cNvSpPr>
            <a:spLocks noGrp="1"/>
          </p:cNvSpPr>
          <p:nvPr>
            <p:ph type="title"/>
          </p:nvPr>
        </p:nvSpPr>
        <p:spPr/>
        <p:txBody>
          <a:bodyPr/>
          <a:lstStyle/>
          <a:p>
            <a:r>
              <a:rPr lang="en-US"/>
              <a:t>Choose Workflow Template</a:t>
            </a:r>
            <a:endParaRPr lang="en-US" dirty="0"/>
          </a:p>
        </p:txBody>
      </p:sp>
      <p:sp>
        <p:nvSpPr>
          <p:cNvPr id="3" name="Content Placeholder 2">
            <a:extLst>
              <a:ext uri="{FF2B5EF4-FFF2-40B4-BE49-F238E27FC236}">
                <a16:creationId xmlns:a16="http://schemas.microsoft.com/office/drawing/2014/main" id="{2652E5A8-C3EE-4A40-B5D8-D92CE3CE0D24}"/>
              </a:ext>
            </a:extLst>
          </p:cNvPr>
          <p:cNvSpPr>
            <a:spLocks noGrp="1"/>
          </p:cNvSpPr>
          <p:nvPr>
            <p:ph idx="1"/>
          </p:nvPr>
        </p:nvSpPr>
        <p:spPr>
          <a:xfrm>
            <a:off x="1522414" y="1905000"/>
            <a:ext cx="1900715" cy="4267200"/>
          </a:xfrm>
        </p:spPr>
        <p:txBody>
          <a:bodyPr vert="horz" lIns="91440" tIns="45720" rIns="91440" bIns="45720" rtlCol="0" anchor="t">
            <a:normAutofit/>
          </a:bodyPr>
          <a:lstStyle/>
          <a:p>
            <a:r>
              <a:rPr lang="en-US"/>
              <a:t>Setup the workflow template yourself.</a:t>
            </a:r>
          </a:p>
        </p:txBody>
      </p:sp>
      <p:pic>
        <p:nvPicPr>
          <p:cNvPr id="4" name="Picture 4" descr="A screenshot of a cell phone&#10;&#10;Description automatically generated">
            <a:extLst>
              <a:ext uri="{FF2B5EF4-FFF2-40B4-BE49-F238E27FC236}">
                <a16:creationId xmlns:a16="http://schemas.microsoft.com/office/drawing/2014/main" id="{663973AE-09EE-49AE-A522-EF5345C3F4D0}"/>
              </a:ext>
            </a:extLst>
          </p:cNvPr>
          <p:cNvPicPr>
            <a:picLocks noChangeAspect="1"/>
          </p:cNvPicPr>
          <p:nvPr/>
        </p:nvPicPr>
        <p:blipFill>
          <a:blip r:embed="rId2"/>
          <a:stretch>
            <a:fillRect/>
          </a:stretch>
        </p:blipFill>
        <p:spPr>
          <a:xfrm>
            <a:off x="3417723" y="1669514"/>
            <a:ext cx="7867983" cy="5009059"/>
          </a:xfrm>
          <a:prstGeom prst="rect">
            <a:avLst/>
          </a:prstGeom>
        </p:spPr>
      </p:pic>
    </p:spTree>
    <p:extLst>
      <p:ext uri="{BB962C8B-B14F-4D97-AF65-F5344CB8AC3E}">
        <p14:creationId xmlns:p14="http://schemas.microsoft.com/office/powerpoint/2010/main" val="15327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4480-32FC-4E04-8C72-F1A36BDFCDD9}"/>
              </a:ext>
            </a:extLst>
          </p:cNvPr>
          <p:cNvSpPr>
            <a:spLocks noGrp="1"/>
          </p:cNvSpPr>
          <p:nvPr>
            <p:ph type="title"/>
          </p:nvPr>
        </p:nvSpPr>
        <p:spPr/>
        <p:txBody>
          <a:bodyPr/>
          <a:lstStyle/>
          <a:p>
            <a:r>
              <a:rPr lang="en-US"/>
              <a:t>Create the Action File</a:t>
            </a:r>
          </a:p>
        </p:txBody>
      </p:sp>
      <p:sp>
        <p:nvSpPr>
          <p:cNvPr id="3" name="Content Placeholder 2">
            <a:extLst>
              <a:ext uri="{FF2B5EF4-FFF2-40B4-BE49-F238E27FC236}">
                <a16:creationId xmlns:a16="http://schemas.microsoft.com/office/drawing/2014/main" id="{6A24FA03-1D45-44CB-9533-D2ABD3BC6E39}"/>
              </a:ext>
            </a:extLst>
          </p:cNvPr>
          <p:cNvSpPr>
            <a:spLocks noGrp="1"/>
          </p:cNvSpPr>
          <p:nvPr>
            <p:ph idx="1"/>
          </p:nvPr>
        </p:nvSpPr>
        <p:spPr>
          <a:xfrm>
            <a:off x="1522414" y="1905000"/>
            <a:ext cx="3022661" cy="4267200"/>
          </a:xfrm>
        </p:spPr>
        <p:txBody>
          <a:bodyPr vert="horz" lIns="91440" tIns="45720" rIns="91440" bIns="45720" rtlCol="0" anchor="t">
            <a:normAutofit/>
          </a:bodyPr>
          <a:lstStyle/>
          <a:p>
            <a:r>
              <a:rPr lang="en-US"/>
              <a:t>Provide a name for your  YML file.</a:t>
            </a:r>
          </a:p>
          <a:p>
            <a:r>
              <a:rPr lang="en-US"/>
              <a:t>Copy the sample CML action script or write your own.</a:t>
            </a:r>
            <a:endParaRPr lang="en-US" dirty="0"/>
          </a:p>
        </p:txBody>
      </p:sp>
      <p:pic>
        <p:nvPicPr>
          <p:cNvPr id="4" name="Picture 4" descr="A screenshot of a social media post&#10;&#10;Description automatically generated">
            <a:extLst>
              <a:ext uri="{FF2B5EF4-FFF2-40B4-BE49-F238E27FC236}">
                <a16:creationId xmlns:a16="http://schemas.microsoft.com/office/drawing/2014/main" id="{6D079252-3329-4437-B669-5E9BE60CF659}"/>
              </a:ext>
            </a:extLst>
          </p:cNvPr>
          <p:cNvPicPr>
            <a:picLocks noChangeAspect="1"/>
          </p:cNvPicPr>
          <p:nvPr/>
        </p:nvPicPr>
        <p:blipFill>
          <a:blip r:embed="rId2"/>
          <a:stretch>
            <a:fillRect/>
          </a:stretch>
        </p:blipFill>
        <p:spPr>
          <a:xfrm>
            <a:off x="4656352" y="1680448"/>
            <a:ext cx="6575502" cy="4870500"/>
          </a:xfrm>
          <a:prstGeom prst="rect">
            <a:avLst/>
          </a:prstGeom>
        </p:spPr>
      </p:pic>
    </p:spTree>
    <p:extLst>
      <p:ext uri="{BB962C8B-B14F-4D97-AF65-F5344CB8AC3E}">
        <p14:creationId xmlns:p14="http://schemas.microsoft.com/office/powerpoint/2010/main" val="121765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2852-323B-407A-9989-AA5F2D3986B3}"/>
              </a:ext>
            </a:extLst>
          </p:cNvPr>
          <p:cNvSpPr>
            <a:spLocks noGrp="1"/>
          </p:cNvSpPr>
          <p:nvPr>
            <p:ph type="title"/>
          </p:nvPr>
        </p:nvSpPr>
        <p:spPr/>
        <p:txBody>
          <a:bodyPr/>
          <a:lstStyle/>
          <a:p>
            <a:r>
              <a:rPr lang="en-US"/>
              <a:t>Commit the Action File</a:t>
            </a:r>
          </a:p>
        </p:txBody>
      </p:sp>
      <p:sp>
        <p:nvSpPr>
          <p:cNvPr id="3" name="Content Placeholder 2">
            <a:extLst>
              <a:ext uri="{FF2B5EF4-FFF2-40B4-BE49-F238E27FC236}">
                <a16:creationId xmlns:a16="http://schemas.microsoft.com/office/drawing/2014/main" id="{B814A2DA-4E14-435A-B29D-C6D751DBE50F}"/>
              </a:ext>
            </a:extLst>
          </p:cNvPr>
          <p:cNvSpPr>
            <a:spLocks noGrp="1"/>
          </p:cNvSpPr>
          <p:nvPr>
            <p:ph idx="1"/>
          </p:nvPr>
        </p:nvSpPr>
        <p:spPr>
          <a:xfrm>
            <a:off x="1522414" y="1905000"/>
            <a:ext cx="4135632" cy="4267200"/>
          </a:xfrm>
        </p:spPr>
        <p:txBody>
          <a:bodyPr vert="horz" lIns="91440" tIns="45720" rIns="91440" bIns="45720" rtlCol="0" anchor="t">
            <a:normAutofit/>
          </a:bodyPr>
          <a:lstStyle/>
          <a:p>
            <a:r>
              <a:rPr lang="en-US" b="1"/>
              <a:t>Note</a:t>
            </a:r>
            <a:r>
              <a:rPr lang="en-US"/>
              <a:t>: You have to commit the action file to the [master] branch or the action file will not participate in the GitHub workflow system.</a:t>
            </a:r>
          </a:p>
        </p:txBody>
      </p:sp>
      <p:pic>
        <p:nvPicPr>
          <p:cNvPr id="5" name="Picture 5" descr="A screenshot of a cell phone&#10;&#10;Description automatically generated">
            <a:extLst>
              <a:ext uri="{FF2B5EF4-FFF2-40B4-BE49-F238E27FC236}">
                <a16:creationId xmlns:a16="http://schemas.microsoft.com/office/drawing/2014/main" id="{DE7F63D5-5DD7-4761-B049-B6A5118F38C7}"/>
              </a:ext>
            </a:extLst>
          </p:cNvPr>
          <p:cNvPicPr>
            <a:picLocks noChangeAspect="1"/>
          </p:cNvPicPr>
          <p:nvPr/>
        </p:nvPicPr>
        <p:blipFill>
          <a:blip r:embed="rId2"/>
          <a:stretch>
            <a:fillRect/>
          </a:stretch>
        </p:blipFill>
        <p:spPr>
          <a:xfrm>
            <a:off x="5832152" y="1840895"/>
            <a:ext cx="5363800" cy="4774016"/>
          </a:xfrm>
          <a:prstGeom prst="rect">
            <a:avLst/>
          </a:prstGeom>
        </p:spPr>
      </p:pic>
    </p:spTree>
    <p:extLst>
      <p:ext uri="{BB962C8B-B14F-4D97-AF65-F5344CB8AC3E}">
        <p14:creationId xmlns:p14="http://schemas.microsoft.com/office/powerpoint/2010/main" val="343254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76ED-B3A9-4341-A53C-B9524406D990}"/>
              </a:ext>
            </a:extLst>
          </p:cNvPr>
          <p:cNvSpPr>
            <a:spLocks noGrp="1"/>
          </p:cNvSpPr>
          <p:nvPr>
            <p:ph type="title"/>
          </p:nvPr>
        </p:nvSpPr>
        <p:spPr/>
        <p:txBody>
          <a:bodyPr/>
          <a:lstStyle/>
          <a:p>
            <a:r>
              <a:rPr lang="en-US"/>
              <a:t>No Action Taken</a:t>
            </a:r>
            <a:endParaRPr lang="en-US" dirty="0"/>
          </a:p>
        </p:txBody>
      </p:sp>
      <p:sp>
        <p:nvSpPr>
          <p:cNvPr id="3" name="Content Placeholder 2">
            <a:extLst>
              <a:ext uri="{FF2B5EF4-FFF2-40B4-BE49-F238E27FC236}">
                <a16:creationId xmlns:a16="http://schemas.microsoft.com/office/drawing/2014/main" id="{F90CB041-E4EB-4B27-8391-02EA63D52CA8}"/>
              </a:ext>
            </a:extLst>
          </p:cNvPr>
          <p:cNvSpPr>
            <a:spLocks noGrp="1"/>
          </p:cNvSpPr>
          <p:nvPr>
            <p:ph idx="1"/>
          </p:nvPr>
        </p:nvSpPr>
        <p:spPr/>
        <p:txBody>
          <a:bodyPr vert="horz" lIns="91440" tIns="45720" rIns="91440" bIns="45720" rtlCol="0" anchor="t">
            <a:normAutofit/>
          </a:bodyPr>
          <a:lstStyle/>
          <a:p>
            <a:r>
              <a:rPr lang="en-US"/>
              <a:t>I created the action file in the same branch that I edited the training file. I didn't expect the action to be invoked on this initial check in.</a:t>
            </a:r>
          </a:p>
          <a:p>
            <a:r>
              <a:rPr lang="en-US"/>
              <a:t>A subsequent check in did not invoke the workflow either.</a:t>
            </a:r>
            <a:endParaRPr lang="en-US" dirty="0"/>
          </a:p>
          <a:p>
            <a:endParaRPr lang="en-US" dirty="0"/>
          </a:p>
        </p:txBody>
      </p:sp>
    </p:spTree>
    <p:extLst>
      <p:ext uri="{BB962C8B-B14F-4D97-AF65-F5344CB8AC3E}">
        <p14:creationId xmlns:p14="http://schemas.microsoft.com/office/powerpoint/2010/main" val="370787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9A12-4596-421B-A1B3-25A3F2468372}"/>
              </a:ext>
            </a:extLst>
          </p:cNvPr>
          <p:cNvSpPr>
            <a:spLocks noGrp="1"/>
          </p:cNvSpPr>
          <p:nvPr>
            <p:ph type="title"/>
          </p:nvPr>
        </p:nvSpPr>
        <p:spPr/>
        <p:txBody>
          <a:bodyPr/>
          <a:lstStyle/>
          <a:p>
            <a:r>
              <a:rPr lang="en-US"/>
              <a:t>Not Committed to Master Branch</a:t>
            </a:r>
          </a:p>
        </p:txBody>
      </p:sp>
      <p:pic>
        <p:nvPicPr>
          <p:cNvPr id="4" name="Picture 4" descr="A screenshot of a cell phone&#10;&#10;Description automatically generated">
            <a:extLst>
              <a:ext uri="{FF2B5EF4-FFF2-40B4-BE49-F238E27FC236}">
                <a16:creationId xmlns:a16="http://schemas.microsoft.com/office/drawing/2014/main" id="{1014C398-390C-44E4-B9E1-2FD03F59326E}"/>
              </a:ext>
            </a:extLst>
          </p:cNvPr>
          <p:cNvPicPr>
            <a:picLocks noGrp="1" noChangeAspect="1"/>
          </p:cNvPicPr>
          <p:nvPr>
            <p:ph idx="1"/>
          </p:nvPr>
        </p:nvPicPr>
        <p:blipFill>
          <a:blip r:embed="rId2"/>
          <a:stretch>
            <a:fillRect/>
          </a:stretch>
        </p:blipFill>
        <p:spPr>
          <a:xfrm>
            <a:off x="337368" y="1635707"/>
            <a:ext cx="3597637" cy="2453959"/>
          </a:xfrm>
        </p:spPr>
      </p:pic>
      <p:pic>
        <p:nvPicPr>
          <p:cNvPr id="3" name="Picture 6" descr="A screenshot of a cell phone&#10;&#10;Description automatically generated">
            <a:extLst>
              <a:ext uri="{FF2B5EF4-FFF2-40B4-BE49-F238E27FC236}">
                <a16:creationId xmlns:a16="http://schemas.microsoft.com/office/drawing/2014/main" id="{5A5E5FA3-C023-4192-86D3-381EE3DAA7C1}"/>
              </a:ext>
            </a:extLst>
          </p:cNvPr>
          <p:cNvPicPr>
            <a:picLocks noChangeAspect="1"/>
          </p:cNvPicPr>
          <p:nvPr/>
        </p:nvPicPr>
        <p:blipFill>
          <a:blip r:embed="rId3"/>
          <a:stretch>
            <a:fillRect/>
          </a:stretch>
        </p:blipFill>
        <p:spPr>
          <a:xfrm>
            <a:off x="1550806" y="2901776"/>
            <a:ext cx="8173153" cy="1979021"/>
          </a:xfrm>
          <a:prstGeom prst="rect">
            <a:avLst/>
          </a:prstGeom>
        </p:spPr>
      </p:pic>
      <p:pic>
        <p:nvPicPr>
          <p:cNvPr id="7" name="Picture 4" descr="A screenshot of a cell phone&#10;&#10;Description automatically generated">
            <a:extLst>
              <a:ext uri="{FF2B5EF4-FFF2-40B4-BE49-F238E27FC236}">
                <a16:creationId xmlns:a16="http://schemas.microsoft.com/office/drawing/2014/main" id="{871DA373-B354-400D-BBDF-DF0FC6AAEDFA}"/>
              </a:ext>
            </a:extLst>
          </p:cNvPr>
          <p:cNvPicPr>
            <a:picLocks noChangeAspect="1"/>
          </p:cNvPicPr>
          <p:nvPr/>
        </p:nvPicPr>
        <p:blipFill>
          <a:blip r:embed="rId4"/>
          <a:stretch>
            <a:fillRect/>
          </a:stretch>
        </p:blipFill>
        <p:spPr>
          <a:xfrm>
            <a:off x="5311568" y="3201644"/>
            <a:ext cx="5417654" cy="3515678"/>
          </a:xfrm>
          <a:prstGeom prst="rect">
            <a:avLst/>
          </a:prstGeom>
        </p:spPr>
      </p:pic>
    </p:spTree>
    <p:extLst>
      <p:ext uri="{BB962C8B-B14F-4D97-AF65-F5344CB8AC3E}">
        <p14:creationId xmlns:p14="http://schemas.microsoft.com/office/powerpoint/2010/main" val="333162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B4C6-C154-4932-A111-CD65B70A1B08}"/>
              </a:ext>
            </a:extLst>
          </p:cNvPr>
          <p:cNvSpPr>
            <a:spLocks noGrp="1"/>
          </p:cNvSpPr>
          <p:nvPr>
            <p:ph type="title"/>
          </p:nvPr>
        </p:nvSpPr>
        <p:spPr/>
        <p:txBody>
          <a:bodyPr/>
          <a:lstStyle/>
          <a:p>
            <a:r>
              <a:rPr lang="en-US"/>
              <a:t>CML in Use</a:t>
            </a:r>
          </a:p>
        </p:txBody>
      </p:sp>
      <p:pic>
        <p:nvPicPr>
          <p:cNvPr id="6" name="Picture 6" descr="A screenshot of a cell phone&#10;&#10;Description automatically generated">
            <a:extLst>
              <a:ext uri="{FF2B5EF4-FFF2-40B4-BE49-F238E27FC236}">
                <a16:creationId xmlns:a16="http://schemas.microsoft.com/office/drawing/2014/main" id="{D9893BBD-96F6-4857-A1B6-EFAD3E00AFD6}"/>
              </a:ext>
            </a:extLst>
          </p:cNvPr>
          <p:cNvPicPr>
            <a:picLocks noGrp="1" noChangeAspect="1"/>
          </p:cNvPicPr>
          <p:nvPr>
            <p:ph type="pic" idx="1"/>
          </p:nvPr>
        </p:nvPicPr>
        <p:blipFill rotWithShape="1">
          <a:blip r:embed="rId2"/>
          <a:srcRect t="12634" b="12634"/>
          <a:stretch/>
        </p:blipFill>
        <p:spPr>
          <a:xfrm>
            <a:off x="2381448" y="1776595"/>
            <a:ext cx="4406488" cy="4203223"/>
          </a:xfrm>
        </p:spPr>
      </p:pic>
      <p:sp>
        <p:nvSpPr>
          <p:cNvPr id="3" name="Content Placeholder 2">
            <a:extLst>
              <a:ext uri="{FF2B5EF4-FFF2-40B4-BE49-F238E27FC236}">
                <a16:creationId xmlns:a16="http://schemas.microsoft.com/office/drawing/2014/main" id="{E9DB88C5-81F2-4E58-87C0-AE17DDA3B943}"/>
              </a:ext>
            </a:extLst>
          </p:cNvPr>
          <p:cNvSpPr>
            <a:spLocks noGrp="1"/>
          </p:cNvSpPr>
          <p:nvPr>
            <p:ph type="body" sz="half" idx="2"/>
          </p:nvPr>
        </p:nvSpPr>
        <p:spPr/>
        <p:txBody>
          <a:bodyPr vert="horz" lIns="91440" tIns="45720" rIns="91440" bIns="45720" rtlCol="0" anchor="t">
            <a:normAutofit/>
          </a:bodyPr>
          <a:lstStyle/>
          <a:p>
            <a:r>
              <a:rPr lang="en-US">
                <a:ea typeface="+mn-lt"/>
                <a:cs typeface="+mn-lt"/>
              </a:rPr>
              <a:t>On every pull request, CML helps you automatically train and evaluate models, then generates a visual report with results and metrics. </a:t>
            </a:r>
          </a:p>
          <a:p>
            <a:r>
              <a:rPr lang="en-US">
                <a:ea typeface="+mn-lt"/>
                <a:cs typeface="+mn-lt"/>
              </a:rPr>
              <a:t>To the left, an example report for a neural style transfer model.</a:t>
            </a:r>
            <a:endParaRPr lang="en-US"/>
          </a:p>
        </p:txBody>
      </p:sp>
    </p:spTree>
    <p:extLst>
      <p:ext uri="{BB962C8B-B14F-4D97-AF65-F5344CB8AC3E}">
        <p14:creationId xmlns:p14="http://schemas.microsoft.com/office/powerpoint/2010/main" val="411319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C716-6A55-4716-B946-41A96E477F1A}"/>
              </a:ext>
            </a:extLst>
          </p:cNvPr>
          <p:cNvSpPr>
            <a:spLocks noGrp="1"/>
          </p:cNvSpPr>
          <p:nvPr>
            <p:ph type="title"/>
          </p:nvPr>
        </p:nvSpPr>
        <p:spPr/>
        <p:txBody>
          <a:bodyPr/>
          <a:lstStyle/>
          <a:p>
            <a:r>
              <a:rPr lang="en-US"/>
              <a:t>Successul Commit and Action</a:t>
            </a:r>
          </a:p>
        </p:txBody>
      </p:sp>
      <p:pic>
        <p:nvPicPr>
          <p:cNvPr id="5" name="Picture 5" descr="A screenshot of a social media post&#10;&#10;Description automatically generated">
            <a:extLst>
              <a:ext uri="{FF2B5EF4-FFF2-40B4-BE49-F238E27FC236}">
                <a16:creationId xmlns:a16="http://schemas.microsoft.com/office/drawing/2014/main" id="{3EAEDFF3-5CB4-448F-9D71-5E0B8C3C1ADC}"/>
              </a:ext>
            </a:extLst>
          </p:cNvPr>
          <p:cNvPicPr>
            <a:picLocks noChangeAspect="1"/>
          </p:cNvPicPr>
          <p:nvPr/>
        </p:nvPicPr>
        <p:blipFill>
          <a:blip r:embed="rId2"/>
          <a:stretch>
            <a:fillRect/>
          </a:stretch>
        </p:blipFill>
        <p:spPr>
          <a:xfrm>
            <a:off x="3615185" y="1681333"/>
            <a:ext cx="4959899" cy="4868730"/>
          </a:xfrm>
          <a:prstGeom prst="rect">
            <a:avLst/>
          </a:prstGeom>
        </p:spPr>
      </p:pic>
    </p:spTree>
    <p:extLst>
      <p:ext uri="{BB962C8B-B14F-4D97-AF65-F5344CB8AC3E}">
        <p14:creationId xmlns:p14="http://schemas.microsoft.com/office/powerpoint/2010/main" val="415871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DF88-9F11-4D22-A852-014E46B755B7}"/>
              </a:ext>
            </a:extLst>
          </p:cNvPr>
          <p:cNvSpPr>
            <a:spLocks noGrp="1"/>
          </p:cNvSpPr>
          <p:nvPr>
            <p:ph type="title"/>
          </p:nvPr>
        </p:nvSpPr>
        <p:spPr/>
        <p:txBody>
          <a:bodyPr/>
          <a:lstStyle/>
          <a:p>
            <a:r>
              <a:rPr lang="en-US"/>
              <a:t>Live Demo!</a:t>
            </a:r>
          </a:p>
        </p:txBody>
      </p:sp>
      <p:sp>
        <p:nvSpPr>
          <p:cNvPr id="3" name="Content Placeholder 2">
            <a:extLst>
              <a:ext uri="{FF2B5EF4-FFF2-40B4-BE49-F238E27FC236}">
                <a16:creationId xmlns:a16="http://schemas.microsoft.com/office/drawing/2014/main" id="{4BD8FCE7-1183-4756-91FB-A3E4E8345EFB}"/>
              </a:ext>
            </a:extLst>
          </p:cNvPr>
          <p:cNvSpPr>
            <a:spLocks noGrp="1"/>
          </p:cNvSpPr>
          <p:nvPr>
            <p:ph idx="1"/>
          </p:nvPr>
        </p:nvSpPr>
        <p:spPr/>
        <p:txBody>
          <a:bodyPr vert="horz" lIns="91440" tIns="45720" rIns="91440" bIns="45720" rtlCol="0" anchor="t">
            <a:normAutofit/>
          </a:bodyPr>
          <a:lstStyle/>
          <a:p>
            <a:r>
              <a:rPr lang="en-US"/>
              <a:t>Let's make a change and check it in!</a:t>
            </a:r>
          </a:p>
        </p:txBody>
      </p:sp>
    </p:spTree>
    <p:extLst>
      <p:ext uri="{BB962C8B-B14F-4D97-AF65-F5344CB8AC3E}">
        <p14:creationId xmlns:p14="http://schemas.microsoft.com/office/powerpoint/2010/main" val="103946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27A5-14CF-4D28-965C-05C1B12F6813}"/>
              </a:ext>
            </a:extLst>
          </p:cNvPr>
          <p:cNvSpPr>
            <a:spLocks noGrp="1"/>
          </p:cNvSpPr>
          <p:nvPr>
            <p:ph type="title"/>
          </p:nvPr>
        </p:nvSpPr>
        <p:spPr/>
        <p:txBody>
          <a:bodyPr/>
          <a:lstStyle/>
          <a:p>
            <a:r>
              <a:rPr lang="en-US"/>
              <a:t>What’s Next?</a:t>
            </a:r>
          </a:p>
        </p:txBody>
      </p:sp>
      <p:sp>
        <p:nvSpPr>
          <p:cNvPr id="3" name="Content Placeholder 2">
            <a:extLst>
              <a:ext uri="{FF2B5EF4-FFF2-40B4-BE49-F238E27FC236}">
                <a16:creationId xmlns:a16="http://schemas.microsoft.com/office/drawing/2014/main" id="{63F73287-BB57-4957-8AC4-2C1461161F7B}"/>
              </a:ext>
            </a:extLst>
          </p:cNvPr>
          <p:cNvSpPr>
            <a:spLocks noGrp="1"/>
          </p:cNvSpPr>
          <p:nvPr>
            <p:ph idx="1"/>
          </p:nvPr>
        </p:nvSpPr>
        <p:spPr>
          <a:xfrm>
            <a:off x="1522414" y="1905000"/>
            <a:ext cx="3157295" cy="4267200"/>
          </a:xfrm>
        </p:spPr>
        <p:txBody>
          <a:bodyPr vert="horz" lIns="91440" tIns="45720" rIns="91440" bIns="45720" rtlCol="0" anchor="t">
            <a:normAutofit/>
          </a:bodyPr>
          <a:lstStyle/>
          <a:p>
            <a:r>
              <a:rPr lang="en-US"/>
              <a:t>Now that we've been introduced to CML, it may be time to take a look at Data Version Control (DVC).</a:t>
            </a:r>
          </a:p>
        </p:txBody>
      </p:sp>
      <p:pic>
        <p:nvPicPr>
          <p:cNvPr id="4" name="Picture 4">
            <a:hlinkClick r:id="" action="ppaction://media"/>
            <a:extLst>
              <a:ext uri="{FF2B5EF4-FFF2-40B4-BE49-F238E27FC236}">
                <a16:creationId xmlns:a16="http://schemas.microsoft.com/office/drawing/2014/main" id="{09553EED-2DBE-4C2B-B6EB-61516B3C3B6A}"/>
              </a:ext>
            </a:extLst>
          </p:cNvPr>
          <p:cNvPicPr>
            <a:picLocks noRot="1" noChangeAspect="1"/>
          </p:cNvPicPr>
          <p:nvPr>
            <a:videoFile r:link="rId1"/>
          </p:nvPr>
        </p:nvPicPr>
        <p:blipFill>
          <a:blip r:embed="rId3"/>
          <a:stretch>
            <a:fillRect/>
          </a:stretch>
        </p:blipFill>
        <p:spPr>
          <a:xfrm>
            <a:off x="5029090" y="1802020"/>
            <a:ext cx="6618430" cy="4869718"/>
          </a:xfrm>
          <a:prstGeom prst="rect">
            <a:avLst/>
          </a:prstGeom>
        </p:spPr>
      </p:pic>
    </p:spTree>
    <p:extLst>
      <p:ext uri="{BB962C8B-B14F-4D97-AF65-F5344CB8AC3E}">
        <p14:creationId xmlns:p14="http://schemas.microsoft.com/office/powerpoint/2010/main" val="289317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EF8C-0307-48E3-AD11-4630FB01809C}"/>
              </a:ext>
            </a:extLst>
          </p:cNvPr>
          <p:cNvSpPr>
            <a:spLocks noGrp="1"/>
          </p:cNvSpPr>
          <p:nvPr>
            <p:ph type="title"/>
          </p:nvPr>
        </p:nvSpPr>
        <p:spPr/>
        <p:txBody>
          <a:bodyPr/>
          <a:lstStyle/>
          <a:p>
            <a:r>
              <a:rPr lang="en-US"/>
              <a:t>CML Principles</a:t>
            </a:r>
          </a:p>
        </p:txBody>
      </p:sp>
      <p:sp>
        <p:nvSpPr>
          <p:cNvPr id="3" name="Picture Placeholder 2">
            <a:extLst>
              <a:ext uri="{FF2B5EF4-FFF2-40B4-BE49-F238E27FC236}">
                <a16:creationId xmlns:a16="http://schemas.microsoft.com/office/drawing/2014/main" id="{188BFCDB-117A-46DF-BD7D-060A86B3F747}"/>
              </a:ext>
            </a:extLst>
          </p:cNvPr>
          <p:cNvSpPr>
            <a:spLocks noGrp="1"/>
          </p:cNvSpPr>
          <p:nvPr>
            <p:ph idx="1"/>
          </p:nvPr>
        </p:nvSpPr>
        <p:spPr/>
        <p:txBody>
          <a:bodyPr vert="horz" lIns="91440" tIns="45720" rIns="91440" bIns="45720" rtlCol="0" anchor="t">
            <a:normAutofit/>
          </a:bodyPr>
          <a:lstStyle/>
          <a:p>
            <a:r>
              <a:rPr lang="en-US">
                <a:ea typeface="+mn-lt"/>
                <a:cs typeface="+mn-lt"/>
              </a:rPr>
              <a:t>GitFlow for data science. Use GitLab or GitHub to manage ML experiments, track who trained ML models or modified data and when. Codify data and models with DVC instead of pushing to a Git repo.</a:t>
            </a:r>
            <a:endParaRPr lang="en-US"/>
          </a:p>
          <a:p>
            <a:r>
              <a:rPr lang="en-US">
                <a:ea typeface="+mn-lt"/>
                <a:cs typeface="+mn-lt"/>
              </a:rPr>
              <a:t>Auto reports for ML experiments. Auto-generate reports with metrics and plots in each Git Pull Request. Rigorous engineering practices help your team make informed, data-driven decisions.</a:t>
            </a:r>
            <a:endParaRPr lang="en-US"/>
          </a:p>
          <a:p>
            <a:r>
              <a:rPr lang="en-US">
                <a:ea typeface="+mn-lt"/>
                <a:cs typeface="+mn-lt"/>
              </a:rPr>
              <a:t>No additional services. Build your own ML platform using just GitHub or GitLab and your favorite cloud services: AWS, Azure, GCP. No databases, services or complex setup needed.</a:t>
            </a:r>
            <a:endParaRPr lang="en-US"/>
          </a:p>
        </p:txBody>
      </p:sp>
    </p:spTree>
    <p:extLst>
      <p:ext uri="{BB962C8B-B14F-4D97-AF65-F5344CB8AC3E}">
        <p14:creationId xmlns:p14="http://schemas.microsoft.com/office/powerpoint/2010/main" val="395294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B084-C0B5-4577-9767-8DAFA66566E5}"/>
              </a:ext>
            </a:extLst>
          </p:cNvPr>
          <p:cNvSpPr>
            <a:spLocks noGrp="1"/>
          </p:cNvSpPr>
          <p:nvPr>
            <p:ph type="title"/>
          </p:nvPr>
        </p:nvSpPr>
        <p:spPr/>
        <p:txBody>
          <a:bodyPr/>
          <a:lstStyle/>
          <a:p>
            <a:r>
              <a:rPr lang="en-US" dirty="0"/>
              <a:t>Workflow Actions and </a:t>
            </a:r>
            <a:r>
              <a:rPr lang="en-US"/>
              <a:t>GitHub</a:t>
            </a:r>
            <a:endParaRPr lang="en-US" err="1"/>
          </a:p>
        </p:txBody>
      </p:sp>
      <p:sp>
        <p:nvSpPr>
          <p:cNvPr id="3" name="Content Placeholder 2">
            <a:extLst>
              <a:ext uri="{FF2B5EF4-FFF2-40B4-BE49-F238E27FC236}">
                <a16:creationId xmlns:a16="http://schemas.microsoft.com/office/drawing/2014/main" id="{989FDA74-DF5F-47D2-9269-32BD39663CAF}"/>
              </a:ext>
            </a:extLst>
          </p:cNvPr>
          <p:cNvSpPr>
            <a:spLocks noGrp="1"/>
          </p:cNvSpPr>
          <p:nvPr>
            <p:ph idx="1"/>
          </p:nvPr>
        </p:nvSpPr>
        <p:spPr/>
        <p:txBody>
          <a:bodyPr vert="horz" lIns="91440" tIns="45720" rIns="91440" bIns="45720" rtlCol="0" anchor="t">
            <a:normAutofit/>
          </a:bodyPr>
          <a:lstStyle/>
          <a:p>
            <a:r>
              <a:rPr lang="en-US" dirty="0">
                <a:ea typeface="+mn-lt"/>
                <a:cs typeface="+mn-lt"/>
              </a:rPr>
              <a:t>Workflows are custom automated processes that you can set up in your repository to build, test, package, release, or deploy any project </a:t>
            </a:r>
            <a:r>
              <a:rPr lang="en-US">
                <a:ea typeface="+mn-lt"/>
                <a:cs typeface="+mn-lt"/>
              </a:rPr>
              <a:t>on GitHub. </a:t>
            </a:r>
            <a:endParaRPr lang="en-US" dirty="0">
              <a:ea typeface="+mn-lt"/>
              <a:cs typeface="+mn-lt"/>
            </a:endParaRPr>
          </a:p>
          <a:p>
            <a:r>
              <a:rPr lang="en-US">
                <a:ea typeface="+mn-lt"/>
                <a:cs typeface="+mn-lt"/>
              </a:rPr>
              <a:t>With workflows you can automate your software </a:t>
            </a:r>
            <a:r>
              <a:rPr lang="en-US" dirty="0">
                <a:ea typeface="+mn-lt"/>
                <a:cs typeface="+mn-lt"/>
              </a:rPr>
              <a:t>development life cycle with a wide range of tools and services.</a:t>
            </a:r>
          </a:p>
          <a:p>
            <a:r>
              <a:rPr lang="en-US">
                <a:ea typeface="+mn-lt"/>
                <a:cs typeface="+mn-lt"/>
              </a:rPr>
              <a:t>Workflow files use YAML syntax, and must have either a .yml or .yaml file extension.</a:t>
            </a:r>
            <a:endParaRPr lang="en-US"/>
          </a:p>
        </p:txBody>
      </p:sp>
    </p:spTree>
    <p:extLst>
      <p:ext uri="{BB962C8B-B14F-4D97-AF65-F5344CB8AC3E}">
        <p14:creationId xmlns:p14="http://schemas.microsoft.com/office/powerpoint/2010/main" val="303669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2D8E-EDEB-4E71-9F47-A9D3939C64EC}"/>
              </a:ext>
            </a:extLst>
          </p:cNvPr>
          <p:cNvSpPr>
            <a:spLocks noGrp="1"/>
          </p:cNvSpPr>
          <p:nvPr>
            <p:ph type="title"/>
          </p:nvPr>
        </p:nvSpPr>
        <p:spPr/>
        <p:txBody>
          <a:bodyPr/>
          <a:lstStyle/>
          <a:p>
            <a:r>
              <a:rPr lang="en-US"/>
              <a:t>YAML</a:t>
            </a:r>
          </a:p>
        </p:txBody>
      </p:sp>
      <p:sp>
        <p:nvSpPr>
          <p:cNvPr id="3" name="Content Placeholder 2">
            <a:extLst>
              <a:ext uri="{FF2B5EF4-FFF2-40B4-BE49-F238E27FC236}">
                <a16:creationId xmlns:a16="http://schemas.microsoft.com/office/drawing/2014/main" id="{AC29F53E-52F1-42E2-B7D5-5B642115C87E}"/>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YAML is an acronym for 'Yet Another Markup Language', but is now more commonly referred to as '</a:t>
            </a:r>
            <a:r>
              <a:rPr lang="en-US" i="1">
                <a:ea typeface="+mn-lt"/>
                <a:cs typeface="+mn-lt"/>
              </a:rPr>
              <a:t>YAML</a:t>
            </a:r>
            <a:r>
              <a:rPr lang="en-US">
                <a:ea typeface="+mn-lt"/>
                <a:cs typeface="+mn-lt"/>
              </a:rPr>
              <a:t> Ain't Markup Language' … think GNU is not Unix.</a:t>
            </a:r>
            <a:endParaRPr lang="en-US" dirty="0">
              <a:ea typeface="+mn-lt"/>
              <a:cs typeface="+mn-lt"/>
            </a:endParaRPr>
          </a:p>
          <a:p>
            <a:r>
              <a:rPr lang="en-US">
                <a:ea typeface="+mn-lt"/>
                <a:cs typeface="+mn-lt"/>
              </a:rPr>
              <a:t>YAML is a data-orientated, human readable, serializable language</a:t>
            </a:r>
            <a:r>
              <a:rPr lang="en-US" dirty="0">
                <a:ea typeface="+mn-lt"/>
                <a:cs typeface="+mn-lt"/>
              </a:rPr>
              <a:t>.</a:t>
            </a:r>
          </a:p>
          <a:p>
            <a:r>
              <a:rPr lang="en-US"/>
              <a:t>YAML borrows from other languages.</a:t>
            </a:r>
          </a:p>
          <a:p>
            <a:pPr lvl="1"/>
            <a:r>
              <a:rPr lang="en-US">
                <a:ea typeface="+mn-lt"/>
                <a:cs typeface="+mn-lt"/>
              </a:rPr>
              <a:t>Scalars, lists, and associative arrays are based on Perl.</a:t>
            </a:r>
            <a:endParaRPr lang="en-US"/>
          </a:p>
          <a:p>
            <a:pPr lvl="1"/>
            <a:r>
              <a:rPr lang="en-US">
                <a:ea typeface="+mn-lt"/>
                <a:cs typeface="+mn-lt"/>
              </a:rPr>
              <a:t>The document separator “---” is based on MIME.</a:t>
            </a:r>
            <a:endParaRPr lang="en-US"/>
          </a:p>
          <a:p>
            <a:pPr lvl="1">
              <a:buFont typeface="Consolas" pitchFamily="34" charset="0"/>
              <a:buChar char="–"/>
            </a:pPr>
            <a:r>
              <a:rPr lang="en-US">
                <a:ea typeface="+mn-lt"/>
                <a:cs typeface="+mn-lt"/>
              </a:rPr>
              <a:t>Escape sequences are based on C.</a:t>
            </a:r>
            <a:endParaRPr lang="en-US"/>
          </a:p>
          <a:p>
            <a:pPr lvl="1"/>
            <a:r>
              <a:rPr lang="en-US">
                <a:ea typeface="+mn-lt"/>
                <a:cs typeface="+mn-lt"/>
              </a:rPr>
              <a:t>Whitespace wrapping is based on HTML.</a:t>
            </a:r>
            <a:endParaRPr lang="en-US"/>
          </a:p>
          <a:p>
            <a:r>
              <a:rPr lang="en-US"/>
              <a:t>YAML relies on indentation to group common elements and provides data hierarchy.</a:t>
            </a:r>
          </a:p>
          <a:p>
            <a:pPr lvl="1">
              <a:buFont typeface="Consolas" pitchFamily="34" charset="0"/>
              <a:buChar char="–"/>
            </a:pPr>
            <a:r>
              <a:rPr lang="en-US"/>
              <a:t>NOTE: YAML indentation uses [spaces], not [tabs].</a:t>
            </a:r>
            <a:endParaRPr lang="en-US" dirty="0"/>
          </a:p>
          <a:p>
            <a:pPr lvl="1">
              <a:buFont typeface="Consolas" pitchFamily="34" charset="0"/>
              <a:buChar char="–"/>
            </a:pPr>
            <a:r>
              <a:rPr lang="en-US"/>
              <a:t>NOTE: Spaces must be placed between all keys and values as well.</a:t>
            </a:r>
            <a:endParaRPr lang="en-US" dirty="0"/>
          </a:p>
          <a:p>
            <a:endParaRPr lang="en-US" dirty="0"/>
          </a:p>
        </p:txBody>
      </p:sp>
    </p:spTree>
    <p:extLst>
      <p:ext uri="{BB962C8B-B14F-4D97-AF65-F5344CB8AC3E}">
        <p14:creationId xmlns:p14="http://schemas.microsoft.com/office/powerpoint/2010/main" val="1748469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FCDF-F3D4-4B4D-9438-6FCA9C089131}"/>
              </a:ext>
            </a:extLst>
          </p:cNvPr>
          <p:cNvSpPr>
            <a:spLocks noGrp="1"/>
          </p:cNvSpPr>
          <p:nvPr>
            <p:ph type="title"/>
          </p:nvPr>
        </p:nvSpPr>
        <p:spPr/>
        <p:txBody>
          <a:bodyPr/>
          <a:lstStyle/>
          <a:p>
            <a:r>
              <a:rPr lang="en-US"/>
              <a:t>YAML Sample</a:t>
            </a:r>
          </a:p>
        </p:txBody>
      </p:sp>
      <p:pic>
        <p:nvPicPr>
          <p:cNvPr id="4" name="Picture 4" descr="A picture containing meter&#10;&#10;Description automatically generated">
            <a:extLst>
              <a:ext uri="{FF2B5EF4-FFF2-40B4-BE49-F238E27FC236}">
                <a16:creationId xmlns:a16="http://schemas.microsoft.com/office/drawing/2014/main" id="{078CC24D-820B-486D-890F-F67850D2FF13}"/>
              </a:ext>
            </a:extLst>
          </p:cNvPr>
          <p:cNvPicPr>
            <a:picLocks noGrp="1" noChangeAspect="1"/>
          </p:cNvPicPr>
          <p:nvPr>
            <p:ph idx="1"/>
          </p:nvPr>
        </p:nvPicPr>
        <p:blipFill>
          <a:blip r:embed="rId2"/>
          <a:stretch>
            <a:fillRect/>
          </a:stretch>
        </p:blipFill>
        <p:spPr>
          <a:xfrm>
            <a:off x="4804719" y="423888"/>
            <a:ext cx="5622109" cy="5847053"/>
          </a:xfrm>
        </p:spPr>
      </p:pic>
      <p:sp>
        <p:nvSpPr>
          <p:cNvPr id="5" name="TextBox 4">
            <a:extLst>
              <a:ext uri="{FF2B5EF4-FFF2-40B4-BE49-F238E27FC236}">
                <a16:creationId xmlns:a16="http://schemas.microsoft.com/office/drawing/2014/main" id="{F1E12C77-B04A-4182-84DE-069FAB32B4F5}"/>
              </a:ext>
            </a:extLst>
          </p:cNvPr>
          <p:cNvSpPr txBox="1"/>
          <p:nvPr/>
        </p:nvSpPr>
        <p:spPr>
          <a:xfrm>
            <a:off x="890243" y="6431918"/>
            <a:ext cx="10830188"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90000"/>
              </a:lnSpc>
            </a:pPr>
            <a:r>
              <a:rPr lang="en-US" sz="2400" dirty="0">
                <a:ea typeface="+mn-lt"/>
                <a:cs typeface="+mn-lt"/>
                <a:hlinkClick r:id="rId3"/>
              </a:rPr>
              <a:t>https://www.codeproject.com/Articles/1214409/Learn-YAML-in-five-minutes</a:t>
            </a:r>
            <a:endParaRPr lang="en-US"/>
          </a:p>
        </p:txBody>
      </p:sp>
    </p:spTree>
    <p:extLst>
      <p:ext uri="{BB962C8B-B14F-4D97-AF65-F5344CB8AC3E}">
        <p14:creationId xmlns:p14="http://schemas.microsoft.com/office/powerpoint/2010/main" val="100915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101</Words>
  <Application>Microsoft Office PowerPoint</Application>
  <PresentationFormat>Custom</PresentationFormat>
  <Paragraphs>35</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Chalkboard 16x9</vt:lpstr>
      <vt:lpstr>Introduction to CML</vt:lpstr>
      <vt:lpstr>References</vt:lpstr>
      <vt:lpstr>Tools</vt:lpstr>
      <vt:lpstr>What is CML?</vt:lpstr>
      <vt:lpstr>CML in Use</vt:lpstr>
      <vt:lpstr>CML Principles</vt:lpstr>
      <vt:lpstr>Workflow Actions and GitHub</vt:lpstr>
      <vt:lpstr>YAML</vt:lpstr>
      <vt:lpstr>YAML Sample</vt:lpstr>
      <vt:lpstr>Scalers</vt:lpstr>
      <vt:lpstr>Lists</vt:lpstr>
      <vt:lpstr>CML Workflow Sample</vt:lpstr>
      <vt:lpstr>Workflow Action</vt:lpstr>
      <vt:lpstr>Line-by-Line</vt:lpstr>
      <vt:lpstr>Name</vt:lpstr>
      <vt:lpstr>On &lt;triggering event&gt;</vt:lpstr>
      <vt:lpstr>Workflow Events</vt:lpstr>
      <vt:lpstr>Jobs</vt:lpstr>
      <vt:lpstr>Run</vt:lpstr>
      <vt:lpstr>Runs-on</vt:lpstr>
      <vt:lpstr>Runners!</vt:lpstr>
      <vt:lpstr>GitHub Hosted Runners</vt:lpstr>
      <vt:lpstr>Self-Hosted Runners</vt:lpstr>
      <vt:lpstr>Self-Hosted Runners</vt:lpstr>
      <vt:lpstr>Self-Hosted Runner Requirements</vt:lpstr>
      <vt:lpstr>Self-Hosted Supported Operating Systems</vt:lpstr>
      <vt:lpstr>Self-Hosted Runner Communication</vt:lpstr>
      <vt:lpstr>container</vt:lpstr>
      <vt:lpstr>Docker Hub</vt:lpstr>
      <vt:lpstr>Review</vt:lpstr>
      <vt:lpstr>steps</vt:lpstr>
      <vt:lpstr>uses</vt:lpstr>
      <vt:lpstr>name</vt:lpstr>
      <vt:lpstr>env</vt:lpstr>
      <vt:lpstr>Repro_token</vt:lpstr>
      <vt:lpstr>run</vt:lpstr>
      <vt:lpstr>pip</vt:lpstr>
      <vt:lpstr>python</vt:lpstr>
      <vt:lpstr>cat</vt:lpstr>
      <vt:lpstr>Cml-publish</vt:lpstr>
      <vt:lpstr>CML Functions</vt:lpstr>
      <vt:lpstr>Cml-send-comment</vt:lpstr>
      <vt:lpstr>Let's Configure the Workflow!</vt:lpstr>
      <vt:lpstr>Where Workflows Live</vt:lpstr>
      <vt:lpstr>Choose Workflow Template</vt:lpstr>
      <vt:lpstr>Create the Action File</vt:lpstr>
      <vt:lpstr>Commit the Action File</vt:lpstr>
      <vt:lpstr>No Action Taken</vt:lpstr>
      <vt:lpstr>Not Committed to Master Branch</vt:lpstr>
      <vt:lpstr>Successul Commit and Action</vt:lpstr>
      <vt:lpstr>Live Demo!</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895</cp:revision>
  <dcterms:created xsi:type="dcterms:W3CDTF">2020-08-02T15:45:14Z</dcterms:created>
  <dcterms:modified xsi:type="dcterms:W3CDTF">2020-08-18T00:15:11Z</dcterms:modified>
</cp:coreProperties>
</file>