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3"/>
  </p:notesMasterIdLst>
  <p:sldIdLst>
    <p:sldId id="256" r:id="rId2"/>
    <p:sldId id="257" r:id="rId3"/>
    <p:sldId id="259" r:id="rId4"/>
    <p:sldId id="260" r:id="rId5"/>
    <p:sldId id="258" r:id="rId6"/>
    <p:sldId id="261" r:id="rId7"/>
    <p:sldId id="262" r:id="rId8"/>
    <p:sldId id="263" r:id="rId9"/>
    <p:sldId id="264" r:id="rId10"/>
    <p:sldId id="265" r:id="rId11"/>
    <p:sldId id="271" r:id="rId12"/>
    <p:sldId id="317" r:id="rId13"/>
    <p:sldId id="266" r:id="rId14"/>
    <p:sldId id="269" r:id="rId15"/>
    <p:sldId id="268" r:id="rId16"/>
    <p:sldId id="311" r:id="rId17"/>
    <p:sldId id="283" r:id="rId18"/>
    <p:sldId id="267" r:id="rId19"/>
    <p:sldId id="272" r:id="rId20"/>
    <p:sldId id="284" r:id="rId21"/>
    <p:sldId id="273" r:id="rId22"/>
    <p:sldId id="286" r:id="rId23"/>
    <p:sldId id="285" r:id="rId24"/>
    <p:sldId id="290" r:id="rId25"/>
    <p:sldId id="287" r:id="rId26"/>
    <p:sldId id="289" r:id="rId27"/>
    <p:sldId id="288" r:id="rId28"/>
    <p:sldId id="291" r:id="rId29"/>
    <p:sldId id="299" r:id="rId30"/>
    <p:sldId id="293" r:id="rId31"/>
    <p:sldId id="297" r:id="rId32"/>
    <p:sldId id="298" r:id="rId33"/>
    <p:sldId id="292" r:id="rId34"/>
    <p:sldId id="312" r:id="rId35"/>
    <p:sldId id="294" r:id="rId36"/>
    <p:sldId id="274" r:id="rId37"/>
    <p:sldId id="275" r:id="rId38"/>
    <p:sldId id="278" r:id="rId39"/>
    <p:sldId id="282" r:id="rId40"/>
    <p:sldId id="281" r:id="rId41"/>
    <p:sldId id="313" r:id="rId42"/>
    <p:sldId id="279" r:id="rId43"/>
    <p:sldId id="280" r:id="rId44"/>
    <p:sldId id="277" r:id="rId45"/>
    <p:sldId id="295" r:id="rId46"/>
    <p:sldId id="276" r:id="rId47"/>
    <p:sldId id="300" r:id="rId48"/>
    <p:sldId id="301" r:id="rId49"/>
    <p:sldId id="316" r:id="rId50"/>
    <p:sldId id="315" r:id="rId51"/>
    <p:sldId id="314" r:id="rId52"/>
    <p:sldId id="305" r:id="rId53"/>
    <p:sldId id="303" r:id="rId54"/>
    <p:sldId id="304" r:id="rId55"/>
    <p:sldId id="302" r:id="rId56"/>
    <p:sldId id="306" r:id="rId57"/>
    <p:sldId id="307" r:id="rId58"/>
    <p:sldId id="309" r:id="rId59"/>
    <p:sldId id="308" r:id="rId60"/>
    <p:sldId id="310" r:id="rId61"/>
    <p:sldId id="318"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F90063-0815-452B-8809-C8D52A97B886}" v="1039" dt="2020-11-09T02:57:18.899"/>
    <p1510:client id="{98C2B57E-D318-42A0-9751-D5B1CB3D078C}" v="1703" dt="2020-11-18T22:49:09.720"/>
    <p1510:client id="{B22953C9-45B5-4BA9-8EBF-2A6459237CAA}" v="237" dt="2020-12-16T20:30:09.537"/>
    <p1510:client id="{BF8C0D62-99AA-40DC-95D1-7481BF8E113A}" v="1885" dt="2020-10-28T21:39:54.605"/>
    <p1510:client id="{C8408899-567A-44BE-8E52-B6AF762F305D}" v="13" dt="2020-10-28T22:04:05.958"/>
    <p1510:client id="{FB5920A7-B9CC-427C-A161-C3A8F6047209}" v="218" dt="2020-09-29T23:52:56.7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5C2BD8-84A6-4CF3-95B3-9AA6B47BFDEB}" type="doc">
      <dgm:prSet loTypeId="urn:microsoft.com/office/officeart/2005/8/layout/lProcess1" loCatId="process" qsTypeId="urn:microsoft.com/office/officeart/2005/8/quickstyle/simple1" qsCatId="simple" csTypeId="urn:microsoft.com/office/officeart/2005/8/colors/accent1_2" csCatId="accent1" phldr="1"/>
      <dgm:spPr/>
      <dgm:t>
        <a:bodyPr/>
        <a:lstStyle/>
        <a:p>
          <a:endParaRPr lang="en-US"/>
        </a:p>
      </dgm:t>
    </dgm:pt>
    <dgm:pt modelId="{2D4ECEEC-E6A9-427F-8D8C-36B374C393D2}">
      <dgm:prSet phldrT="[Text]" phldr="0"/>
      <dgm:spPr/>
      <dgm:t>
        <a:bodyPr/>
        <a:lstStyle/>
        <a:p>
          <a:pPr rtl="0"/>
          <a:r>
            <a:rPr lang="en-US">
              <a:latin typeface="Tw Cen MT" panose="020B0602020104020603"/>
            </a:rPr>
            <a:t>Small closed</a:t>
          </a:r>
          <a:r>
            <a:rPr lang="en-US" b="0" i="0" u="none" strike="noStrike" cap="none" baseline="0" noProof="0">
              <a:latin typeface="Tw Cen MT"/>
            </a:rPr>
            <a:t> universe of potential drivers</a:t>
          </a:r>
          <a:endParaRPr lang="en-US"/>
        </a:p>
      </dgm:t>
    </dgm:pt>
    <dgm:pt modelId="{EF6DBE3C-7140-4831-924C-109C19EF2554}" type="parTrans" cxnId="{9349E10A-87D8-40CF-81B4-7007BCAB0508}">
      <dgm:prSet/>
      <dgm:spPr/>
      <dgm:t>
        <a:bodyPr/>
        <a:lstStyle/>
        <a:p>
          <a:endParaRPr lang="en-US"/>
        </a:p>
      </dgm:t>
    </dgm:pt>
    <dgm:pt modelId="{F5AC8097-355A-4A16-BA75-79348C17BA2E}" type="sibTrans" cxnId="{9349E10A-87D8-40CF-81B4-7007BCAB0508}">
      <dgm:prSet/>
      <dgm:spPr/>
      <dgm:t>
        <a:bodyPr/>
        <a:lstStyle/>
        <a:p>
          <a:endParaRPr lang="en-US"/>
        </a:p>
      </dgm:t>
    </dgm:pt>
    <dgm:pt modelId="{D1CA6503-D050-45B3-BE32-2B67311C33FC}">
      <dgm:prSet phldrT="[Text]" phldr="0"/>
      <dgm:spPr/>
      <dgm:t>
        <a:bodyPr/>
        <a:lstStyle/>
        <a:p>
          <a:pPr rtl="0"/>
          <a:r>
            <a:rPr lang="en-US">
              <a:latin typeface="Tw Cen MT" panose="020B0602020104020603"/>
            </a:rPr>
            <a:t>Easier to forecast for greater sequential steps ahead</a:t>
          </a:r>
          <a:endParaRPr lang="en-US"/>
        </a:p>
      </dgm:t>
    </dgm:pt>
    <dgm:pt modelId="{76A4CBB3-BCCE-46C9-A51E-DB753663DCDB}" type="parTrans" cxnId="{038341D1-F14B-442B-A814-1CDF82AC5AA7}">
      <dgm:prSet/>
      <dgm:spPr/>
      <dgm:t>
        <a:bodyPr/>
        <a:lstStyle/>
        <a:p>
          <a:endParaRPr lang="en-US"/>
        </a:p>
      </dgm:t>
    </dgm:pt>
    <dgm:pt modelId="{9010EB28-9252-4409-8DA2-1FEFB50CD184}" type="sibTrans" cxnId="{038341D1-F14B-442B-A814-1CDF82AC5AA7}">
      <dgm:prSet/>
      <dgm:spPr/>
      <dgm:t>
        <a:bodyPr/>
        <a:lstStyle/>
        <a:p>
          <a:endParaRPr lang="en-US"/>
        </a:p>
      </dgm:t>
    </dgm:pt>
    <dgm:pt modelId="{52C054DA-18F1-4530-BEDF-9C2E82470AB9}">
      <dgm:prSet phldrT="[Text]" phldr="0"/>
      <dgm:spPr/>
      <dgm:t>
        <a:bodyPr/>
        <a:lstStyle/>
        <a:p>
          <a:pPr rtl="0"/>
          <a:r>
            <a:rPr lang="en-US">
              <a:latin typeface="Tw Cen MT" panose="020B0602020104020603"/>
            </a:rPr>
            <a:t>Great variety of influencing drivers</a:t>
          </a:r>
          <a:endParaRPr lang="en-US"/>
        </a:p>
      </dgm:t>
    </dgm:pt>
    <dgm:pt modelId="{7DF0FD26-025D-43EC-9ACF-E545BA9301CC}" type="parTrans" cxnId="{81FE138A-D84E-42DB-B7C2-136109BB8045}">
      <dgm:prSet/>
      <dgm:spPr/>
      <dgm:t>
        <a:bodyPr/>
        <a:lstStyle/>
        <a:p>
          <a:endParaRPr lang="en-US"/>
        </a:p>
      </dgm:t>
    </dgm:pt>
    <dgm:pt modelId="{37E4BA79-1A5B-415A-8D99-252CFC4335C6}" type="sibTrans" cxnId="{81FE138A-D84E-42DB-B7C2-136109BB8045}">
      <dgm:prSet/>
      <dgm:spPr/>
      <dgm:t>
        <a:bodyPr/>
        <a:lstStyle/>
        <a:p>
          <a:endParaRPr lang="en-US"/>
        </a:p>
      </dgm:t>
    </dgm:pt>
    <dgm:pt modelId="{0ED9165F-3442-4285-922A-F1BD96C58CF5}">
      <dgm:prSet phldrT="[Text]" phldr="0"/>
      <dgm:spPr/>
      <dgm:t>
        <a:bodyPr/>
        <a:lstStyle/>
        <a:p>
          <a:pPr rtl="0"/>
          <a:r>
            <a:rPr lang="en-US">
              <a:latin typeface="Tw Cen MT" panose="020B0602020104020603"/>
            </a:rPr>
            <a:t>Exponential</a:t>
          </a:r>
          <a:r>
            <a:rPr lang="en-US"/>
            <a:t> decay of accuracy through chaos and as such are only able to be modelled very short sequential steps ahead</a:t>
          </a:r>
        </a:p>
      </dgm:t>
    </dgm:pt>
    <dgm:pt modelId="{BBA4201A-CB1E-4599-87B2-6F6913CC0205}" type="parTrans" cxnId="{A8321D82-B547-481D-AF9C-533241C68F63}">
      <dgm:prSet/>
      <dgm:spPr/>
      <dgm:t>
        <a:bodyPr/>
        <a:lstStyle/>
        <a:p>
          <a:endParaRPr lang="en-US"/>
        </a:p>
      </dgm:t>
    </dgm:pt>
    <dgm:pt modelId="{5D966D0E-18F8-45F6-BDCC-1BC2BA5E892F}" type="sibTrans" cxnId="{A8321D82-B547-481D-AF9C-533241C68F63}">
      <dgm:prSet/>
      <dgm:spPr/>
      <dgm:t>
        <a:bodyPr/>
        <a:lstStyle/>
        <a:p>
          <a:endParaRPr lang="en-US"/>
        </a:p>
      </dgm:t>
    </dgm:pt>
    <dgm:pt modelId="{D5141C94-6066-4663-9A96-C9804AACDE0E}">
      <dgm:prSet phldr="0"/>
      <dgm:spPr/>
      <dgm:t>
        <a:bodyPr/>
        <a:lstStyle/>
        <a:p>
          <a:pPr rtl="0"/>
          <a:r>
            <a:rPr lang="en-US"/>
            <a:t>The more influencing drivers of a system </a:t>
          </a:r>
          <a:r>
            <a:rPr lang="en-US">
              <a:latin typeface="Tw Cen MT" panose="020B0602020104020603"/>
            </a:rPr>
            <a:t>that </a:t>
          </a:r>
          <a:r>
            <a:rPr lang="en-US"/>
            <a:t>can be worked into the model however, the more accurate the prediction process</a:t>
          </a:r>
        </a:p>
      </dgm:t>
    </dgm:pt>
    <dgm:pt modelId="{0D9B3D74-5185-4FF4-93B8-98EFEE9327FB}" type="parTrans" cxnId="{A4C5231A-F632-4B2B-BDC6-3A5D8A8EA7B8}">
      <dgm:prSet/>
      <dgm:spPr/>
    </dgm:pt>
    <dgm:pt modelId="{2EBA281E-04FF-48FD-98EF-9F163650411D}" type="sibTrans" cxnId="{A4C5231A-F632-4B2B-BDC6-3A5D8A8EA7B8}">
      <dgm:prSet/>
      <dgm:spPr/>
    </dgm:pt>
    <dgm:pt modelId="{C3E92C4E-2DBD-4BC4-BB0F-2DAB1A443039}" type="pres">
      <dgm:prSet presAssocID="{8B5C2BD8-84A6-4CF3-95B3-9AA6B47BFDEB}" presName="Name0" presStyleCnt="0">
        <dgm:presLayoutVars>
          <dgm:dir/>
          <dgm:animLvl val="lvl"/>
          <dgm:resizeHandles val="exact"/>
        </dgm:presLayoutVars>
      </dgm:prSet>
      <dgm:spPr/>
    </dgm:pt>
    <dgm:pt modelId="{F0CD180E-D926-4B9A-A272-20774BE18111}" type="pres">
      <dgm:prSet presAssocID="{2D4ECEEC-E6A9-427F-8D8C-36B374C393D2}" presName="vertFlow" presStyleCnt="0"/>
      <dgm:spPr/>
    </dgm:pt>
    <dgm:pt modelId="{6D169191-8604-4076-80ED-7D0EBE5C510F}" type="pres">
      <dgm:prSet presAssocID="{2D4ECEEC-E6A9-427F-8D8C-36B374C393D2}" presName="header" presStyleLbl="node1" presStyleIdx="0" presStyleCnt="2"/>
      <dgm:spPr/>
    </dgm:pt>
    <dgm:pt modelId="{08862864-CBD2-4BCD-9170-4F3AF714F23B}" type="pres">
      <dgm:prSet presAssocID="{76A4CBB3-BCCE-46C9-A51E-DB753663DCDB}" presName="parTrans" presStyleLbl="sibTrans2D1" presStyleIdx="0" presStyleCnt="3"/>
      <dgm:spPr/>
    </dgm:pt>
    <dgm:pt modelId="{BCF3CA1A-2204-4B29-8CAC-A4D88205726E}" type="pres">
      <dgm:prSet presAssocID="{D1CA6503-D050-45B3-BE32-2B67311C33FC}" presName="child" presStyleLbl="alignAccFollowNode1" presStyleIdx="0" presStyleCnt="3">
        <dgm:presLayoutVars>
          <dgm:chMax val="0"/>
          <dgm:bulletEnabled val="1"/>
        </dgm:presLayoutVars>
      </dgm:prSet>
      <dgm:spPr/>
    </dgm:pt>
    <dgm:pt modelId="{42004565-8B6B-4282-A21C-0F98695EEC48}" type="pres">
      <dgm:prSet presAssocID="{2D4ECEEC-E6A9-427F-8D8C-36B374C393D2}" presName="hSp" presStyleCnt="0"/>
      <dgm:spPr/>
    </dgm:pt>
    <dgm:pt modelId="{3BF892B9-A2F3-48B5-8717-1C2E1FA0A43B}" type="pres">
      <dgm:prSet presAssocID="{52C054DA-18F1-4530-BEDF-9C2E82470AB9}" presName="vertFlow" presStyleCnt="0"/>
      <dgm:spPr/>
    </dgm:pt>
    <dgm:pt modelId="{25DC34D6-B13A-426B-B7F7-1B0279E8AADF}" type="pres">
      <dgm:prSet presAssocID="{52C054DA-18F1-4530-BEDF-9C2E82470AB9}" presName="header" presStyleLbl="node1" presStyleIdx="1" presStyleCnt="2"/>
      <dgm:spPr/>
    </dgm:pt>
    <dgm:pt modelId="{E02B29C9-DDC6-4772-9919-AA74BB5DB7C7}" type="pres">
      <dgm:prSet presAssocID="{BBA4201A-CB1E-4599-87B2-6F6913CC0205}" presName="parTrans" presStyleLbl="sibTrans2D1" presStyleIdx="1" presStyleCnt="3"/>
      <dgm:spPr/>
    </dgm:pt>
    <dgm:pt modelId="{1EE968CE-4759-4AB4-A40C-2605C1ED5A5C}" type="pres">
      <dgm:prSet presAssocID="{0ED9165F-3442-4285-922A-F1BD96C58CF5}" presName="child" presStyleLbl="alignAccFollowNode1" presStyleIdx="1" presStyleCnt="3">
        <dgm:presLayoutVars>
          <dgm:chMax val="0"/>
          <dgm:bulletEnabled val="1"/>
        </dgm:presLayoutVars>
      </dgm:prSet>
      <dgm:spPr/>
    </dgm:pt>
    <dgm:pt modelId="{C3CBBE66-8102-478D-8A8E-A9FE2FA48BF1}" type="pres">
      <dgm:prSet presAssocID="{5D966D0E-18F8-45F6-BDCC-1BC2BA5E892F}" presName="sibTrans" presStyleLbl="sibTrans2D1" presStyleIdx="2" presStyleCnt="3"/>
      <dgm:spPr/>
    </dgm:pt>
    <dgm:pt modelId="{0EEC32E8-7B07-45C8-A06A-D21AFDDC11F9}" type="pres">
      <dgm:prSet presAssocID="{D5141C94-6066-4663-9A96-C9804AACDE0E}" presName="child" presStyleLbl="alignAccFollowNode1" presStyleIdx="2" presStyleCnt="3">
        <dgm:presLayoutVars>
          <dgm:chMax val="0"/>
          <dgm:bulletEnabled val="1"/>
        </dgm:presLayoutVars>
      </dgm:prSet>
      <dgm:spPr/>
    </dgm:pt>
  </dgm:ptLst>
  <dgm:cxnLst>
    <dgm:cxn modelId="{9349E10A-87D8-40CF-81B4-7007BCAB0508}" srcId="{8B5C2BD8-84A6-4CF3-95B3-9AA6B47BFDEB}" destId="{2D4ECEEC-E6A9-427F-8D8C-36B374C393D2}" srcOrd="0" destOrd="0" parTransId="{EF6DBE3C-7140-4831-924C-109C19EF2554}" sibTransId="{F5AC8097-355A-4A16-BA75-79348C17BA2E}"/>
    <dgm:cxn modelId="{A4C5231A-F632-4B2B-BDC6-3A5D8A8EA7B8}" srcId="{52C054DA-18F1-4530-BEDF-9C2E82470AB9}" destId="{D5141C94-6066-4663-9A96-C9804AACDE0E}" srcOrd="1" destOrd="0" parTransId="{0D9B3D74-5185-4FF4-93B8-98EFEE9327FB}" sibTransId="{2EBA281E-04FF-48FD-98EF-9F163650411D}"/>
    <dgm:cxn modelId="{23062E2C-A134-4036-95E8-4BFC9AEF5B84}" type="presOf" srcId="{5D966D0E-18F8-45F6-BDCC-1BC2BA5E892F}" destId="{C3CBBE66-8102-478D-8A8E-A9FE2FA48BF1}" srcOrd="0" destOrd="0" presId="urn:microsoft.com/office/officeart/2005/8/layout/lProcess1"/>
    <dgm:cxn modelId="{CAF03233-45C8-4128-9D26-D9FDC502ADFD}" type="presOf" srcId="{D1CA6503-D050-45B3-BE32-2B67311C33FC}" destId="{BCF3CA1A-2204-4B29-8CAC-A4D88205726E}" srcOrd="0" destOrd="0" presId="urn:microsoft.com/office/officeart/2005/8/layout/lProcess1"/>
    <dgm:cxn modelId="{196B7B66-B74E-4A98-8550-B770C05232B6}" type="presOf" srcId="{52C054DA-18F1-4530-BEDF-9C2E82470AB9}" destId="{25DC34D6-B13A-426B-B7F7-1B0279E8AADF}" srcOrd="0" destOrd="0" presId="urn:microsoft.com/office/officeart/2005/8/layout/lProcess1"/>
    <dgm:cxn modelId="{58A6156A-F790-4107-9BE8-B7BDE5AB2FC8}" type="presOf" srcId="{BBA4201A-CB1E-4599-87B2-6F6913CC0205}" destId="{E02B29C9-DDC6-4772-9919-AA74BB5DB7C7}" srcOrd="0" destOrd="0" presId="urn:microsoft.com/office/officeart/2005/8/layout/lProcess1"/>
    <dgm:cxn modelId="{57BE4E6F-8840-4E0F-A2A6-871331ADA8DC}" type="presOf" srcId="{2D4ECEEC-E6A9-427F-8D8C-36B374C393D2}" destId="{6D169191-8604-4076-80ED-7D0EBE5C510F}" srcOrd="0" destOrd="0" presId="urn:microsoft.com/office/officeart/2005/8/layout/lProcess1"/>
    <dgm:cxn modelId="{56FFF576-3464-4102-A675-8F1EA9EAAA6A}" type="presOf" srcId="{0ED9165F-3442-4285-922A-F1BD96C58CF5}" destId="{1EE968CE-4759-4AB4-A40C-2605C1ED5A5C}" srcOrd="0" destOrd="0" presId="urn:microsoft.com/office/officeart/2005/8/layout/lProcess1"/>
    <dgm:cxn modelId="{A8321D82-B547-481D-AF9C-533241C68F63}" srcId="{52C054DA-18F1-4530-BEDF-9C2E82470AB9}" destId="{0ED9165F-3442-4285-922A-F1BD96C58CF5}" srcOrd="0" destOrd="0" parTransId="{BBA4201A-CB1E-4599-87B2-6F6913CC0205}" sibTransId="{5D966D0E-18F8-45F6-BDCC-1BC2BA5E892F}"/>
    <dgm:cxn modelId="{81FE138A-D84E-42DB-B7C2-136109BB8045}" srcId="{8B5C2BD8-84A6-4CF3-95B3-9AA6B47BFDEB}" destId="{52C054DA-18F1-4530-BEDF-9C2E82470AB9}" srcOrd="1" destOrd="0" parTransId="{7DF0FD26-025D-43EC-9ACF-E545BA9301CC}" sibTransId="{37E4BA79-1A5B-415A-8D99-252CFC4335C6}"/>
    <dgm:cxn modelId="{0668D699-0948-4028-86E3-38B0F100FED8}" type="presOf" srcId="{D5141C94-6066-4663-9A96-C9804AACDE0E}" destId="{0EEC32E8-7B07-45C8-A06A-D21AFDDC11F9}" srcOrd="0" destOrd="0" presId="urn:microsoft.com/office/officeart/2005/8/layout/lProcess1"/>
    <dgm:cxn modelId="{A065DEC1-7F6E-441B-94CA-AFCA5F3F0AF0}" type="presOf" srcId="{76A4CBB3-BCCE-46C9-A51E-DB753663DCDB}" destId="{08862864-CBD2-4BCD-9170-4F3AF714F23B}" srcOrd="0" destOrd="0" presId="urn:microsoft.com/office/officeart/2005/8/layout/lProcess1"/>
    <dgm:cxn modelId="{038341D1-F14B-442B-A814-1CDF82AC5AA7}" srcId="{2D4ECEEC-E6A9-427F-8D8C-36B374C393D2}" destId="{D1CA6503-D050-45B3-BE32-2B67311C33FC}" srcOrd="0" destOrd="0" parTransId="{76A4CBB3-BCCE-46C9-A51E-DB753663DCDB}" sibTransId="{9010EB28-9252-4409-8DA2-1FEFB50CD184}"/>
    <dgm:cxn modelId="{33B85EE3-AD6F-44FF-87CF-A609D25AA11D}" type="presOf" srcId="{8B5C2BD8-84A6-4CF3-95B3-9AA6B47BFDEB}" destId="{C3E92C4E-2DBD-4BC4-BB0F-2DAB1A443039}" srcOrd="0" destOrd="0" presId="urn:microsoft.com/office/officeart/2005/8/layout/lProcess1"/>
    <dgm:cxn modelId="{BC24BE5F-9CA1-45F4-8B02-1D047FA694BC}" type="presParOf" srcId="{C3E92C4E-2DBD-4BC4-BB0F-2DAB1A443039}" destId="{F0CD180E-D926-4B9A-A272-20774BE18111}" srcOrd="0" destOrd="0" presId="urn:microsoft.com/office/officeart/2005/8/layout/lProcess1"/>
    <dgm:cxn modelId="{017AD225-7E21-464D-B62F-88FF286810D7}" type="presParOf" srcId="{F0CD180E-D926-4B9A-A272-20774BE18111}" destId="{6D169191-8604-4076-80ED-7D0EBE5C510F}" srcOrd="0" destOrd="0" presId="urn:microsoft.com/office/officeart/2005/8/layout/lProcess1"/>
    <dgm:cxn modelId="{5097CF5B-C10E-4E88-8E36-A7F960D6DE67}" type="presParOf" srcId="{F0CD180E-D926-4B9A-A272-20774BE18111}" destId="{08862864-CBD2-4BCD-9170-4F3AF714F23B}" srcOrd="1" destOrd="0" presId="urn:microsoft.com/office/officeart/2005/8/layout/lProcess1"/>
    <dgm:cxn modelId="{04D3F234-91A4-44D9-AA0F-F0C1AA751EA5}" type="presParOf" srcId="{F0CD180E-D926-4B9A-A272-20774BE18111}" destId="{BCF3CA1A-2204-4B29-8CAC-A4D88205726E}" srcOrd="2" destOrd="0" presId="urn:microsoft.com/office/officeart/2005/8/layout/lProcess1"/>
    <dgm:cxn modelId="{94DF5976-314F-478D-BADC-D384BAC10E03}" type="presParOf" srcId="{C3E92C4E-2DBD-4BC4-BB0F-2DAB1A443039}" destId="{42004565-8B6B-4282-A21C-0F98695EEC48}" srcOrd="1" destOrd="0" presId="urn:microsoft.com/office/officeart/2005/8/layout/lProcess1"/>
    <dgm:cxn modelId="{4145E2E5-AB66-4D45-982D-4D4CA8681330}" type="presParOf" srcId="{C3E92C4E-2DBD-4BC4-BB0F-2DAB1A443039}" destId="{3BF892B9-A2F3-48B5-8717-1C2E1FA0A43B}" srcOrd="2" destOrd="0" presId="urn:microsoft.com/office/officeart/2005/8/layout/lProcess1"/>
    <dgm:cxn modelId="{A6BD3BEB-A6D8-4F55-9779-D6AAEBDB0202}" type="presParOf" srcId="{3BF892B9-A2F3-48B5-8717-1C2E1FA0A43B}" destId="{25DC34D6-B13A-426B-B7F7-1B0279E8AADF}" srcOrd="0" destOrd="0" presId="urn:microsoft.com/office/officeart/2005/8/layout/lProcess1"/>
    <dgm:cxn modelId="{1A10BD37-A519-4601-B667-4B770DE4A487}" type="presParOf" srcId="{3BF892B9-A2F3-48B5-8717-1C2E1FA0A43B}" destId="{E02B29C9-DDC6-4772-9919-AA74BB5DB7C7}" srcOrd="1" destOrd="0" presId="urn:microsoft.com/office/officeart/2005/8/layout/lProcess1"/>
    <dgm:cxn modelId="{87B83D19-A365-426A-B0C0-645CA1583A6E}" type="presParOf" srcId="{3BF892B9-A2F3-48B5-8717-1C2E1FA0A43B}" destId="{1EE968CE-4759-4AB4-A40C-2605C1ED5A5C}" srcOrd="2" destOrd="0" presId="urn:microsoft.com/office/officeart/2005/8/layout/lProcess1"/>
    <dgm:cxn modelId="{59669EA7-C2A5-405E-9D79-5345C6ACE1CE}" type="presParOf" srcId="{3BF892B9-A2F3-48B5-8717-1C2E1FA0A43B}" destId="{C3CBBE66-8102-478D-8A8E-A9FE2FA48BF1}" srcOrd="3" destOrd="0" presId="urn:microsoft.com/office/officeart/2005/8/layout/lProcess1"/>
    <dgm:cxn modelId="{994F5B25-A701-4FD4-B9D8-0C8D9093DEBC}" type="presParOf" srcId="{3BF892B9-A2F3-48B5-8717-1C2E1FA0A43B}" destId="{0EEC32E8-7B07-45C8-A06A-D21AFDDC11F9}" srcOrd="4"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169191-8604-4076-80ED-7D0EBE5C510F}">
      <dsp:nvSpPr>
        <dsp:cNvPr id="0" name=""/>
        <dsp:cNvSpPr/>
      </dsp:nvSpPr>
      <dsp:spPr>
        <a:xfrm>
          <a:off x="859901" y="1642"/>
          <a:ext cx="3825325" cy="95633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rtl="0">
            <a:lnSpc>
              <a:spcPct val="90000"/>
            </a:lnSpc>
            <a:spcBef>
              <a:spcPct val="0"/>
            </a:spcBef>
            <a:spcAft>
              <a:spcPct val="35000"/>
            </a:spcAft>
            <a:buNone/>
          </a:pPr>
          <a:r>
            <a:rPr lang="en-US" sz="3200" kern="1200">
              <a:latin typeface="Tw Cen MT" panose="020B0602020104020603"/>
            </a:rPr>
            <a:t>Small closed</a:t>
          </a:r>
          <a:r>
            <a:rPr lang="en-US" sz="3200" b="0" i="0" u="none" strike="noStrike" kern="1200" cap="none" baseline="0" noProof="0">
              <a:latin typeface="Tw Cen MT"/>
            </a:rPr>
            <a:t> universe of potential drivers</a:t>
          </a:r>
          <a:endParaRPr lang="en-US" sz="3200" kern="1200"/>
        </a:p>
      </dsp:txBody>
      <dsp:txXfrm>
        <a:off x="887911" y="29652"/>
        <a:ext cx="3769305" cy="900311"/>
      </dsp:txXfrm>
    </dsp:sp>
    <dsp:sp modelId="{08862864-CBD2-4BCD-9170-4F3AF714F23B}">
      <dsp:nvSpPr>
        <dsp:cNvPr id="0" name=""/>
        <dsp:cNvSpPr/>
      </dsp:nvSpPr>
      <dsp:spPr>
        <a:xfrm rot="5400000">
          <a:off x="2688885" y="1041653"/>
          <a:ext cx="167357" cy="167357"/>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CF3CA1A-2204-4B29-8CAC-A4D88205726E}">
      <dsp:nvSpPr>
        <dsp:cNvPr id="0" name=""/>
        <dsp:cNvSpPr/>
      </dsp:nvSpPr>
      <dsp:spPr>
        <a:xfrm>
          <a:off x="859901" y="1292690"/>
          <a:ext cx="3825325" cy="956331"/>
        </a:xfrm>
        <a:prstGeom prst="roundRect">
          <a:avLst>
            <a:gd name="adj" fmla="val 1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rtl="0">
            <a:lnSpc>
              <a:spcPct val="90000"/>
            </a:lnSpc>
            <a:spcBef>
              <a:spcPct val="0"/>
            </a:spcBef>
            <a:spcAft>
              <a:spcPct val="35000"/>
            </a:spcAft>
            <a:buNone/>
          </a:pPr>
          <a:r>
            <a:rPr lang="en-US" sz="1700" kern="1200">
              <a:latin typeface="Tw Cen MT" panose="020B0602020104020603"/>
            </a:rPr>
            <a:t>Easier to forecast for greater sequential steps ahead</a:t>
          </a:r>
          <a:endParaRPr lang="en-US" sz="1700" kern="1200"/>
        </a:p>
      </dsp:txBody>
      <dsp:txXfrm>
        <a:off x="887911" y="1320700"/>
        <a:ext cx="3769305" cy="900311"/>
      </dsp:txXfrm>
    </dsp:sp>
    <dsp:sp modelId="{25DC34D6-B13A-426B-B7F7-1B0279E8AADF}">
      <dsp:nvSpPr>
        <dsp:cNvPr id="0" name=""/>
        <dsp:cNvSpPr/>
      </dsp:nvSpPr>
      <dsp:spPr>
        <a:xfrm>
          <a:off x="5220772" y="1642"/>
          <a:ext cx="3825325" cy="95633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rtl="0">
            <a:lnSpc>
              <a:spcPct val="90000"/>
            </a:lnSpc>
            <a:spcBef>
              <a:spcPct val="0"/>
            </a:spcBef>
            <a:spcAft>
              <a:spcPct val="35000"/>
            </a:spcAft>
            <a:buNone/>
          </a:pPr>
          <a:r>
            <a:rPr lang="en-US" sz="3200" kern="1200">
              <a:latin typeface="Tw Cen MT" panose="020B0602020104020603"/>
            </a:rPr>
            <a:t>Great variety of influencing drivers</a:t>
          </a:r>
          <a:endParaRPr lang="en-US" sz="3200" kern="1200"/>
        </a:p>
      </dsp:txBody>
      <dsp:txXfrm>
        <a:off x="5248782" y="29652"/>
        <a:ext cx="3769305" cy="900311"/>
      </dsp:txXfrm>
    </dsp:sp>
    <dsp:sp modelId="{E02B29C9-DDC6-4772-9919-AA74BB5DB7C7}">
      <dsp:nvSpPr>
        <dsp:cNvPr id="0" name=""/>
        <dsp:cNvSpPr/>
      </dsp:nvSpPr>
      <dsp:spPr>
        <a:xfrm rot="5400000">
          <a:off x="7049756" y="1041653"/>
          <a:ext cx="167357" cy="167357"/>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EE968CE-4759-4AB4-A40C-2605C1ED5A5C}">
      <dsp:nvSpPr>
        <dsp:cNvPr id="0" name=""/>
        <dsp:cNvSpPr/>
      </dsp:nvSpPr>
      <dsp:spPr>
        <a:xfrm>
          <a:off x="5220772" y="1292690"/>
          <a:ext cx="3825325" cy="956331"/>
        </a:xfrm>
        <a:prstGeom prst="roundRect">
          <a:avLst>
            <a:gd name="adj" fmla="val 1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rtl="0">
            <a:lnSpc>
              <a:spcPct val="90000"/>
            </a:lnSpc>
            <a:spcBef>
              <a:spcPct val="0"/>
            </a:spcBef>
            <a:spcAft>
              <a:spcPct val="35000"/>
            </a:spcAft>
            <a:buNone/>
          </a:pPr>
          <a:r>
            <a:rPr lang="en-US" sz="1700" kern="1200">
              <a:latin typeface="Tw Cen MT" panose="020B0602020104020603"/>
            </a:rPr>
            <a:t>Exponential</a:t>
          </a:r>
          <a:r>
            <a:rPr lang="en-US" sz="1700" kern="1200"/>
            <a:t> decay of accuracy through chaos and as such are only able to be modelled very short sequential steps ahead</a:t>
          </a:r>
        </a:p>
      </dsp:txBody>
      <dsp:txXfrm>
        <a:off x="5248782" y="1320700"/>
        <a:ext cx="3769305" cy="900311"/>
      </dsp:txXfrm>
    </dsp:sp>
    <dsp:sp modelId="{C3CBBE66-8102-478D-8A8E-A9FE2FA48BF1}">
      <dsp:nvSpPr>
        <dsp:cNvPr id="0" name=""/>
        <dsp:cNvSpPr/>
      </dsp:nvSpPr>
      <dsp:spPr>
        <a:xfrm rot="5400000">
          <a:off x="7049756" y="2332700"/>
          <a:ext cx="167357" cy="167357"/>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EEC32E8-7B07-45C8-A06A-D21AFDDC11F9}">
      <dsp:nvSpPr>
        <dsp:cNvPr id="0" name=""/>
        <dsp:cNvSpPr/>
      </dsp:nvSpPr>
      <dsp:spPr>
        <a:xfrm>
          <a:off x="5220772" y="2583737"/>
          <a:ext cx="3825325" cy="956331"/>
        </a:xfrm>
        <a:prstGeom prst="roundRect">
          <a:avLst>
            <a:gd name="adj" fmla="val 1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rtl="0">
            <a:lnSpc>
              <a:spcPct val="90000"/>
            </a:lnSpc>
            <a:spcBef>
              <a:spcPct val="0"/>
            </a:spcBef>
            <a:spcAft>
              <a:spcPct val="35000"/>
            </a:spcAft>
            <a:buNone/>
          </a:pPr>
          <a:r>
            <a:rPr lang="en-US" sz="1700" kern="1200"/>
            <a:t>The more influencing drivers of a system </a:t>
          </a:r>
          <a:r>
            <a:rPr lang="en-US" sz="1700" kern="1200">
              <a:latin typeface="Tw Cen MT" panose="020B0602020104020603"/>
            </a:rPr>
            <a:t>that </a:t>
          </a:r>
          <a:r>
            <a:rPr lang="en-US" sz="1700" kern="1200"/>
            <a:t>can be worked into the model however, the more accurate the prediction process</a:t>
          </a:r>
        </a:p>
      </dsp:txBody>
      <dsp:txXfrm>
        <a:off x="5248782" y="2611747"/>
        <a:ext cx="3769305" cy="90031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7BCFA9-0B70-4178-9A1C-40D888AB9C99}" type="datetimeFigureOut">
              <a:rPr lang="en-US"/>
              <a:t>12/16/2020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94A549-9336-4343-8B80-7480C010746B}" type="slidenum">
              <a:rPr lang="en-US"/>
              <a:t>‹#›</a:t>
            </a:fld>
            <a:endParaRPr lang="en-US"/>
          </a:p>
        </p:txBody>
      </p:sp>
    </p:spTree>
    <p:extLst>
      <p:ext uri="{BB962C8B-B14F-4D97-AF65-F5344CB8AC3E}">
        <p14:creationId xmlns:p14="http://schemas.microsoft.com/office/powerpoint/2010/main" val="2835204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 example of the complexity of such a problem might be the seemingly random (stochastic) path of a raindrop down a window. By all respects this raindrop would appear to be taking a random walk down the windowpane, with the left and right movements seemingly unable to be determined or modelled. Consider however having the position of every water molecule, every glass molecule, their respective temperatures and their historical interactions graph with every other molecule available as data at every granular point in time. Given this information, it is reasonable to assume that there exists a model which can be created that is accurately able to specify where the raindrop will go next, and by extrapolating, where it will end up when it reaches the bottom of the windowpane.</a:t>
            </a:r>
          </a:p>
          <a:p>
            <a:endParaRPr lang="en-US"/>
          </a:p>
          <a:p>
            <a:r>
              <a:rPr lang="en-US"/>
              <a:t>The problem of course with the above example is that there currently exists no such method of capturing every observable aspect of a universe at a point in time. Hence for now the best we can do is look to create a model to approximate the hidden drivers of the raindrop given the best data we can gather.</a:t>
            </a:r>
            <a:endParaRPr lang="en-US">
              <a:cs typeface="Calibri" panose="020F0502020204030204"/>
            </a:endParaRPr>
          </a:p>
        </p:txBody>
      </p:sp>
      <p:sp>
        <p:nvSpPr>
          <p:cNvPr id="4" name="Slide Number Placeholder 3"/>
          <p:cNvSpPr>
            <a:spLocks noGrp="1"/>
          </p:cNvSpPr>
          <p:nvPr>
            <p:ph type="sldNum" sz="quarter" idx="5"/>
          </p:nvPr>
        </p:nvSpPr>
        <p:spPr/>
        <p:txBody>
          <a:bodyPr/>
          <a:lstStyle/>
          <a:p>
            <a:fld id="{2B94A549-9336-4343-8B80-7480C010746B}" type="slidenum">
              <a:rPr lang="en-US"/>
              <a:t>3</a:t>
            </a:fld>
            <a:endParaRPr lang="en-US"/>
          </a:p>
        </p:txBody>
      </p:sp>
    </p:spTree>
    <p:extLst>
      <p:ext uri="{BB962C8B-B14F-4D97-AF65-F5344CB8AC3E}">
        <p14:creationId xmlns:p14="http://schemas.microsoft.com/office/powerpoint/2010/main" val="4368466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12/16/2020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12/16/2020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12/16/2020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12/16/2020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jaungiers/MvTAe-Multivariate-Temporal-Autoencoder" TargetMode="External"/><Relationship Id="rId2" Type="http://schemas.openxmlformats.org/officeDocument/2006/relationships/hyperlink" Target="https://altumintelligence.com/assets/multivariate-temporal-autoencoder-for-predictive-reconstruction-of-deep-sequences/MvTAe-ResearchPaper.pd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amzn.to/2QHVWmW"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hyperlink" Target="https://pytorch.org/docs/stable/cuda.html#module-torch.cuda"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towardsdatascience.com/progress-bars-in-python-4b44e8a4c482" TargetMode="External"/><Relationship Id="rId2" Type="http://schemas.openxmlformats.org/officeDocument/2006/relationships/hyperlink" Target="https://tqdm.github.io/"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a:t>MULTIVARIATE TEMPORAL AUTOENCODER FOR PREDICTIVE RECONSTRUCTION OF DEEP SEQUENCES</a:t>
            </a:r>
          </a:p>
          <a:p>
            <a:endParaRPr lang="en-US"/>
          </a:p>
        </p:txBody>
      </p:sp>
      <p:sp>
        <p:nvSpPr>
          <p:cNvPr id="3" name="Subtitle 2"/>
          <p:cNvSpPr>
            <a:spLocks noGrp="1"/>
          </p:cNvSpPr>
          <p:nvPr>
            <p:ph type="subTitle" idx="1"/>
          </p:nvPr>
        </p:nvSpPr>
        <p:spPr/>
        <p:txBody>
          <a:bodyPr vert="horz" lIns="91440" tIns="45720" rIns="91440" bIns="45720" rtlCol="0" anchor="t">
            <a:normAutofit/>
          </a:bodyPr>
          <a:lstStyle/>
          <a:p>
            <a:r>
              <a:rPr lang="en-US"/>
              <a:t>Presentation Based on the paper and code by Jakob </a:t>
            </a:r>
            <a:r>
              <a:rPr lang="en-US" err="1"/>
              <a:t>Aungiers</a:t>
            </a:r>
            <a:endParaRPr lang="en-US"/>
          </a:p>
          <a:p>
            <a:endParaRPr lang="en-US"/>
          </a:p>
        </p:txBody>
      </p:sp>
      <p:sp>
        <p:nvSpPr>
          <p:cNvPr id="4" name="TextBox 3">
            <a:extLst>
              <a:ext uri="{FF2B5EF4-FFF2-40B4-BE49-F238E27FC236}">
                <a16:creationId xmlns:a16="http://schemas.microsoft.com/office/drawing/2014/main" id="{E99ABFDE-6C7A-4428-87E0-563CD111378E}"/>
              </a:ext>
            </a:extLst>
          </p:cNvPr>
          <p:cNvSpPr txBox="1"/>
          <p:nvPr/>
        </p:nvSpPr>
        <p:spPr>
          <a:xfrm>
            <a:off x="9879106" y="588981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Gene Olafsen</a:t>
            </a: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3AF70-C228-4F24-BE38-FB7AEE905AFD}"/>
              </a:ext>
            </a:extLst>
          </p:cNvPr>
          <p:cNvSpPr>
            <a:spLocks noGrp="1"/>
          </p:cNvSpPr>
          <p:nvPr>
            <p:ph type="title"/>
          </p:nvPr>
        </p:nvSpPr>
        <p:spPr/>
        <p:txBody>
          <a:bodyPr/>
          <a:lstStyle/>
          <a:p>
            <a:r>
              <a:rPr lang="en-US"/>
              <a:t>Train and Test dataset</a:t>
            </a:r>
          </a:p>
        </p:txBody>
      </p:sp>
      <p:sp>
        <p:nvSpPr>
          <p:cNvPr id="3" name="Content Placeholder 2">
            <a:extLst>
              <a:ext uri="{FF2B5EF4-FFF2-40B4-BE49-F238E27FC236}">
                <a16:creationId xmlns:a16="http://schemas.microsoft.com/office/drawing/2014/main" id="{84C0489D-D371-47D5-B14B-530407147D8D}"/>
              </a:ext>
            </a:extLst>
          </p:cNvPr>
          <p:cNvSpPr>
            <a:spLocks noGrp="1"/>
          </p:cNvSpPr>
          <p:nvPr>
            <p:ph idx="1"/>
          </p:nvPr>
        </p:nvSpPr>
        <p:spPr/>
        <p:txBody>
          <a:bodyPr vert="horz" lIns="91440" tIns="45720" rIns="91440" bIns="45720" rtlCol="0" anchor="t">
            <a:normAutofit fontScale="92500"/>
          </a:bodyPr>
          <a:lstStyle/>
          <a:p>
            <a:pPr algn="just"/>
            <a:r>
              <a:rPr lang="en-US">
                <a:ea typeface="+mn-lt"/>
                <a:cs typeface="+mn-lt"/>
              </a:rPr>
              <a:t>Sine_1(orange): a sinusoidal wave with a cycle period of 100 timesteps and an amplitude of 1. </a:t>
            </a:r>
          </a:p>
          <a:p>
            <a:pPr lvl="1" algn="just"/>
            <a:r>
              <a:rPr lang="en-US">
                <a:ea typeface="+mn-lt"/>
                <a:cs typeface="+mn-lt"/>
              </a:rPr>
              <a:t>This is a repeating pattern over time which will test the ability of the model to capture the sequential process of this pattern.</a:t>
            </a:r>
            <a:endParaRPr lang="en-US"/>
          </a:p>
          <a:p>
            <a:pPr algn="just"/>
            <a:r>
              <a:rPr lang="en-US">
                <a:ea typeface="+mn-lt"/>
                <a:cs typeface="+mn-lt"/>
              </a:rPr>
              <a:t>Sine_2 (green): a sinusoidal wave with a cycle period of 1000 timesteps and an amplitude of 5. </a:t>
            </a:r>
          </a:p>
          <a:p>
            <a:pPr lvl="1" algn="just"/>
            <a:r>
              <a:rPr lang="en-US">
                <a:ea typeface="+mn-lt"/>
                <a:cs typeface="+mn-lt"/>
              </a:rPr>
              <a:t>This creates a longer term cyclical sequence pattern which the model will not be able to see in full for each training example and hence it tests the models ability to capture cyclical trends.</a:t>
            </a:r>
            <a:endParaRPr lang="en-US"/>
          </a:p>
          <a:p>
            <a:pPr marL="0" indent="0" algn="just">
              <a:buNone/>
            </a:pPr>
            <a:endParaRPr lang="en-US"/>
          </a:p>
          <a:p>
            <a:endParaRPr lang="en-US"/>
          </a:p>
        </p:txBody>
      </p:sp>
      <p:pic>
        <p:nvPicPr>
          <p:cNvPr id="4" name="Picture 4" descr="Chart, line chart&#10;&#10;Description automatically generated">
            <a:extLst>
              <a:ext uri="{FF2B5EF4-FFF2-40B4-BE49-F238E27FC236}">
                <a16:creationId xmlns:a16="http://schemas.microsoft.com/office/drawing/2014/main" id="{8D1E3A2F-3592-4BDB-A9FF-BFBC5FA94D29}"/>
              </a:ext>
            </a:extLst>
          </p:cNvPr>
          <p:cNvPicPr>
            <a:picLocks noChangeAspect="1"/>
          </p:cNvPicPr>
          <p:nvPr/>
        </p:nvPicPr>
        <p:blipFill>
          <a:blip r:embed="rId2"/>
          <a:stretch>
            <a:fillRect/>
          </a:stretch>
        </p:blipFill>
        <p:spPr>
          <a:xfrm>
            <a:off x="9441623" y="353230"/>
            <a:ext cx="1325853" cy="1633202"/>
          </a:xfrm>
          <a:prstGeom prst="rect">
            <a:avLst/>
          </a:prstGeom>
        </p:spPr>
      </p:pic>
    </p:spTree>
    <p:extLst>
      <p:ext uri="{BB962C8B-B14F-4D97-AF65-F5344CB8AC3E}">
        <p14:creationId xmlns:p14="http://schemas.microsoft.com/office/powerpoint/2010/main" val="2595859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3AF70-C228-4F24-BE38-FB7AEE905AFD}"/>
              </a:ext>
            </a:extLst>
          </p:cNvPr>
          <p:cNvSpPr>
            <a:spLocks noGrp="1"/>
          </p:cNvSpPr>
          <p:nvPr>
            <p:ph type="title"/>
          </p:nvPr>
        </p:nvSpPr>
        <p:spPr/>
        <p:txBody>
          <a:bodyPr/>
          <a:lstStyle/>
          <a:p>
            <a:r>
              <a:rPr lang="en-US"/>
              <a:t>Train and Test dataset</a:t>
            </a:r>
          </a:p>
        </p:txBody>
      </p:sp>
      <p:sp>
        <p:nvSpPr>
          <p:cNvPr id="3" name="Content Placeholder 2">
            <a:extLst>
              <a:ext uri="{FF2B5EF4-FFF2-40B4-BE49-F238E27FC236}">
                <a16:creationId xmlns:a16="http://schemas.microsoft.com/office/drawing/2014/main" id="{84C0489D-D371-47D5-B14B-530407147D8D}"/>
              </a:ext>
            </a:extLst>
          </p:cNvPr>
          <p:cNvSpPr>
            <a:spLocks noGrp="1"/>
          </p:cNvSpPr>
          <p:nvPr>
            <p:ph idx="1"/>
          </p:nvPr>
        </p:nvSpPr>
        <p:spPr/>
        <p:txBody>
          <a:bodyPr vert="horz" lIns="91440" tIns="45720" rIns="91440" bIns="45720" rtlCol="0" anchor="t">
            <a:normAutofit/>
          </a:bodyPr>
          <a:lstStyle/>
          <a:p>
            <a:pPr algn="just"/>
            <a:r>
              <a:rPr lang="en-US">
                <a:ea typeface="+mn-lt"/>
                <a:cs typeface="+mn-lt"/>
              </a:rPr>
              <a:t>Noise (grey): a gaussian distribution of stochastic noise between -1 and +1.</a:t>
            </a:r>
            <a:endParaRPr lang="en-US"/>
          </a:p>
          <a:p>
            <a:pPr lvl="1" algn="just"/>
            <a:r>
              <a:rPr lang="en-US">
                <a:ea typeface="+mn-lt"/>
                <a:cs typeface="+mn-lt"/>
              </a:rPr>
              <a:t>Adds an extra dimension of redundant information to test the models ability to identify and disregard dimensions which do not contribute to the latent drivers of the data.</a:t>
            </a:r>
          </a:p>
          <a:p>
            <a:pPr algn="just"/>
            <a:r>
              <a:rPr lang="en-US">
                <a:ea typeface="+mn-lt"/>
                <a:cs typeface="+mn-lt"/>
              </a:rPr>
              <a:t>Combined_signal (blue): a sum of sine_1 and sine_2. This will be used as the Y target variable we are looking to predict and will NOT be included in the X training data that the autoencoder branch of MvTAe sees.</a:t>
            </a:r>
            <a:endParaRPr lang="en-US"/>
          </a:p>
          <a:p>
            <a:pPr algn="just"/>
            <a:r>
              <a:rPr lang="en-US"/>
              <a:t>The red line is the Train/Validation split.</a:t>
            </a:r>
          </a:p>
          <a:p>
            <a:endParaRPr lang="en-US"/>
          </a:p>
        </p:txBody>
      </p:sp>
      <p:pic>
        <p:nvPicPr>
          <p:cNvPr id="4" name="Picture 4" descr="Chart, line chart&#10;&#10;Description automatically generated">
            <a:extLst>
              <a:ext uri="{FF2B5EF4-FFF2-40B4-BE49-F238E27FC236}">
                <a16:creationId xmlns:a16="http://schemas.microsoft.com/office/drawing/2014/main" id="{8D1E3A2F-3592-4BDB-A9FF-BFBC5FA94D29}"/>
              </a:ext>
            </a:extLst>
          </p:cNvPr>
          <p:cNvPicPr>
            <a:picLocks noChangeAspect="1"/>
          </p:cNvPicPr>
          <p:nvPr/>
        </p:nvPicPr>
        <p:blipFill>
          <a:blip r:embed="rId2"/>
          <a:stretch>
            <a:fillRect/>
          </a:stretch>
        </p:blipFill>
        <p:spPr>
          <a:xfrm>
            <a:off x="9441623" y="353230"/>
            <a:ext cx="1325853" cy="1633202"/>
          </a:xfrm>
          <a:prstGeom prst="rect">
            <a:avLst/>
          </a:prstGeom>
        </p:spPr>
      </p:pic>
    </p:spTree>
    <p:extLst>
      <p:ext uri="{BB962C8B-B14F-4D97-AF65-F5344CB8AC3E}">
        <p14:creationId xmlns:p14="http://schemas.microsoft.com/office/powerpoint/2010/main" val="1315293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9E855-DEFA-4464-B90E-76CDBA847725}"/>
              </a:ext>
            </a:extLst>
          </p:cNvPr>
          <p:cNvSpPr>
            <a:spLocks noGrp="1"/>
          </p:cNvSpPr>
          <p:nvPr>
            <p:ph type="title"/>
          </p:nvPr>
        </p:nvSpPr>
        <p:spPr/>
        <p:txBody>
          <a:bodyPr/>
          <a:lstStyle/>
          <a:p>
            <a:r>
              <a:rPr lang="en-US"/>
              <a:t>Training data sample</a:t>
            </a:r>
          </a:p>
        </p:txBody>
      </p:sp>
      <p:pic>
        <p:nvPicPr>
          <p:cNvPr id="4" name="Picture 4" descr="Table&#10;&#10;Description automatically generated">
            <a:extLst>
              <a:ext uri="{FF2B5EF4-FFF2-40B4-BE49-F238E27FC236}">
                <a16:creationId xmlns:a16="http://schemas.microsoft.com/office/drawing/2014/main" id="{2AEA7A87-A4B1-46D5-A4EB-616E723346D8}"/>
              </a:ext>
            </a:extLst>
          </p:cNvPr>
          <p:cNvPicPr>
            <a:picLocks noGrp="1" noChangeAspect="1"/>
          </p:cNvPicPr>
          <p:nvPr>
            <p:ph idx="1"/>
          </p:nvPr>
        </p:nvPicPr>
        <p:blipFill>
          <a:blip r:embed="rId2"/>
          <a:stretch>
            <a:fillRect/>
          </a:stretch>
        </p:blipFill>
        <p:spPr>
          <a:xfrm>
            <a:off x="3771889" y="1747682"/>
            <a:ext cx="5286241" cy="4619665"/>
          </a:xfrm>
        </p:spPr>
      </p:pic>
    </p:spTree>
    <p:extLst>
      <p:ext uri="{BB962C8B-B14F-4D97-AF65-F5344CB8AC3E}">
        <p14:creationId xmlns:p14="http://schemas.microsoft.com/office/powerpoint/2010/main" val="2724866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73B44-5206-44AF-908B-8DF474DC5526}"/>
              </a:ext>
            </a:extLst>
          </p:cNvPr>
          <p:cNvSpPr>
            <a:spLocks noGrp="1"/>
          </p:cNvSpPr>
          <p:nvPr>
            <p:ph type="title"/>
          </p:nvPr>
        </p:nvSpPr>
        <p:spPr/>
        <p:txBody>
          <a:bodyPr/>
          <a:lstStyle/>
          <a:p>
            <a:r>
              <a:rPr lang="en-US"/>
              <a:t>Data Preparation</a:t>
            </a:r>
          </a:p>
        </p:txBody>
      </p:sp>
      <p:sp>
        <p:nvSpPr>
          <p:cNvPr id="3" name="Content Placeholder 2">
            <a:extLst>
              <a:ext uri="{FF2B5EF4-FFF2-40B4-BE49-F238E27FC236}">
                <a16:creationId xmlns:a16="http://schemas.microsoft.com/office/drawing/2014/main" id="{C7D67F42-2ADB-41F4-9FA7-A8BF712FA676}"/>
              </a:ext>
            </a:extLst>
          </p:cNvPr>
          <p:cNvSpPr>
            <a:spLocks noGrp="1"/>
          </p:cNvSpPr>
          <p:nvPr>
            <p:ph idx="1"/>
          </p:nvPr>
        </p:nvSpPr>
        <p:spPr/>
        <p:txBody>
          <a:bodyPr vert="horz" lIns="91440" tIns="45720" rIns="91440" bIns="45720" rtlCol="0" anchor="t">
            <a:normAutofit/>
          </a:bodyPr>
          <a:lstStyle/>
          <a:p>
            <a:r>
              <a:rPr lang="en-US">
                <a:ea typeface="+mn-lt"/>
                <a:cs typeface="+mn-lt"/>
              </a:rPr>
              <a:t>The training dataset is split into sliding windows of length N with step S between each </a:t>
            </a:r>
            <a:r>
              <a:rPr lang="en-US" dirty="0">
                <a:ea typeface="+mn-lt"/>
                <a:cs typeface="+mn-lt"/>
              </a:rPr>
              <a:t>window.</a:t>
            </a:r>
          </a:p>
          <a:p>
            <a:r>
              <a:rPr lang="en-US" dirty="0">
                <a:ea typeface="+mn-lt"/>
                <a:cs typeface="+mn-lt"/>
              </a:rPr>
              <a:t> </a:t>
            </a:r>
            <a:r>
              <a:rPr lang="en-US">
                <a:ea typeface="+mn-lt"/>
                <a:cs typeface="+mn-lt"/>
              </a:rPr>
              <a:t>This approach allows the training of our autoencoder branch to lookback across N temporal steps to determine relationship patterns within the temporal sequence. </a:t>
            </a:r>
            <a:endParaRPr lang="en-US" dirty="0">
              <a:ea typeface="+mn-lt"/>
              <a:cs typeface="+mn-lt"/>
            </a:endParaRPr>
          </a:p>
        </p:txBody>
      </p:sp>
    </p:spTree>
    <p:extLst>
      <p:ext uri="{BB962C8B-B14F-4D97-AF65-F5344CB8AC3E}">
        <p14:creationId xmlns:p14="http://schemas.microsoft.com/office/powerpoint/2010/main" val="1015468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4C684-AFC5-48FF-9C9E-9D8E9139ED30}"/>
              </a:ext>
            </a:extLst>
          </p:cNvPr>
          <p:cNvSpPr>
            <a:spLocks noGrp="1"/>
          </p:cNvSpPr>
          <p:nvPr>
            <p:ph type="title"/>
          </p:nvPr>
        </p:nvSpPr>
        <p:spPr/>
        <p:txBody>
          <a:bodyPr/>
          <a:lstStyle/>
          <a:p>
            <a:r>
              <a:rPr lang="en-US"/>
              <a:t>Window code</a:t>
            </a:r>
          </a:p>
        </p:txBody>
      </p:sp>
      <p:sp>
        <p:nvSpPr>
          <p:cNvPr id="3" name="Content Placeholder 2">
            <a:extLst>
              <a:ext uri="{FF2B5EF4-FFF2-40B4-BE49-F238E27FC236}">
                <a16:creationId xmlns:a16="http://schemas.microsoft.com/office/drawing/2014/main" id="{76771501-1104-4D59-8335-18E186CA14FF}"/>
              </a:ext>
            </a:extLst>
          </p:cNvPr>
          <p:cNvSpPr>
            <a:spLocks noGrp="1"/>
          </p:cNvSpPr>
          <p:nvPr>
            <p:ph idx="1"/>
          </p:nvPr>
        </p:nvSpPr>
        <p:spPr>
          <a:xfrm>
            <a:off x="1141412" y="2249487"/>
            <a:ext cx="3010829" cy="3541714"/>
          </a:xfrm>
        </p:spPr>
        <p:txBody>
          <a:bodyPr vert="horz" lIns="91440" tIns="45720" rIns="91440" bIns="45720" rtlCol="0" anchor="t">
            <a:normAutofit/>
          </a:bodyPr>
          <a:lstStyle/>
          <a:p>
            <a:r>
              <a:rPr lang="en-US">
                <a:ea typeface="+mn-lt"/>
                <a:cs typeface="+mn-lt"/>
              </a:rPr>
              <a:t>The code for creating the normalized sliding windows across dimensions and the accompanying target variable.</a:t>
            </a:r>
            <a:endParaRPr lang="en-US"/>
          </a:p>
        </p:txBody>
      </p:sp>
      <p:pic>
        <p:nvPicPr>
          <p:cNvPr id="5" name="Picture 5" descr="Text&#10;&#10;Description automatically generated">
            <a:extLst>
              <a:ext uri="{FF2B5EF4-FFF2-40B4-BE49-F238E27FC236}">
                <a16:creationId xmlns:a16="http://schemas.microsoft.com/office/drawing/2014/main" id="{B7CDEC34-6ECA-4613-B452-E7CFDB043A81}"/>
              </a:ext>
            </a:extLst>
          </p:cNvPr>
          <p:cNvPicPr>
            <a:picLocks noChangeAspect="1"/>
          </p:cNvPicPr>
          <p:nvPr/>
        </p:nvPicPr>
        <p:blipFill>
          <a:blip r:embed="rId2"/>
          <a:stretch>
            <a:fillRect/>
          </a:stretch>
        </p:blipFill>
        <p:spPr>
          <a:xfrm>
            <a:off x="4464205" y="814899"/>
            <a:ext cx="7491760" cy="5525569"/>
          </a:xfrm>
          <a:prstGeom prst="rect">
            <a:avLst/>
          </a:prstGeom>
        </p:spPr>
      </p:pic>
    </p:spTree>
    <p:extLst>
      <p:ext uri="{BB962C8B-B14F-4D97-AF65-F5344CB8AC3E}">
        <p14:creationId xmlns:p14="http://schemas.microsoft.com/office/powerpoint/2010/main" val="3629944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CA898-060F-4A70-B6FF-D062BD2BFEAB}"/>
              </a:ext>
            </a:extLst>
          </p:cNvPr>
          <p:cNvSpPr>
            <a:spLocks noGrp="1"/>
          </p:cNvSpPr>
          <p:nvPr>
            <p:ph type="title"/>
          </p:nvPr>
        </p:nvSpPr>
        <p:spPr/>
        <p:txBody>
          <a:bodyPr/>
          <a:lstStyle/>
          <a:p>
            <a:r>
              <a:rPr lang="en-US"/>
              <a:t>NOrmalize / De-normalize Data</a:t>
            </a:r>
          </a:p>
        </p:txBody>
      </p:sp>
      <p:sp>
        <p:nvSpPr>
          <p:cNvPr id="3" name="Content Placeholder 2">
            <a:extLst>
              <a:ext uri="{FF2B5EF4-FFF2-40B4-BE49-F238E27FC236}">
                <a16:creationId xmlns:a16="http://schemas.microsoft.com/office/drawing/2014/main" id="{FF775B35-8CFE-43C4-A1D7-DCB16DC80152}"/>
              </a:ext>
            </a:extLst>
          </p:cNvPr>
          <p:cNvSpPr>
            <a:spLocks noGrp="1"/>
          </p:cNvSpPr>
          <p:nvPr>
            <p:ph sz="half" idx="1"/>
          </p:nvPr>
        </p:nvSpPr>
        <p:spPr/>
        <p:txBody>
          <a:bodyPr vert="horz" lIns="91440" tIns="45720" rIns="91440" bIns="45720" rtlCol="0" anchor="t">
            <a:normAutofit/>
          </a:bodyPr>
          <a:lstStyle/>
          <a:p>
            <a:r>
              <a:rPr lang="en-US"/>
              <a:t>Normalize</a:t>
            </a:r>
          </a:p>
          <a:p>
            <a:pPr lvl="1"/>
            <a:r>
              <a:rPr lang="en-US">
                <a:ea typeface="+mn-lt"/>
                <a:cs typeface="+mn-lt"/>
              </a:rPr>
              <a:t>The process deals with temporal data windows along multiple dimensions. </a:t>
            </a:r>
          </a:p>
          <a:p>
            <a:pPr lvl="1"/>
            <a:r>
              <a:rPr lang="en-US">
                <a:ea typeface="+mn-lt"/>
                <a:cs typeface="+mn-lt"/>
              </a:rPr>
              <a:t>It treats each window and each dimension within the window as independent (of other dimensions) in terms of normalization.</a:t>
            </a:r>
            <a:endParaRPr lang="en-US"/>
          </a:p>
        </p:txBody>
      </p:sp>
      <p:sp>
        <p:nvSpPr>
          <p:cNvPr id="4" name="Content Placeholder 3">
            <a:extLst>
              <a:ext uri="{FF2B5EF4-FFF2-40B4-BE49-F238E27FC236}">
                <a16:creationId xmlns:a16="http://schemas.microsoft.com/office/drawing/2014/main" id="{0CFCA464-A72E-4D33-A199-1F115FEF6C0A}"/>
              </a:ext>
            </a:extLst>
          </p:cNvPr>
          <p:cNvSpPr>
            <a:spLocks noGrp="1"/>
          </p:cNvSpPr>
          <p:nvPr>
            <p:ph sz="half" idx="2"/>
          </p:nvPr>
        </p:nvSpPr>
        <p:spPr/>
        <p:txBody>
          <a:bodyPr vert="horz" lIns="91440" tIns="45720" rIns="91440" bIns="45720" rtlCol="0" anchor="t">
            <a:normAutofit/>
          </a:bodyPr>
          <a:lstStyle/>
          <a:p>
            <a:r>
              <a:rPr lang="en-US"/>
              <a:t>De-normalize</a:t>
            </a:r>
          </a:p>
          <a:p>
            <a:pPr lvl="1"/>
            <a:r>
              <a:rPr lang="en-US">
                <a:ea typeface="+mn-lt"/>
                <a:cs typeface="+mn-lt"/>
              </a:rPr>
              <a:t>The de-normalization process is required to bring data back to the input scale.</a:t>
            </a:r>
            <a:endParaRPr lang="en-US"/>
          </a:p>
        </p:txBody>
      </p:sp>
    </p:spTree>
    <p:extLst>
      <p:ext uri="{BB962C8B-B14F-4D97-AF65-F5344CB8AC3E}">
        <p14:creationId xmlns:p14="http://schemas.microsoft.com/office/powerpoint/2010/main" val="3219968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8E61D-9493-427B-9432-20CCD1F87138}"/>
              </a:ext>
            </a:extLst>
          </p:cNvPr>
          <p:cNvSpPr>
            <a:spLocks noGrp="1"/>
          </p:cNvSpPr>
          <p:nvPr>
            <p:ph type="title"/>
          </p:nvPr>
        </p:nvSpPr>
        <p:spPr/>
        <p:txBody>
          <a:bodyPr/>
          <a:lstStyle/>
          <a:p>
            <a:r>
              <a:rPr lang="en-US"/>
              <a:t>MinMax normalization</a:t>
            </a:r>
          </a:p>
        </p:txBody>
      </p:sp>
      <p:sp>
        <p:nvSpPr>
          <p:cNvPr id="3" name="Content Placeholder 2">
            <a:extLst>
              <a:ext uri="{FF2B5EF4-FFF2-40B4-BE49-F238E27FC236}">
                <a16:creationId xmlns:a16="http://schemas.microsoft.com/office/drawing/2014/main" id="{610703BD-E40D-4995-9D0A-ACC2ECE6EE5F}"/>
              </a:ext>
            </a:extLst>
          </p:cNvPr>
          <p:cNvSpPr>
            <a:spLocks noGrp="1"/>
          </p:cNvSpPr>
          <p:nvPr>
            <p:ph idx="1"/>
          </p:nvPr>
        </p:nvSpPr>
        <p:spPr/>
        <p:txBody>
          <a:bodyPr vert="horz" lIns="91440" tIns="45720" rIns="91440" bIns="45720" rtlCol="0" anchor="t">
            <a:normAutofit/>
          </a:bodyPr>
          <a:lstStyle/>
          <a:p>
            <a:r>
              <a:rPr lang="en-US">
                <a:ea typeface="+mn-lt"/>
                <a:cs typeface="+mn-lt"/>
              </a:rPr>
              <a:t>With MinMax normalization we normalize data using the min (lo) and max (hi) values of the data window and hence these values created during the normalization process are required for the de-normalization process.</a:t>
            </a:r>
            <a:endParaRPr lang="en-US"/>
          </a:p>
        </p:txBody>
      </p:sp>
    </p:spTree>
    <p:extLst>
      <p:ext uri="{BB962C8B-B14F-4D97-AF65-F5344CB8AC3E}">
        <p14:creationId xmlns:p14="http://schemas.microsoft.com/office/powerpoint/2010/main" val="3864024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CA898-060F-4A70-B6FF-D062BD2BFEAB}"/>
              </a:ext>
            </a:extLst>
          </p:cNvPr>
          <p:cNvSpPr>
            <a:spLocks noGrp="1"/>
          </p:cNvSpPr>
          <p:nvPr>
            <p:ph type="title"/>
          </p:nvPr>
        </p:nvSpPr>
        <p:spPr/>
        <p:txBody>
          <a:bodyPr/>
          <a:lstStyle/>
          <a:p>
            <a:r>
              <a:rPr lang="en-US"/>
              <a:t>NOrmalize / De-normalize Data</a:t>
            </a:r>
          </a:p>
        </p:txBody>
      </p:sp>
      <p:sp>
        <p:nvSpPr>
          <p:cNvPr id="3" name="Content Placeholder 2">
            <a:extLst>
              <a:ext uri="{FF2B5EF4-FFF2-40B4-BE49-F238E27FC236}">
                <a16:creationId xmlns:a16="http://schemas.microsoft.com/office/drawing/2014/main" id="{FF775B35-8CFE-43C4-A1D7-DCB16DC80152}"/>
              </a:ext>
            </a:extLst>
          </p:cNvPr>
          <p:cNvSpPr>
            <a:spLocks noGrp="1"/>
          </p:cNvSpPr>
          <p:nvPr>
            <p:ph sz="half" idx="1"/>
          </p:nvPr>
        </p:nvSpPr>
        <p:spPr/>
        <p:txBody>
          <a:bodyPr vert="horz" lIns="91440" tIns="45720" rIns="91440" bIns="45720" rtlCol="0" anchor="t">
            <a:normAutofit/>
          </a:bodyPr>
          <a:lstStyle/>
          <a:p>
            <a:r>
              <a:rPr lang="en-US"/>
              <a:t>Normalize</a:t>
            </a:r>
          </a:p>
          <a:p>
            <a:pPr lvl="1"/>
            <a:endParaRPr lang="en-US"/>
          </a:p>
        </p:txBody>
      </p:sp>
      <p:sp>
        <p:nvSpPr>
          <p:cNvPr id="4" name="Content Placeholder 3">
            <a:extLst>
              <a:ext uri="{FF2B5EF4-FFF2-40B4-BE49-F238E27FC236}">
                <a16:creationId xmlns:a16="http://schemas.microsoft.com/office/drawing/2014/main" id="{0CFCA464-A72E-4D33-A199-1F115FEF6C0A}"/>
              </a:ext>
            </a:extLst>
          </p:cNvPr>
          <p:cNvSpPr>
            <a:spLocks noGrp="1"/>
          </p:cNvSpPr>
          <p:nvPr>
            <p:ph sz="half" idx="2"/>
          </p:nvPr>
        </p:nvSpPr>
        <p:spPr/>
        <p:txBody>
          <a:bodyPr vert="horz" lIns="91440" tIns="45720" rIns="91440" bIns="45720" rtlCol="0" anchor="t">
            <a:normAutofit/>
          </a:bodyPr>
          <a:lstStyle/>
          <a:p>
            <a:r>
              <a:rPr lang="en-US"/>
              <a:t>De-normalize</a:t>
            </a:r>
          </a:p>
          <a:p>
            <a:pPr lvl="1"/>
            <a:endParaRPr lang="en-US"/>
          </a:p>
        </p:txBody>
      </p:sp>
      <p:pic>
        <p:nvPicPr>
          <p:cNvPr id="5" name="Picture 5" descr="Text, letter&#10;&#10;Description automatically generated">
            <a:extLst>
              <a:ext uri="{FF2B5EF4-FFF2-40B4-BE49-F238E27FC236}">
                <a16:creationId xmlns:a16="http://schemas.microsoft.com/office/drawing/2014/main" id="{1A68AA07-602B-4D85-A2F5-92221488EF65}"/>
              </a:ext>
            </a:extLst>
          </p:cNvPr>
          <p:cNvPicPr>
            <a:picLocks noChangeAspect="1"/>
          </p:cNvPicPr>
          <p:nvPr/>
        </p:nvPicPr>
        <p:blipFill>
          <a:blip r:embed="rId2"/>
          <a:stretch>
            <a:fillRect/>
          </a:stretch>
        </p:blipFill>
        <p:spPr>
          <a:xfrm>
            <a:off x="1730062" y="2912358"/>
            <a:ext cx="2743200" cy="475200"/>
          </a:xfrm>
          <a:prstGeom prst="rect">
            <a:avLst/>
          </a:prstGeom>
        </p:spPr>
      </p:pic>
      <p:pic>
        <p:nvPicPr>
          <p:cNvPr id="6" name="Picture 6" descr="A close up of text on a screen&#10;&#10;Description automatically generated">
            <a:extLst>
              <a:ext uri="{FF2B5EF4-FFF2-40B4-BE49-F238E27FC236}">
                <a16:creationId xmlns:a16="http://schemas.microsoft.com/office/drawing/2014/main" id="{7CD9E2D6-0001-489C-B5BA-F7BD8E7EE5E7}"/>
              </a:ext>
            </a:extLst>
          </p:cNvPr>
          <p:cNvPicPr>
            <a:picLocks noChangeAspect="1"/>
          </p:cNvPicPr>
          <p:nvPr/>
        </p:nvPicPr>
        <p:blipFill>
          <a:blip r:embed="rId3"/>
          <a:stretch>
            <a:fillRect/>
          </a:stretch>
        </p:blipFill>
        <p:spPr>
          <a:xfrm>
            <a:off x="1726348" y="3690633"/>
            <a:ext cx="3767718" cy="1624128"/>
          </a:xfrm>
          <a:prstGeom prst="rect">
            <a:avLst/>
          </a:prstGeom>
        </p:spPr>
      </p:pic>
      <p:pic>
        <p:nvPicPr>
          <p:cNvPr id="7" name="Picture 7">
            <a:extLst>
              <a:ext uri="{FF2B5EF4-FFF2-40B4-BE49-F238E27FC236}">
                <a16:creationId xmlns:a16="http://schemas.microsoft.com/office/drawing/2014/main" id="{00473400-CECD-46E7-844F-8D72AC708A98}"/>
              </a:ext>
            </a:extLst>
          </p:cNvPr>
          <p:cNvPicPr>
            <a:picLocks noChangeAspect="1"/>
          </p:cNvPicPr>
          <p:nvPr/>
        </p:nvPicPr>
        <p:blipFill>
          <a:blip r:embed="rId4"/>
          <a:stretch>
            <a:fillRect/>
          </a:stretch>
        </p:blipFill>
        <p:spPr>
          <a:xfrm>
            <a:off x="6463048" y="3117832"/>
            <a:ext cx="2743200" cy="321828"/>
          </a:xfrm>
          <a:prstGeom prst="rect">
            <a:avLst/>
          </a:prstGeom>
        </p:spPr>
      </p:pic>
      <p:pic>
        <p:nvPicPr>
          <p:cNvPr id="8" name="Picture 8" descr="Text&#10;&#10;Description automatically generated">
            <a:extLst>
              <a:ext uri="{FF2B5EF4-FFF2-40B4-BE49-F238E27FC236}">
                <a16:creationId xmlns:a16="http://schemas.microsoft.com/office/drawing/2014/main" id="{0CE8EF16-6724-4BB4-999A-73D9A214113F}"/>
              </a:ext>
            </a:extLst>
          </p:cNvPr>
          <p:cNvPicPr>
            <a:picLocks noChangeAspect="1"/>
          </p:cNvPicPr>
          <p:nvPr/>
        </p:nvPicPr>
        <p:blipFill>
          <a:blip r:embed="rId5"/>
          <a:stretch>
            <a:fillRect/>
          </a:stretch>
        </p:blipFill>
        <p:spPr>
          <a:xfrm>
            <a:off x="6458920" y="3688078"/>
            <a:ext cx="3006415" cy="876532"/>
          </a:xfrm>
          <a:prstGeom prst="rect">
            <a:avLst/>
          </a:prstGeom>
        </p:spPr>
      </p:pic>
    </p:spTree>
    <p:extLst>
      <p:ext uri="{BB962C8B-B14F-4D97-AF65-F5344CB8AC3E}">
        <p14:creationId xmlns:p14="http://schemas.microsoft.com/office/powerpoint/2010/main" val="3645769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D570E-879E-47CC-983F-F5A8C9BAECA4}"/>
              </a:ext>
            </a:extLst>
          </p:cNvPr>
          <p:cNvSpPr>
            <a:spLocks noGrp="1"/>
          </p:cNvSpPr>
          <p:nvPr>
            <p:ph type="title"/>
          </p:nvPr>
        </p:nvSpPr>
        <p:spPr/>
        <p:txBody>
          <a:bodyPr/>
          <a:lstStyle/>
          <a:p>
            <a:r>
              <a:rPr lang="en-US">
                <a:ea typeface="+mj-lt"/>
                <a:cs typeface="+mj-lt"/>
              </a:rPr>
              <a:t>MULTIVARIATE TEMPORAL AUTOENCODER MODEL </a:t>
            </a:r>
            <a:endParaRPr lang="en-US"/>
          </a:p>
        </p:txBody>
      </p:sp>
      <p:pic>
        <p:nvPicPr>
          <p:cNvPr id="4" name="Picture 4" descr="Diagram&#10;&#10;Description automatically generated">
            <a:extLst>
              <a:ext uri="{FF2B5EF4-FFF2-40B4-BE49-F238E27FC236}">
                <a16:creationId xmlns:a16="http://schemas.microsoft.com/office/drawing/2014/main" id="{E2DBD795-76C0-4F9B-8B18-CE44182647D7}"/>
              </a:ext>
            </a:extLst>
          </p:cNvPr>
          <p:cNvPicPr>
            <a:picLocks noChangeAspect="1"/>
          </p:cNvPicPr>
          <p:nvPr/>
        </p:nvPicPr>
        <p:blipFill>
          <a:blip r:embed="rId2"/>
          <a:stretch>
            <a:fillRect/>
          </a:stretch>
        </p:blipFill>
        <p:spPr>
          <a:xfrm>
            <a:off x="1236372" y="1787949"/>
            <a:ext cx="9558271" cy="4462664"/>
          </a:xfrm>
          <a:prstGeom prst="rect">
            <a:avLst/>
          </a:prstGeom>
        </p:spPr>
      </p:pic>
    </p:spTree>
    <p:extLst>
      <p:ext uri="{BB962C8B-B14F-4D97-AF65-F5344CB8AC3E}">
        <p14:creationId xmlns:p14="http://schemas.microsoft.com/office/powerpoint/2010/main" val="206991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5FF55-4DB1-4EDA-B46E-2CB90DB8F13A}"/>
              </a:ext>
            </a:extLst>
          </p:cNvPr>
          <p:cNvSpPr>
            <a:spLocks noGrp="1"/>
          </p:cNvSpPr>
          <p:nvPr>
            <p:ph type="title"/>
          </p:nvPr>
        </p:nvSpPr>
        <p:spPr/>
        <p:txBody>
          <a:bodyPr/>
          <a:lstStyle/>
          <a:p>
            <a:r>
              <a:rPr lang="en-US"/>
              <a:t>Encoder-decoder branch</a:t>
            </a:r>
          </a:p>
        </p:txBody>
      </p:sp>
      <p:sp>
        <p:nvSpPr>
          <p:cNvPr id="3" name="Content Placeholder 2">
            <a:extLst>
              <a:ext uri="{FF2B5EF4-FFF2-40B4-BE49-F238E27FC236}">
                <a16:creationId xmlns:a16="http://schemas.microsoft.com/office/drawing/2014/main" id="{FE28E95B-FE5B-48C7-90D4-D3D001FA769F}"/>
              </a:ext>
            </a:extLst>
          </p:cNvPr>
          <p:cNvSpPr>
            <a:spLocks noGrp="1"/>
          </p:cNvSpPr>
          <p:nvPr>
            <p:ph idx="1"/>
          </p:nvPr>
        </p:nvSpPr>
        <p:spPr/>
        <p:txBody>
          <a:bodyPr vert="horz" lIns="91440" tIns="45720" rIns="91440" bIns="45720" rtlCol="0" anchor="t">
            <a:normAutofit/>
          </a:bodyPr>
          <a:lstStyle/>
          <a:p>
            <a:r>
              <a:rPr lang="en-US">
                <a:ea typeface="+mn-lt"/>
                <a:cs typeface="+mn-lt"/>
              </a:rPr>
              <a:t>The first branch of the MvTAe model is composed of two parts.</a:t>
            </a:r>
          </a:p>
          <a:p>
            <a:r>
              <a:rPr lang="en-US">
                <a:ea typeface="+mn-lt"/>
                <a:cs typeface="+mn-lt"/>
              </a:rPr>
              <a:t>An encoder transforms the input sequence into the hidden state vector and a decoder which takes a hidden state vector and transforms it back into the original sequence, albeit in reverse. - Typically refered to an an </a:t>
            </a:r>
            <a:r>
              <a:rPr lang="en-US" i="1">
                <a:ea typeface="+mn-lt"/>
                <a:cs typeface="+mn-lt"/>
              </a:rPr>
              <a:t>autoencoder</a:t>
            </a:r>
            <a:r>
              <a:rPr lang="en-US">
                <a:ea typeface="+mn-lt"/>
                <a:cs typeface="+mn-lt"/>
              </a:rPr>
              <a:t>.</a:t>
            </a:r>
            <a:endParaRPr lang="en-US"/>
          </a:p>
        </p:txBody>
      </p:sp>
      <p:pic>
        <p:nvPicPr>
          <p:cNvPr id="4" name="Picture 4" descr="Diagram&#10;&#10;Description automatically generated">
            <a:extLst>
              <a:ext uri="{FF2B5EF4-FFF2-40B4-BE49-F238E27FC236}">
                <a16:creationId xmlns:a16="http://schemas.microsoft.com/office/drawing/2014/main" id="{E693E82B-00D6-44C7-B1C6-2F5AF460F12D}"/>
              </a:ext>
            </a:extLst>
          </p:cNvPr>
          <p:cNvPicPr>
            <a:picLocks noChangeAspect="1"/>
          </p:cNvPicPr>
          <p:nvPr/>
        </p:nvPicPr>
        <p:blipFill>
          <a:blip r:embed="rId2"/>
          <a:stretch>
            <a:fillRect/>
          </a:stretch>
        </p:blipFill>
        <p:spPr>
          <a:xfrm>
            <a:off x="1536879" y="4562568"/>
            <a:ext cx="9504608" cy="1821907"/>
          </a:xfrm>
          <a:prstGeom prst="rect">
            <a:avLst/>
          </a:prstGeom>
        </p:spPr>
      </p:pic>
    </p:spTree>
    <p:extLst>
      <p:ext uri="{BB962C8B-B14F-4D97-AF65-F5344CB8AC3E}">
        <p14:creationId xmlns:p14="http://schemas.microsoft.com/office/powerpoint/2010/main" val="2625427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8635-0EEB-48AA-8B3E-690DB9AA660D}"/>
              </a:ext>
            </a:extLst>
          </p:cNvPr>
          <p:cNvSpPr>
            <a:spLocks noGrp="1"/>
          </p:cNvSpPr>
          <p:nvPr>
            <p:ph type="title"/>
          </p:nvPr>
        </p:nvSpPr>
        <p:spPr/>
        <p:txBody>
          <a:bodyPr/>
          <a:lstStyle/>
          <a:p>
            <a:r>
              <a:rPr lang="en-US"/>
              <a:t>acknowledgement</a:t>
            </a:r>
          </a:p>
        </p:txBody>
      </p:sp>
      <p:sp>
        <p:nvSpPr>
          <p:cNvPr id="3" name="Content Placeholder 2">
            <a:extLst>
              <a:ext uri="{FF2B5EF4-FFF2-40B4-BE49-F238E27FC236}">
                <a16:creationId xmlns:a16="http://schemas.microsoft.com/office/drawing/2014/main" id="{88A47F35-C7B2-4094-901A-8C3E7F614881}"/>
              </a:ext>
            </a:extLst>
          </p:cNvPr>
          <p:cNvSpPr>
            <a:spLocks noGrp="1"/>
          </p:cNvSpPr>
          <p:nvPr>
            <p:ph idx="1"/>
          </p:nvPr>
        </p:nvSpPr>
        <p:spPr/>
        <p:txBody>
          <a:bodyPr vert="horz" lIns="91440" tIns="45720" rIns="91440" bIns="45720" rtlCol="0" anchor="t">
            <a:normAutofit/>
          </a:bodyPr>
          <a:lstStyle/>
          <a:p>
            <a:r>
              <a:rPr lang="en-US">
                <a:ea typeface="+mn-lt"/>
                <a:cs typeface="+mn-lt"/>
              </a:rPr>
              <a:t>Paper by Jakob Aungiers of Altum Intelligence</a:t>
            </a:r>
          </a:p>
          <a:p>
            <a:r>
              <a:rPr lang="en-US">
                <a:ea typeface="+mn-lt"/>
                <a:cs typeface="+mn-lt"/>
                <a:hlinkClick r:id="rId2"/>
              </a:rPr>
              <a:t>https://altumintelligence.com/assets/multivariate-temporal-autoencoder-for-predictive-reconstruction-of-deep-sequences/MvTAe-ResearchPaper.pdf</a:t>
            </a:r>
            <a:endParaRPr lang="en-US">
              <a:ea typeface="+mn-lt"/>
              <a:cs typeface="+mn-lt"/>
            </a:endParaRPr>
          </a:p>
          <a:p>
            <a:r>
              <a:rPr lang="en-US">
                <a:ea typeface="+mn-lt"/>
                <a:cs typeface="+mn-lt"/>
                <a:hlinkClick r:id="rId3"/>
              </a:rPr>
              <a:t>https://github.com/jaungiers/MvTAe-Multivariate-Temporal-Autoencoder</a:t>
            </a:r>
            <a:endParaRPr lang="en-US"/>
          </a:p>
          <a:p>
            <a:endParaRPr lang="en-US"/>
          </a:p>
          <a:p>
            <a:endParaRPr lang="en-US"/>
          </a:p>
        </p:txBody>
      </p:sp>
    </p:spTree>
    <p:extLst>
      <p:ext uri="{BB962C8B-B14F-4D97-AF65-F5344CB8AC3E}">
        <p14:creationId xmlns:p14="http://schemas.microsoft.com/office/powerpoint/2010/main" val="2844103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9D685-5E79-4655-A5F2-AD134B56804A}"/>
              </a:ext>
            </a:extLst>
          </p:cNvPr>
          <p:cNvSpPr>
            <a:spLocks noGrp="1"/>
          </p:cNvSpPr>
          <p:nvPr>
            <p:ph type="title"/>
          </p:nvPr>
        </p:nvSpPr>
        <p:spPr/>
        <p:txBody>
          <a:bodyPr/>
          <a:lstStyle/>
          <a:p>
            <a:r>
              <a:rPr lang="en-US"/>
              <a:t>Let's Look into LSTM Autoencoders</a:t>
            </a:r>
          </a:p>
        </p:txBody>
      </p:sp>
      <p:sp>
        <p:nvSpPr>
          <p:cNvPr id="3" name="Content Placeholder 2">
            <a:extLst>
              <a:ext uri="{FF2B5EF4-FFF2-40B4-BE49-F238E27FC236}">
                <a16:creationId xmlns:a16="http://schemas.microsoft.com/office/drawing/2014/main" id="{083BA13E-C3C8-4864-8895-3DD5088E465B}"/>
              </a:ext>
            </a:extLst>
          </p:cNvPr>
          <p:cNvSpPr>
            <a:spLocks noGrp="1"/>
          </p:cNvSpPr>
          <p:nvPr>
            <p:ph idx="1"/>
          </p:nvPr>
        </p:nvSpPr>
        <p:spPr/>
        <p:txBody>
          <a:bodyPr vert="horz" lIns="91440" tIns="45720" rIns="91440" bIns="45720" rtlCol="0" anchor="t">
            <a:normAutofit fontScale="92500" lnSpcReduction="10000"/>
          </a:bodyPr>
          <a:lstStyle/>
          <a:p>
            <a:r>
              <a:rPr lang="en-US"/>
              <a:t>Autoencoders use an </a:t>
            </a:r>
            <a:r>
              <a:rPr lang="en-US">
                <a:ea typeface="+mn-lt"/>
                <a:cs typeface="+mn-lt"/>
              </a:rPr>
              <a:t>Encoder-Decoder LSTM architecture.</a:t>
            </a:r>
          </a:p>
          <a:p>
            <a:r>
              <a:rPr lang="en-US">
                <a:ea typeface="+mn-lt"/>
                <a:cs typeface="+mn-lt"/>
              </a:rPr>
              <a:t>Long short-term memory (</a:t>
            </a:r>
            <a:r>
              <a:rPr lang="en-US" b="1">
                <a:ea typeface="+mn-lt"/>
                <a:cs typeface="+mn-lt"/>
              </a:rPr>
              <a:t>LSTM</a:t>
            </a:r>
            <a:r>
              <a:rPr lang="en-US">
                <a:ea typeface="+mn-lt"/>
                <a:cs typeface="+mn-lt"/>
              </a:rPr>
              <a:t>) is an artificial recurrent neural network (RNN) architecture used in the field of deep learning. Unlike standard feedforward neural networks, </a:t>
            </a:r>
            <a:r>
              <a:rPr lang="en-US" b="1">
                <a:ea typeface="+mn-lt"/>
                <a:cs typeface="+mn-lt"/>
              </a:rPr>
              <a:t>LSTM</a:t>
            </a:r>
            <a:r>
              <a:rPr lang="en-US">
                <a:ea typeface="+mn-lt"/>
                <a:cs typeface="+mn-lt"/>
              </a:rPr>
              <a:t> has feedback connections</a:t>
            </a:r>
          </a:p>
          <a:p>
            <a:r>
              <a:rPr lang="en-US">
                <a:ea typeface="+mn-lt"/>
                <a:cs typeface="+mn-lt"/>
              </a:rPr>
              <a:t>Autoencoders are a type of self-supervised learning model that can learn a compressed representation of input data.</a:t>
            </a:r>
            <a:endParaRPr lang="en-US"/>
          </a:p>
          <a:p>
            <a:r>
              <a:rPr lang="en-US">
                <a:ea typeface="+mn-lt"/>
                <a:cs typeface="+mn-lt"/>
              </a:rPr>
              <a:t>Additionally, LSTM Autoencoders can learn a compressed representation of </a:t>
            </a:r>
            <a:r>
              <a:rPr lang="en-US" u="sng">
                <a:ea typeface="+mn-lt"/>
                <a:cs typeface="+mn-lt"/>
              </a:rPr>
              <a:t>sequence data</a:t>
            </a:r>
            <a:r>
              <a:rPr lang="en-US">
                <a:ea typeface="+mn-lt"/>
                <a:cs typeface="+mn-lt"/>
              </a:rPr>
              <a:t> and have been used on video, text, audio, and time series data.</a:t>
            </a:r>
            <a:endParaRPr lang="en-US"/>
          </a:p>
          <a:p>
            <a:endParaRPr lang="en-US"/>
          </a:p>
        </p:txBody>
      </p:sp>
    </p:spTree>
    <p:extLst>
      <p:ext uri="{BB962C8B-B14F-4D97-AF65-F5344CB8AC3E}">
        <p14:creationId xmlns:p14="http://schemas.microsoft.com/office/powerpoint/2010/main" val="310218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4DF40-2114-410E-B9FF-2A3BC2545FD7}"/>
              </a:ext>
            </a:extLst>
          </p:cNvPr>
          <p:cNvSpPr>
            <a:spLocks noGrp="1"/>
          </p:cNvSpPr>
          <p:nvPr>
            <p:ph type="title"/>
          </p:nvPr>
        </p:nvSpPr>
        <p:spPr/>
        <p:txBody>
          <a:bodyPr/>
          <a:lstStyle/>
          <a:p>
            <a:r>
              <a:rPr lang="en-US"/>
              <a:t>Encoder / Decoder</a:t>
            </a:r>
          </a:p>
        </p:txBody>
      </p:sp>
      <p:sp>
        <p:nvSpPr>
          <p:cNvPr id="3" name="Content Placeholder 2">
            <a:extLst>
              <a:ext uri="{FF2B5EF4-FFF2-40B4-BE49-F238E27FC236}">
                <a16:creationId xmlns:a16="http://schemas.microsoft.com/office/drawing/2014/main" id="{30D57F6E-B095-4729-AA55-998EC83A8D1B}"/>
              </a:ext>
            </a:extLst>
          </p:cNvPr>
          <p:cNvSpPr>
            <a:spLocks noGrp="1"/>
          </p:cNvSpPr>
          <p:nvPr>
            <p:ph idx="1"/>
          </p:nvPr>
        </p:nvSpPr>
        <p:spPr/>
        <p:txBody>
          <a:bodyPr vert="horz" lIns="91440" tIns="45720" rIns="91440" bIns="45720" rtlCol="0" anchor="t">
            <a:normAutofit/>
          </a:bodyPr>
          <a:lstStyle/>
          <a:p>
            <a:r>
              <a:rPr lang="en-US">
                <a:ea typeface="+mn-lt"/>
                <a:cs typeface="+mn-lt"/>
              </a:rPr>
              <a:t>The design of the autoencoder model purposefully makes training challenging by restricting the architecture to a bottleneck at the midpoint of the model, from which the reconstruction of the input data is performed.</a:t>
            </a:r>
            <a:endParaRPr lang="en-US"/>
          </a:p>
        </p:txBody>
      </p:sp>
      <p:pic>
        <p:nvPicPr>
          <p:cNvPr id="4" name="Picture 4">
            <a:extLst>
              <a:ext uri="{FF2B5EF4-FFF2-40B4-BE49-F238E27FC236}">
                <a16:creationId xmlns:a16="http://schemas.microsoft.com/office/drawing/2014/main" id="{B78AC2EE-E53B-4EBC-9870-66AC3CD6BC8B}"/>
              </a:ext>
            </a:extLst>
          </p:cNvPr>
          <p:cNvPicPr>
            <a:picLocks noChangeAspect="1"/>
          </p:cNvPicPr>
          <p:nvPr/>
        </p:nvPicPr>
        <p:blipFill>
          <a:blip r:embed="rId2"/>
          <a:stretch>
            <a:fillRect/>
          </a:stretch>
        </p:blipFill>
        <p:spPr>
          <a:xfrm>
            <a:off x="2438400" y="3778286"/>
            <a:ext cx="7304467" cy="2767991"/>
          </a:xfrm>
          <a:prstGeom prst="rect">
            <a:avLst/>
          </a:prstGeom>
        </p:spPr>
      </p:pic>
    </p:spTree>
    <p:extLst>
      <p:ext uri="{BB962C8B-B14F-4D97-AF65-F5344CB8AC3E}">
        <p14:creationId xmlns:p14="http://schemas.microsoft.com/office/powerpoint/2010/main" val="1722459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B1FE9-F522-4244-8547-469C1D1283CA}"/>
              </a:ext>
            </a:extLst>
          </p:cNvPr>
          <p:cNvSpPr>
            <a:spLocks noGrp="1"/>
          </p:cNvSpPr>
          <p:nvPr>
            <p:ph type="title"/>
          </p:nvPr>
        </p:nvSpPr>
        <p:spPr/>
        <p:txBody>
          <a:bodyPr/>
          <a:lstStyle/>
          <a:p>
            <a:r>
              <a:rPr lang="en-US"/>
              <a:t>RNN's</a:t>
            </a:r>
          </a:p>
        </p:txBody>
      </p:sp>
      <p:sp>
        <p:nvSpPr>
          <p:cNvPr id="3" name="Content Placeholder 2">
            <a:extLst>
              <a:ext uri="{FF2B5EF4-FFF2-40B4-BE49-F238E27FC236}">
                <a16:creationId xmlns:a16="http://schemas.microsoft.com/office/drawing/2014/main" id="{EC791AE5-C690-4A89-8546-2C847A17726E}"/>
              </a:ext>
            </a:extLst>
          </p:cNvPr>
          <p:cNvSpPr>
            <a:spLocks noGrp="1"/>
          </p:cNvSpPr>
          <p:nvPr>
            <p:ph idx="1"/>
          </p:nvPr>
        </p:nvSpPr>
        <p:spPr/>
        <p:txBody>
          <a:bodyPr vert="horz" lIns="91440" tIns="45720" rIns="91440" bIns="45720" rtlCol="0" anchor="t">
            <a:normAutofit/>
          </a:bodyPr>
          <a:lstStyle/>
          <a:p>
            <a:r>
              <a:rPr lang="en-US"/>
              <a:t>LSTM</a:t>
            </a:r>
          </a:p>
        </p:txBody>
      </p:sp>
      <p:pic>
        <p:nvPicPr>
          <p:cNvPr id="4" name="Picture 4" descr="Diagram&#10;&#10;Description automatically generated">
            <a:extLst>
              <a:ext uri="{FF2B5EF4-FFF2-40B4-BE49-F238E27FC236}">
                <a16:creationId xmlns:a16="http://schemas.microsoft.com/office/drawing/2014/main" id="{1A3EB011-8837-4A36-99D8-27195CF7D9C4}"/>
              </a:ext>
            </a:extLst>
          </p:cNvPr>
          <p:cNvPicPr>
            <a:picLocks noChangeAspect="1"/>
          </p:cNvPicPr>
          <p:nvPr/>
        </p:nvPicPr>
        <p:blipFill>
          <a:blip r:embed="rId2"/>
          <a:stretch>
            <a:fillRect/>
          </a:stretch>
        </p:blipFill>
        <p:spPr>
          <a:xfrm>
            <a:off x="1193443" y="2779112"/>
            <a:ext cx="6306354" cy="2491070"/>
          </a:xfrm>
          <a:prstGeom prst="rect">
            <a:avLst/>
          </a:prstGeom>
        </p:spPr>
      </p:pic>
      <p:pic>
        <p:nvPicPr>
          <p:cNvPr id="5" name="Picture 5" descr="Diagram&#10;&#10;Description automatically generated">
            <a:extLst>
              <a:ext uri="{FF2B5EF4-FFF2-40B4-BE49-F238E27FC236}">
                <a16:creationId xmlns:a16="http://schemas.microsoft.com/office/drawing/2014/main" id="{A7127FF4-B21E-47F3-B389-89349099ABFB}"/>
              </a:ext>
            </a:extLst>
          </p:cNvPr>
          <p:cNvPicPr>
            <a:picLocks noChangeAspect="1"/>
          </p:cNvPicPr>
          <p:nvPr/>
        </p:nvPicPr>
        <p:blipFill rotWithShape="1">
          <a:blip r:embed="rId3"/>
          <a:srcRect r="-197" b="20168"/>
          <a:stretch/>
        </p:blipFill>
        <p:spPr>
          <a:xfrm>
            <a:off x="5464935" y="509496"/>
            <a:ext cx="5458511" cy="2039624"/>
          </a:xfrm>
          <a:prstGeom prst="rect">
            <a:avLst/>
          </a:prstGeom>
        </p:spPr>
      </p:pic>
      <p:pic>
        <p:nvPicPr>
          <p:cNvPr id="6" name="Picture 6" descr="Diagram&#10;&#10;Description automatically generated">
            <a:extLst>
              <a:ext uri="{FF2B5EF4-FFF2-40B4-BE49-F238E27FC236}">
                <a16:creationId xmlns:a16="http://schemas.microsoft.com/office/drawing/2014/main" id="{DB07F220-8C67-46EE-BE65-F1D6781FA7EF}"/>
              </a:ext>
            </a:extLst>
          </p:cNvPr>
          <p:cNvPicPr>
            <a:picLocks noChangeAspect="1"/>
          </p:cNvPicPr>
          <p:nvPr/>
        </p:nvPicPr>
        <p:blipFill>
          <a:blip r:embed="rId4"/>
          <a:stretch>
            <a:fillRect/>
          </a:stretch>
        </p:blipFill>
        <p:spPr>
          <a:xfrm>
            <a:off x="7504091" y="5463434"/>
            <a:ext cx="4202805" cy="1265131"/>
          </a:xfrm>
          <a:prstGeom prst="rect">
            <a:avLst/>
          </a:prstGeom>
        </p:spPr>
      </p:pic>
    </p:spTree>
    <p:extLst>
      <p:ext uri="{BB962C8B-B14F-4D97-AF65-F5344CB8AC3E}">
        <p14:creationId xmlns:p14="http://schemas.microsoft.com/office/powerpoint/2010/main" val="184849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FB941-034B-4923-B88D-D2166FB6B9DF}"/>
              </a:ext>
            </a:extLst>
          </p:cNvPr>
          <p:cNvSpPr>
            <a:spLocks noGrp="1"/>
          </p:cNvSpPr>
          <p:nvPr>
            <p:ph type="title"/>
          </p:nvPr>
        </p:nvSpPr>
        <p:spPr>
          <a:xfrm>
            <a:off x="1141413" y="618518"/>
            <a:ext cx="9905998" cy="1478570"/>
          </a:xfrm>
        </p:spPr>
        <p:txBody>
          <a:bodyPr>
            <a:normAutofit/>
          </a:bodyPr>
          <a:lstStyle/>
          <a:p>
            <a:pPr algn="ctr"/>
            <a:r>
              <a:rPr lang="en-US"/>
              <a:t>Hidden state vector and feature engineering</a:t>
            </a:r>
          </a:p>
        </p:txBody>
      </p:sp>
      <p:sp>
        <p:nvSpPr>
          <p:cNvPr id="3" name="Content Placeholder 2">
            <a:extLst>
              <a:ext uri="{FF2B5EF4-FFF2-40B4-BE49-F238E27FC236}">
                <a16:creationId xmlns:a16="http://schemas.microsoft.com/office/drawing/2014/main" id="{3FB72EB6-DA05-43F6-A6C8-1583D6D27358}"/>
              </a:ext>
            </a:extLst>
          </p:cNvPr>
          <p:cNvSpPr>
            <a:spLocks noGrp="1"/>
          </p:cNvSpPr>
          <p:nvPr>
            <p:ph idx="1"/>
          </p:nvPr>
        </p:nvSpPr>
        <p:spPr>
          <a:xfrm>
            <a:off x="1141412" y="2249487"/>
            <a:ext cx="6550971" cy="3992474"/>
          </a:xfrm>
        </p:spPr>
        <p:txBody>
          <a:bodyPr vert="horz" lIns="91440" tIns="45720" rIns="91440" bIns="45720" rtlCol="0" anchor="ctr">
            <a:noAutofit/>
          </a:bodyPr>
          <a:lstStyle/>
          <a:p>
            <a:pPr>
              <a:lnSpc>
                <a:spcPct val="110000"/>
              </a:lnSpc>
            </a:pPr>
            <a:r>
              <a:rPr lang="en-US">
                <a:ea typeface="+mn-lt"/>
                <a:cs typeface="+mn-lt"/>
              </a:rPr>
              <a:t>This hidden state vector, when the EncoderDecoder is properly trained, can be regarded as a high dimensional approximation of the drivers that make up the full dimensions of the entire input sequence.</a:t>
            </a:r>
          </a:p>
          <a:p>
            <a:pPr>
              <a:lnSpc>
                <a:spcPct val="110000"/>
              </a:lnSpc>
            </a:pPr>
            <a:r>
              <a:rPr lang="en-US">
                <a:ea typeface="+mn-lt"/>
                <a:cs typeface="+mn-lt"/>
              </a:rPr>
              <a:t>In essence, this is the feature vector that traditional feature engineering aims to create and which is then used with the second branch of the model to predict future sequence steps, however the creation of this feature vector/hidden state vector is done in an unsupervised way by the decoder.</a:t>
            </a:r>
            <a:endParaRPr lang="en-US"/>
          </a:p>
        </p:txBody>
      </p:sp>
      <p:pic>
        <p:nvPicPr>
          <p:cNvPr id="4" name="Picture 4" descr="Diagram&#10;&#10;Description automatically generated">
            <a:extLst>
              <a:ext uri="{FF2B5EF4-FFF2-40B4-BE49-F238E27FC236}">
                <a16:creationId xmlns:a16="http://schemas.microsoft.com/office/drawing/2014/main" id="{868D3A71-E6E9-4528-BF21-51E117AA36BE}"/>
              </a:ext>
            </a:extLst>
          </p:cNvPr>
          <p:cNvPicPr>
            <a:picLocks noChangeAspect="1"/>
          </p:cNvPicPr>
          <p:nvPr/>
        </p:nvPicPr>
        <p:blipFill rotWithShape="1">
          <a:blip r:embed="rId3"/>
          <a:srcRect t="3038" r="-1" b="-1"/>
          <a:stretch/>
        </p:blipFill>
        <p:spPr>
          <a:xfrm>
            <a:off x="8088053" y="3216790"/>
            <a:ext cx="3141807" cy="2049780"/>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742662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1593F-8289-47C5-AF4D-544D81B6905D}"/>
              </a:ext>
            </a:extLst>
          </p:cNvPr>
          <p:cNvSpPr>
            <a:spLocks noGrp="1"/>
          </p:cNvSpPr>
          <p:nvPr>
            <p:ph type="title"/>
          </p:nvPr>
        </p:nvSpPr>
        <p:spPr/>
        <p:txBody>
          <a:bodyPr/>
          <a:lstStyle/>
          <a:p>
            <a:r>
              <a:rPr lang="en-US"/>
              <a:t>Decoder overview</a:t>
            </a:r>
          </a:p>
        </p:txBody>
      </p:sp>
      <p:sp>
        <p:nvSpPr>
          <p:cNvPr id="3" name="Content Placeholder 2">
            <a:extLst>
              <a:ext uri="{FF2B5EF4-FFF2-40B4-BE49-F238E27FC236}">
                <a16:creationId xmlns:a16="http://schemas.microsoft.com/office/drawing/2014/main" id="{E2429E77-3519-4A39-8A08-3FDB50812461}"/>
              </a:ext>
            </a:extLst>
          </p:cNvPr>
          <p:cNvSpPr>
            <a:spLocks noGrp="1"/>
          </p:cNvSpPr>
          <p:nvPr>
            <p:ph idx="1"/>
          </p:nvPr>
        </p:nvSpPr>
        <p:spPr/>
        <p:txBody>
          <a:bodyPr vert="horz" lIns="91440" tIns="45720" rIns="91440" bIns="45720" rtlCol="0" anchor="t">
            <a:normAutofit/>
          </a:bodyPr>
          <a:lstStyle/>
          <a:p>
            <a:r>
              <a:rPr lang="en-US">
                <a:ea typeface="+mn-lt"/>
                <a:cs typeface="+mn-lt"/>
              </a:rPr>
              <a:t>The decoder structure is similar to the encoder in the sense that it is composed of the same layer of LSTM cells equal to the sequence length. The input to each of these cells is the hidden state vector created from the final context vector of the last encoder LSTM cell, copied across into each decoder cell.</a:t>
            </a:r>
            <a:endParaRPr lang="en-US"/>
          </a:p>
        </p:txBody>
      </p:sp>
    </p:spTree>
    <p:extLst>
      <p:ext uri="{BB962C8B-B14F-4D97-AF65-F5344CB8AC3E}">
        <p14:creationId xmlns:p14="http://schemas.microsoft.com/office/powerpoint/2010/main" val="36689422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D7A2CBD3-EB9B-4EB5-BF8B-260E196A54D7}"/>
              </a:ext>
            </a:extLst>
          </p:cNvPr>
          <p:cNvSpPr>
            <a:spLocks noGrp="1"/>
          </p:cNvSpPr>
          <p:nvPr>
            <p:ph type="title"/>
          </p:nvPr>
        </p:nvSpPr>
        <p:spPr>
          <a:xfrm>
            <a:off x="1141413" y="1082673"/>
            <a:ext cx="2869416" cy="4708528"/>
          </a:xfrm>
        </p:spPr>
        <p:txBody>
          <a:bodyPr>
            <a:normAutofit/>
          </a:bodyPr>
          <a:lstStyle/>
          <a:p>
            <a:pPr algn="r"/>
            <a:r>
              <a:rPr lang="en-US" sz="4000"/>
              <a:t>Decoder 'Trick'</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FC19573-DD1C-4550-8366-B3D40982FD1F}"/>
              </a:ext>
            </a:extLst>
          </p:cNvPr>
          <p:cNvSpPr>
            <a:spLocks noGrp="1"/>
          </p:cNvSpPr>
          <p:nvPr>
            <p:ph idx="1"/>
          </p:nvPr>
        </p:nvSpPr>
        <p:spPr>
          <a:xfrm>
            <a:off x="5297763" y="1082673"/>
            <a:ext cx="5751237" cy="4708528"/>
          </a:xfrm>
        </p:spPr>
        <p:txBody>
          <a:bodyPr vert="horz" lIns="91440" tIns="45720" rIns="91440" bIns="45720" rtlCol="0" anchor="ctr">
            <a:normAutofit/>
          </a:bodyPr>
          <a:lstStyle/>
          <a:p>
            <a:r>
              <a:rPr lang="en-US" sz="1800">
                <a:ea typeface="+mn-lt"/>
                <a:cs typeface="+mn-lt"/>
              </a:rPr>
              <a:t>The decoder output – and what makes this process unsupervised – is the same input as to the encoder, hence the model acts in an autoencoder fashion mapping X → X. </a:t>
            </a:r>
          </a:p>
          <a:p>
            <a:r>
              <a:rPr lang="en-US" sz="1800">
                <a:ea typeface="+mn-lt"/>
                <a:cs typeface="+mn-lt"/>
              </a:rPr>
              <a:t>Note: The decoder output targets are the reversed input of X (Xˆ) hence X → Xˆ. This is done as Sutskever et al. [5] found reversing the decoder targets significantly improves modelling accuracy, likely due to a higher influence of short-term dependencies within the sequences as opposed to longer term patterns.</a:t>
            </a:r>
            <a:endParaRPr lang="en-US" sz="180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691079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A7FBE-5EA2-4340-B7EE-3304B03A30D3}"/>
              </a:ext>
            </a:extLst>
          </p:cNvPr>
          <p:cNvSpPr>
            <a:spLocks noGrp="1"/>
          </p:cNvSpPr>
          <p:nvPr>
            <p:ph type="title"/>
          </p:nvPr>
        </p:nvSpPr>
        <p:spPr/>
        <p:txBody>
          <a:bodyPr/>
          <a:lstStyle/>
          <a:p>
            <a:r>
              <a:rPr lang="en-US"/>
              <a:t>Decoder details</a:t>
            </a:r>
          </a:p>
        </p:txBody>
      </p:sp>
      <p:pic>
        <p:nvPicPr>
          <p:cNvPr id="4" name="Picture 4" descr="Diagram&#10;&#10;Description automatically generated">
            <a:extLst>
              <a:ext uri="{FF2B5EF4-FFF2-40B4-BE49-F238E27FC236}">
                <a16:creationId xmlns:a16="http://schemas.microsoft.com/office/drawing/2014/main" id="{006E591F-E08C-4721-A4D7-1698898F876D}"/>
              </a:ext>
            </a:extLst>
          </p:cNvPr>
          <p:cNvPicPr>
            <a:picLocks noChangeAspect="1"/>
          </p:cNvPicPr>
          <p:nvPr/>
        </p:nvPicPr>
        <p:blipFill>
          <a:blip r:embed="rId2"/>
          <a:stretch>
            <a:fillRect/>
          </a:stretch>
        </p:blipFill>
        <p:spPr>
          <a:xfrm>
            <a:off x="1139781" y="1807194"/>
            <a:ext cx="7025424" cy="2159639"/>
          </a:xfrm>
          <a:prstGeom prst="rect">
            <a:avLst/>
          </a:prstGeom>
        </p:spPr>
      </p:pic>
      <p:pic>
        <p:nvPicPr>
          <p:cNvPr id="5" name="Picture 5" descr="Graphical user interface, text, application&#10;&#10;Description automatically generated">
            <a:extLst>
              <a:ext uri="{FF2B5EF4-FFF2-40B4-BE49-F238E27FC236}">
                <a16:creationId xmlns:a16="http://schemas.microsoft.com/office/drawing/2014/main" id="{BCA99F7F-9661-4409-99FD-0EEAC30A28D5}"/>
              </a:ext>
            </a:extLst>
          </p:cNvPr>
          <p:cNvPicPr>
            <a:picLocks noChangeAspect="1"/>
          </p:cNvPicPr>
          <p:nvPr/>
        </p:nvPicPr>
        <p:blipFill>
          <a:blip r:embed="rId3"/>
          <a:stretch>
            <a:fillRect/>
          </a:stretch>
        </p:blipFill>
        <p:spPr>
          <a:xfrm>
            <a:off x="4177049" y="4243658"/>
            <a:ext cx="7164946" cy="1923107"/>
          </a:xfrm>
          <a:prstGeom prst="rect">
            <a:avLst/>
          </a:prstGeom>
        </p:spPr>
      </p:pic>
    </p:spTree>
    <p:extLst>
      <p:ext uri="{BB962C8B-B14F-4D97-AF65-F5344CB8AC3E}">
        <p14:creationId xmlns:p14="http://schemas.microsoft.com/office/powerpoint/2010/main" val="139011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EC59F-681F-4DB7-AFD8-F56DFADCCB7A}"/>
              </a:ext>
            </a:extLst>
          </p:cNvPr>
          <p:cNvSpPr>
            <a:spLocks noGrp="1"/>
          </p:cNvSpPr>
          <p:nvPr>
            <p:ph type="title"/>
          </p:nvPr>
        </p:nvSpPr>
        <p:spPr/>
        <p:txBody>
          <a:bodyPr/>
          <a:lstStyle/>
          <a:p>
            <a:r>
              <a:rPr lang="en-US"/>
              <a:t>Predictive (ALPHA) branch</a:t>
            </a:r>
          </a:p>
        </p:txBody>
      </p:sp>
      <p:sp>
        <p:nvSpPr>
          <p:cNvPr id="3" name="Content Placeholder 2">
            <a:extLst>
              <a:ext uri="{FF2B5EF4-FFF2-40B4-BE49-F238E27FC236}">
                <a16:creationId xmlns:a16="http://schemas.microsoft.com/office/drawing/2014/main" id="{7809835D-AC48-4724-A9CB-1DB5B6254E5D}"/>
              </a:ext>
            </a:extLst>
          </p:cNvPr>
          <p:cNvSpPr>
            <a:spLocks noGrp="1"/>
          </p:cNvSpPr>
          <p:nvPr>
            <p:ph idx="1"/>
          </p:nvPr>
        </p:nvSpPr>
        <p:spPr>
          <a:xfrm>
            <a:off x="1141412" y="2249487"/>
            <a:ext cx="6792951" cy="3541714"/>
          </a:xfrm>
        </p:spPr>
        <p:txBody>
          <a:bodyPr vert="horz" lIns="91440" tIns="45720" rIns="91440" bIns="45720" rtlCol="0" anchor="t">
            <a:normAutofit fontScale="85000" lnSpcReduction="10000"/>
          </a:bodyPr>
          <a:lstStyle/>
          <a:p>
            <a:r>
              <a:rPr lang="en-US">
                <a:ea typeface="+mn-lt"/>
                <a:cs typeface="+mn-lt"/>
              </a:rPr>
              <a:t>The second branch of the </a:t>
            </a:r>
            <a:r>
              <a:rPr lang="en-US" err="1">
                <a:ea typeface="+mn-lt"/>
                <a:cs typeface="+mn-lt"/>
              </a:rPr>
              <a:t>MvTAe</a:t>
            </a:r>
            <a:r>
              <a:rPr lang="en-US">
                <a:ea typeface="+mn-lt"/>
                <a:cs typeface="+mn-lt"/>
              </a:rPr>
              <a:t> model acts as a predictive branch - we call this the Alpha branch, as it generates a predictive alpha signal as its output. (The second branch of the model is expected to predict future sequence steps.)</a:t>
            </a:r>
          </a:p>
          <a:p>
            <a:r>
              <a:rPr lang="en-US">
                <a:ea typeface="+mn-lt"/>
                <a:cs typeface="+mn-lt"/>
              </a:rPr>
              <a:t>Its input is the output of the encoder - the hidden state vector which, when trained sufficiently, represents the underlying context and drivers of the dataset, and hence can be used to train the predictive alpha branch for a forward looking prediction of the dataset.</a:t>
            </a:r>
            <a:endParaRPr lang="en-US"/>
          </a:p>
        </p:txBody>
      </p:sp>
      <p:pic>
        <p:nvPicPr>
          <p:cNvPr id="4" name="Picture 4" descr="Diagram&#10;&#10;Description automatically generated">
            <a:extLst>
              <a:ext uri="{FF2B5EF4-FFF2-40B4-BE49-F238E27FC236}">
                <a16:creationId xmlns:a16="http://schemas.microsoft.com/office/drawing/2014/main" id="{DEC74A81-2602-4FB7-B8E4-13148A4EB560}"/>
              </a:ext>
            </a:extLst>
          </p:cNvPr>
          <p:cNvPicPr>
            <a:picLocks noChangeAspect="1"/>
          </p:cNvPicPr>
          <p:nvPr/>
        </p:nvPicPr>
        <p:blipFill>
          <a:blip r:embed="rId2"/>
          <a:stretch>
            <a:fillRect/>
          </a:stretch>
        </p:blipFill>
        <p:spPr>
          <a:xfrm>
            <a:off x="8038087" y="2376784"/>
            <a:ext cx="4072053" cy="3286292"/>
          </a:xfrm>
          <a:prstGeom prst="rect">
            <a:avLst/>
          </a:prstGeom>
        </p:spPr>
      </p:pic>
    </p:spTree>
    <p:extLst>
      <p:ext uri="{BB962C8B-B14F-4D97-AF65-F5344CB8AC3E}">
        <p14:creationId xmlns:p14="http://schemas.microsoft.com/office/powerpoint/2010/main" val="2051546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6D29C-3E03-430F-968A-9A3580A0BFD4}"/>
              </a:ext>
            </a:extLst>
          </p:cNvPr>
          <p:cNvSpPr>
            <a:spLocks noGrp="1"/>
          </p:cNvSpPr>
          <p:nvPr>
            <p:ph type="title"/>
          </p:nvPr>
        </p:nvSpPr>
        <p:spPr/>
        <p:txBody>
          <a:bodyPr/>
          <a:lstStyle/>
          <a:p>
            <a:r>
              <a:rPr lang="en-US"/>
              <a:t>Alpha branch code structure </a:t>
            </a:r>
          </a:p>
        </p:txBody>
      </p:sp>
      <p:sp>
        <p:nvSpPr>
          <p:cNvPr id="3" name="Content Placeholder 2">
            <a:extLst>
              <a:ext uri="{FF2B5EF4-FFF2-40B4-BE49-F238E27FC236}">
                <a16:creationId xmlns:a16="http://schemas.microsoft.com/office/drawing/2014/main" id="{F00D2C5D-B72C-4297-9D7C-5EF54DE991E1}"/>
              </a:ext>
            </a:extLst>
          </p:cNvPr>
          <p:cNvSpPr>
            <a:spLocks noGrp="1"/>
          </p:cNvSpPr>
          <p:nvPr>
            <p:ph idx="1"/>
          </p:nvPr>
        </p:nvSpPr>
        <p:spPr/>
        <p:txBody>
          <a:bodyPr vert="horz" lIns="91440" tIns="45720" rIns="91440" bIns="45720" rtlCol="0" anchor="t">
            <a:normAutofit/>
          </a:bodyPr>
          <a:lstStyle/>
          <a:p>
            <a:r>
              <a:rPr lang="en-US">
                <a:ea typeface="+mn-lt"/>
                <a:cs typeface="+mn-lt"/>
              </a:rPr>
              <a:t>The alpha branch has a fully connected structure.</a:t>
            </a:r>
          </a:p>
          <a:p>
            <a:pPr lvl="1"/>
            <a:r>
              <a:rPr lang="en-US">
                <a:ea typeface="+mn-lt"/>
                <a:cs typeface="+mn-lt"/>
              </a:rPr>
              <a:t>Two fully connected hidden layers of neurons. </a:t>
            </a:r>
          </a:p>
          <a:p>
            <a:pPr lvl="1"/>
            <a:r>
              <a:rPr lang="en-US">
                <a:ea typeface="+mn-lt"/>
                <a:cs typeface="+mn-lt"/>
              </a:rPr>
              <a:t>This fully connected layer enables the backpropagation training process to capture higher dimensionality linear functions within the hidden state vector data while allowing the LSTM decoder layer to focus on capturing the non-linear sequential functions within the data.</a:t>
            </a:r>
            <a:endParaRPr lang="en-US" dirty="0">
              <a:ea typeface="+mn-lt"/>
              <a:cs typeface="+mn-lt"/>
            </a:endParaRPr>
          </a:p>
          <a:p>
            <a:pPr lvl="1"/>
            <a:endParaRPr lang="en-US" dirty="0"/>
          </a:p>
          <a:p>
            <a:pPr marL="457200" lvl="1" indent="0">
              <a:buNone/>
            </a:pPr>
            <a:r>
              <a:rPr lang="en-US"/>
              <a:t>(continued next slide)</a:t>
            </a:r>
            <a:endParaRPr lang="en-US" dirty="0"/>
          </a:p>
          <a:p>
            <a:pPr lvl="1"/>
            <a:endParaRPr lang="en-US" dirty="0"/>
          </a:p>
        </p:txBody>
      </p:sp>
    </p:spTree>
    <p:extLst>
      <p:ext uri="{BB962C8B-B14F-4D97-AF65-F5344CB8AC3E}">
        <p14:creationId xmlns:p14="http://schemas.microsoft.com/office/powerpoint/2010/main" val="3825817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6D29C-3E03-430F-968A-9A3580A0BFD4}"/>
              </a:ext>
            </a:extLst>
          </p:cNvPr>
          <p:cNvSpPr>
            <a:spLocks noGrp="1"/>
          </p:cNvSpPr>
          <p:nvPr>
            <p:ph type="title"/>
          </p:nvPr>
        </p:nvSpPr>
        <p:spPr/>
        <p:txBody>
          <a:bodyPr/>
          <a:lstStyle/>
          <a:p>
            <a:r>
              <a:rPr lang="en-US"/>
              <a:t>Alpha branch code structure</a:t>
            </a:r>
          </a:p>
        </p:txBody>
      </p:sp>
      <p:sp>
        <p:nvSpPr>
          <p:cNvPr id="3" name="Content Placeholder 2">
            <a:extLst>
              <a:ext uri="{FF2B5EF4-FFF2-40B4-BE49-F238E27FC236}">
                <a16:creationId xmlns:a16="http://schemas.microsoft.com/office/drawing/2014/main" id="{F00D2C5D-B72C-4297-9D7C-5EF54DE991E1}"/>
              </a:ext>
            </a:extLst>
          </p:cNvPr>
          <p:cNvSpPr>
            <a:spLocks noGrp="1"/>
          </p:cNvSpPr>
          <p:nvPr>
            <p:ph idx="1"/>
          </p:nvPr>
        </p:nvSpPr>
        <p:spPr/>
        <p:txBody>
          <a:bodyPr vert="horz" lIns="91440" tIns="45720" rIns="91440" bIns="45720" rtlCol="0" anchor="t">
            <a:normAutofit/>
          </a:bodyPr>
          <a:lstStyle/>
          <a:p>
            <a:r>
              <a:rPr lang="en-US">
                <a:ea typeface="+mn-lt"/>
                <a:cs typeface="+mn-lt"/>
              </a:rPr>
              <a:t>The alpha branch has a fully connected structure.</a:t>
            </a:r>
          </a:p>
          <a:p>
            <a:pPr lvl="1"/>
            <a:r>
              <a:rPr lang="en-US">
                <a:ea typeface="+mn-lt"/>
                <a:cs typeface="+mn-lt"/>
              </a:rPr>
              <a:t>ReLU (Rectified Linear Units) activation functions are associated with these layers.</a:t>
            </a:r>
          </a:p>
          <a:p>
            <a:pPr lvl="1"/>
            <a:r>
              <a:rPr lang="en-US">
                <a:ea typeface="+mn-lt"/>
                <a:cs typeface="+mn-lt"/>
              </a:rPr>
              <a:t>ReLU provide statibility in modelling non-linearity, which most complex sequential problems require (as shown by Zeiler et al.), and help alleviate the problem of vanishing/exploding gradients in the backpropagation process.</a:t>
            </a:r>
            <a:endParaRPr lang="en-US"/>
          </a:p>
        </p:txBody>
      </p:sp>
      <p:pic>
        <p:nvPicPr>
          <p:cNvPr id="4" name="Picture 4" descr="Text&#10;&#10;Description automatically generated">
            <a:extLst>
              <a:ext uri="{FF2B5EF4-FFF2-40B4-BE49-F238E27FC236}">
                <a16:creationId xmlns:a16="http://schemas.microsoft.com/office/drawing/2014/main" id="{8C581C3D-E4DB-46F7-BE9D-2E7243B502BD}"/>
              </a:ext>
            </a:extLst>
          </p:cNvPr>
          <p:cNvPicPr>
            <a:picLocks noChangeAspect="1"/>
          </p:cNvPicPr>
          <p:nvPr/>
        </p:nvPicPr>
        <p:blipFill>
          <a:blip r:embed="rId2"/>
          <a:stretch>
            <a:fillRect/>
          </a:stretch>
        </p:blipFill>
        <p:spPr>
          <a:xfrm>
            <a:off x="1907449" y="4431665"/>
            <a:ext cx="7166517" cy="1987988"/>
          </a:xfrm>
          <a:prstGeom prst="rect">
            <a:avLst/>
          </a:prstGeom>
        </p:spPr>
      </p:pic>
    </p:spTree>
    <p:extLst>
      <p:ext uri="{BB962C8B-B14F-4D97-AF65-F5344CB8AC3E}">
        <p14:creationId xmlns:p14="http://schemas.microsoft.com/office/powerpoint/2010/main" val="4172588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8" name="Group 11">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2"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4"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9" name="Rectangle 67">
            <a:extLst>
              <a:ext uri="{FF2B5EF4-FFF2-40B4-BE49-F238E27FC236}">
                <a16:creationId xmlns:a16="http://schemas.microsoft.com/office/drawing/2014/main" id="{CD614432-46FD-4B63-8194-64F233F941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1" name="Group 69">
            <a:extLst>
              <a:ext uri="{FF2B5EF4-FFF2-40B4-BE49-F238E27FC236}">
                <a16:creationId xmlns:a16="http://schemas.microsoft.com/office/drawing/2014/main" id="{57D43E06-E0E9-45FB-9DD8-4513BF040A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1" name="Rectangle 5">
              <a:extLst>
                <a:ext uri="{FF2B5EF4-FFF2-40B4-BE49-F238E27FC236}">
                  <a16:creationId xmlns:a16="http://schemas.microsoft.com/office/drawing/2014/main" id="{BC31D834-B127-4A66-A0A9-2956DB0766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7" name="Freeform 6">
              <a:extLst>
                <a:ext uri="{FF2B5EF4-FFF2-40B4-BE49-F238E27FC236}">
                  <a16:creationId xmlns:a16="http://schemas.microsoft.com/office/drawing/2014/main" id="{AEB45F0E-3639-41ED-99CC-CCA38D61D6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7">
              <a:extLst>
                <a:ext uri="{FF2B5EF4-FFF2-40B4-BE49-F238E27FC236}">
                  <a16:creationId xmlns:a16="http://schemas.microsoft.com/office/drawing/2014/main" id="{5302B214-0D24-40CA-BFB4-CF38694B0D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Rectangle 8">
              <a:extLst>
                <a:ext uri="{FF2B5EF4-FFF2-40B4-BE49-F238E27FC236}">
                  <a16:creationId xmlns:a16="http://schemas.microsoft.com/office/drawing/2014/main" id="{BB18DCBD-D74A-40C8-B325-B49FC52BA28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5" name="Freeform 9">
              <a:extLst>
                <a:ext uri="{FF2B5EF4-FFF2-40B4-BE49-F238E27FC236}">
                  <a16:creationId xmlns:a16="http://schemas.microsoft.com/office/drawing/2014/main" id="{02CFFDAE-C576-45A9-8D6F-3FF8F2EAF5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0">
              <a:extLst>
                <a:ext uri="{FF2B5EF4-FFF2-40B4-BE49-F238E27FC236}">
                  <a16:creationId xmlns:a16="http://schemas.microsoft.com/office/drawing/2014/main" id="{382510FF-8736-4655-A749-972F90D8B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1">
              <a:extLst>
                <a:ext uri="{FF2B5EF4-FFF2-40B4-BE49-F238E27FC236}">
                  <a16:creationId xmlns:a16="http://schemas.microsoft.com/office/drawing/2014/main" id="{302B8B45-64D1-4E5D-BBCC-AB578EC64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2">
              <a:extLst>
                <a:ext uri="{FF2B5EF4-FFF2-40B4-BE49-F238E27FC236}">
                  <a16:creationId xmlns:a16="http://schemas.microsoft.com/office/drawing/2014/main" id="{C63FCB23-1A4C-4B0E-991C-1E1AD04759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3">
              <a:extLst>
                <a:ext uri="{FF2B5EF4-FFF2-40B4-BE49-F238E27FC236}">
                  <a16:creationId xmlns:a16="http://schemas.microsoft.com/office/drawing/2014/main" id="{49B472C6-502A-452F-857D-3007E7519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4">
              <a:extLst>
                <a:ext uri="{FF2B5EF4-FFF2-40B4-BE49-F238E27FC236}">
                  <a16:creationId xmlns:a16="http://schemas.microsoft.com/office/drawing/2014/main" id="{1887487B-9617-48BB-BC6E-2E095DDB7A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5">
              <a:extLst>
                <a:ext uri="{FF2B5EF4-FFF2-40B4-BE49-F238E27FC236}">
                  <a16:creationId xmlns:a16="http://schemas.microsoft.com/office/drawing/2014/main" id="{8CCC40D8-3574-4709-B597-0C9EB8AC97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6">
              <a:extLst>
                <a:ext uri="{FF2B5EF4-FFF2-40B4-BE49-F238E27FC236}">
                  <a16:creationId xmlns:a16="http://schemas.microsoft.com/office/drawing/2014/main" id="{5C2DE696-C0F1-4470-AA20-1B185DFE05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7">
              <a:extLst>
                <a:ext uri="{FF2B5EF4-FFF2-40B4-BE49-F238E27FC236}">
                  <a16:creationId xmlns:a16="http://schemas.microsoft.com/office/drawing/2014/main" id="{3044BF69-E88A-4FE6-A7C7-E6222C391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8">
              <a:extLst>
                <a:ext uri="{FF2B5EF4-FFF2-40B4-BE49-F238E27FC236}">
                  <a16:creationId xmlns:a16="http://schemas.microsoft.com/office/drawing/2014/main" id="{87F8C68F-552A-4831-87FC-D45485F782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9">
              <a:extLst>
                <a:ext uri="{FF2B5EF4-FFF2-40B4-BE49-F238E27FC236}">
                  <a16:creationId xmlns:a16="http://schemas.microsoft.com/office/drawing/2014/main" id="{439F4E03-58CC-4C01-B28D-4B4B5A6CF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0">
              <a:extLst>
                <a:ext uri="{FF2B5EF4-FFF2-40B4-BE49-F238E27FC236}">
                  <a16:creationId xmlns:a16="http://schemas.microsoft.com/office/drawing/2014/main" id="{638B9EF8-62E2-409B-A243-493F3008A0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1">
              <a:extLst>
                <a:ext uri="{FF2B5EF4-FFF2-40B4-BE49-F238E27FC236}">
                  <a16:creationId xmlns:a16="http://schemas.microsoft.com/office/drawing/2014/main" id="{BF251EFD-0032-41FD-A617-D4F06953E0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2">
              <a:extLst>
                <a:ext uri="{FF2B5EF4-FFF2-40B4-BE49-F238E27FC236}">
                  <a16:creationId xmlns:a16="http://schemas.microsoft.com/office/drawing/2014/main" id="{3DF212F4-57CD-4E08-BC1F-CA81C516C4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3">
              <a:extLst>
                <a:ext uri="{FF2B5EF4-FFF2-40B4-BE49-F238E27FC236}">
                  <a16:creationId xmlns:a16="http://schemas.microsoft.com/office/drawing/2014/main" id="{6C8506A9-98D5-4346-BA53-7BE67D7D03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4">
              <a:extLst>
                <a:ext uri="{FF2B5EF4-FFF2-40B4-BE49-F238E27FC236}">
                  <a16:creationId xmlns:a16="http://schemas.microsoft.com/office/drawing/2014/main" id="{7D36D3DC-4B56-4591-B3CB-20F2A8E08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5">
              <a:extLst>
                <a:ext uri="{FF2B5EF4-FFF2-40B4-BE49-F238E27FC236}">
                  <a16:creationId xmlns:a16="http://schemas.microsoft.com/office/drawing/2014/main" id="{19C17C52-3CF4-4CB1-93B0-D71E838B5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6">
              <a:extLst>
                <a:ext uri="{FF2B5EF4-FFF2-40B4-BE49-F238E27FC236}">
                  <a16:creationId xmlns:a16="http://schemas.microsoft.com/office/drawing/2014/main" id="{F723AE18-264F-4AA7-88D7-83570E3268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7">
              <a:extLst>
                <a:ext uri="{FF2B5EF4-FFF2-40B4-BE49-F238E27FC236}">
                  <a16:creationId xmlns:a16="http://schemas.microsoft.com/office/drawing/2014/main" id="{4CCF1D1F-3F13-4891-8139-ADA1CD8DD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8">
              <a:extLst>
                <a:ext uri="{FF2B5EF4-FFF2-40B4-BE49-F238E27FC236}">
                  <a16:creationId xmlns:a16="http://schemas.microsoft.com/office/drawing/2014/main" id="{78BFA10C-74DF-41B4-8E08-50CC82B7A8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9">
              <a:extLst>
                <a:ext uri="{FF2B5EF4-FFF2-40B4-BE49-F238E27FC236}">
                  <a16:creationId xmlns:a16="http://schemas.microsoft.com/office/drawing/2014/main" id="{DFCDD40B-D4BD-4091-9EE8-869FF64F0C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30">
              <a:extLst>
                <a:ext uri="{FF2B5EF4-FFF2-40B4-BE49-F238E27FC236}">
                  <a16:creationId xmlns:a16="http://schemas.microsoft.com/office/drawing/2014/main" id="{C795EC66-071B-4C40-934A-C3AB55649B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31">
              <a:extLst>
                <a:ext uri="{FF2B5EF4-FFF2-40B4-BE49-F238E27FC236}">
                  <a16:creationId xmlns:a16="http://schemas.microsoft.com/office/drawing/2014/main" id="{4DFDE558-A234-4BD5-A26C-99870882F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32">
              <a:extLst>
                <a:ext uri="{FF2B5EF4-FFF2-40B4-BE49-F238E27FC236}">
                  <a16:creationId xmlns:a16="http://schemas.microsoft.com/office/drawing/2014/main" id="{0A007A33-7683-48EB-9714-ADEDDC1DB3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Rectangle 33">
              <a:extLst>
                <a:ext uri="{FF2B5EF4-FFF2-40B4-BE49-F238E27FC236}">
                  <a16:creationId xmlns:a16="http://schemas.microsoft.com/office/drawing/2014/main" id="{EC290698-D471-4505-B43E-87EEFB3619E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0" name="Freeform 34">
              <a:extLst>
                <a:ext uri="{FF2B5EF4-FFF2-40B4-BE49-F238E27FC236}">
                  <a16:creationId xmlns:a16="http://schemas.microsoft.com/office/drawing/2014/main" id="{8B75059B-DDB3-4BDF-9AE6-D9A4A5ED43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35">
              <a:extLst>
                <a:ext uri="{FF2B5EF4-FFF2-40B4-BE49-F238E27FC236}">
                  <a16:creationId xmlns:a16="http://schemas.microsoft.com/office/drawing/2014/main" id="{81B849DB-E967-4042-B061-AD30AB053F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6">
              <a:extLst>
                <a:ext uri="{FF2B5EF4-FFF2-40B4-BE49-F238E27FC236}">
                  <a16:creationId xmlns:a16="http://schemas.microsoft.com/office/drawing/2014/main" id="{E8E1D58B-C2EE-4DAC-BC7D-ABC55F5C3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37">
              <a:extLst>
                <a:ext uri="{FF2B5EF4-FFF2-40B4-BE49-F238E27FC236}">
                  <a16:creationId xmlns:a16="http://schemas.microsoft.com/office/drawing/2014/main" id="{7D867EE2-CC64-459F-B1FD-5770B0C858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38">
              <a:extLst>
                <a:ext uri="{FF2B5EF4-FFF2-40B4-BE49-F238E27FC236}">
                  <a16:creationId xmlns:a16="http://schemas.microsoft.com/office/drawing/2014/main" id="{96DBF1BF-0F1A-4646-B493-2C210BF91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39">
              <a:extLst>
                <a:ext uri="{FF2B5EF4-FFF2-40B4-BE49-F238E27FC236}">
                  <a16:creationId xmlns:a16="http://schemas.microsoft.com/office/drawing/2014/main" id="{C14EBC57-DC59-4BAB-BFEF-5E2A172024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40">
              <a:extLst>
                <a:ext uri="{FF2B5EF4-FFF2-40B4-BE49-F238E27FC236}">
                  <a16:creationId xmlns:a16="http://schemas.microsoft.com/office/drawing/2014/main" id="{05A2794A-7B60-4B1F-B43C-C08F51C667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41">
              <a:extLst>
                <a:ext uri="{FF2B5EF4-FFF2-40B4-BE49-F238E27FC236}">
                  <a16:creationId xmlns:a16="http://schemas.microsoft.com/office/drawing/2014/main" id="{3394CF13-32C3-4BE9-AA6D-DF8F82534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42">
              <a:extLst>
                <a:ext uri="{FF2B5EF4-FFF2-40B4-BE49-F238E27FC236}">
                  <a16:creationId xmlns:a16="http://schemas.microsoft.com/office/drawing/2014/main" id="{2E4C0BA3-1B29-4D8C-9E6E-CDAFF7C957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43">
              <a:extLst>
                <a:ext uri="{FF2B5EF4-FFF2-40B4-BE49-F238E27FC236}">
                  <a16:creationId xmlns:a16="http://schemas.microsoft.com/office/drawing/2014/main" id="{A8623A34-11DB-4490-AF5D-26513AD50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44">
              <a:extLst>
                <a:ext uri="{FF2B5EF4-FFF2-40B4-BE49-F238E27FC236}">
                  <a16:creationId xmlns:a16="http://schemas.microsoft.com/office/drawing/2014/main" id="{AA01C5BF-55D0-406B-9447-9E6323AB463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Rectangle 45">
              <a:extLst>
                <a:ext uri="{FF2B5EF4-FFF2-40B4-BE49-F238E27FC236}">
                  <a16:creationId xmlns:a16="http://schemas.microsoft.com/office/drawing/2014/main" id="{592233FB-D11D-40BB-B825-D67497779CF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2" name="Freeform 46">
              <a:extLst>
                <a:ext uri="{FF2B5EF4-FFF2-40B4-BE49-F238E27FC236}">
                  <a16:creationId xmlns:a16="http://schemas.microsoft.com/office/drawing/2014/main" id="{3FD97EB1-F159-4021-B498-18ED5AD95D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47">
              <a:extLst>
                <a:ext uri="{FF2B5EF4-FFF2-40B4-BE49-F238E27FC236}">
                  <a16:creationId xmlns:a16="http://schemas.microsoft.com/office/drawing/2014/main" id="{663683DC-3029-493D-AC2E-B6475D4CA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48">
              <a:extLst>
                <a:ext uri="{FF2B5EF4-FFF2-40B4-BE49-F238E27FC236}">
                  <a16:creationId xmlns:a16="http://schemas.microsoft.com/office/drawing/2014/main" id="{B8D533F2-4DD0-47E4-B6F4-FE1DC5257F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49">
              <a:extLst>
                <a:ext uri="{FF2B5EF4-FFF2-40B4-BE49-F238E27FC236}">
                  <a16:creationId xmlns:a16="http://schemas.microsoft.com/office/drawing/2014/main" id="{ECD96B65-7D14-4D80-A430-882ADD9B38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50">
              <a:extLst>
                <a:ext uri="{FF2B5EF4-FFF2-40B4-BE49-F238E27FC236}">
                  <a16:creationId xmlns:a16="http://schemas.microsoft.com/office/drawing/2014/main" id="{7CF501C3-E940-4890-B417-54DB8EB62C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51">
              <a:extLst>
                <a:ext uri="{FF2B5EF4-FFF2-40B4-BE49-F238E27FC236}">
                  <a16:creationId xmlns:a16="http://schemas.microsoft.com/office/drawing/2014/main" id="{DDDA19B3-D841-4B23-A0DA-8CDD36BFFB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52">
              <a:extLst>
                <a:ext uri="{FF2B5EF4-FFF2-40B4-BE49-F238E27FC236}">
                  <a16:creationId xmlns:a16="http://schemas.microsoft.com/office/drawing/2014/main" id="{1AE5B2C0-5A75-4732-9DC8-EC0562E33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3">
              <a:extLst>
                <a:ext uri="{FF2B5EF4-FFF2-40B4-BE49-F238E27FC236}">
                  <a16:creationId xmlns:a16="http://schemas.microsoft.com/office/drawing/2014/main" id="{BBDD5730-79D7-4521-BC7B-26C613C92A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4">
              <a:extLst>
                <a:ext uri="{FF2B5EF4-FFF2-40B4-BE49-F238E27FC236}">
                  <a16:creationId xmlns:a16="http://schemas.microsoft.com/office/drawing/2014/main" id="{9A5C68A3-07A7-49FF-B29A-04E350105B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5">
              <a:extLst>
                <a:ext uri="{FF2B5EF4-FFF2-40B4-BE49-F238E27FC236}">
                  <a16:creationId xmlns:a16="http://schemas.microsoft.com/office/drawing/2014/main" id="{E615EBAF-955F-4294-99EB-922C7A400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56">
              <a:extLst>
                <a:ext uri="{FF2B5EF4-FFF2-40B4-BE49-F238E27FC236}">
                  <a16:creationId xmlns:a16="http://schemas.microsoft.com/office/drawing/2014/main" id="{B1592F83-EF32-4C0A-993A-2B6AC8186E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57">
              <a:extLst>
                <a:ext uri="{FF2B5EF4-FFF2-40B4-BE49-F238E27FC236}">
                  <a16:creationId xmlns:a16="http://schemas.microsoft.com/office/drawing/2014/main" id="{F1C4D2B1-55D6-4040-AE4D-F7C5D326FC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58">
              <a:extLst>
                <a:ext uri="{FF2B5EF4-FFF2-40B4-BE49-F238E27FC236}">
                  <a16:creationId xmlns:a16="http://schemas.microsoft.com/office/drawing/2014/main" id="{DC7DBDFF-6BF3-41F0-A002-44B913CDC9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126" name="Picture 2">
            <a:extLst>
              <a:ext uri="{FF2B5EF4-FFF2-40B4-BE49-F238E27FC236}">
                <a16:creationId xmlns:a16="http://schemas.microsoft.com/office/drawing/2014/main" id="{0B0BC616-AF73-491B-AACB-A8C3A548B6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77153F4-25CC-4D66-94E6-ACB1C6D6F93C}"/>
              </a:ext>
            </a:extLst>
          </p:cNvPr>
          <p:cNvSpPr>
            <a:spLocks noGrp="1"/>
          </p:cNvSpPr>
          <p:nvPr>
            <p:ph type="title"/>
          </p:nvPr>
        </p:nvSpPr>
        <p:spPr>
          <a:xfrm>
            <a:off x="6580635" y="1113282"/>
            <a:ext cx="4966332" cy="2396681"/>
          </a:xfrm>
        </p:spPr>
        <p:txBody>
          <a:bodyPr vert="horz" lIns="91440" tIns="45720" rIns="91440" bIns="45720" rtlCol="0" anchor="b">
            <a:normAutofit/>
          </a:bodyPr>
          <a:lstStyle/>
          <a:p>
            <a:r>
              <a:rPr lang="en-US" sz="4800">
                <a:solidFill>
                  <a:srgbClr val="FFFFFF"/>
                </a:solidFill>
              </a:rPr>
              <a:t>Raindrop path on a window</a:t>
            </a:r>
          </a:p>
        </p:txBody>
      </p:sp>
      <p:sp useBgFill="1">
        <p:nvSpPr>
          <p:cNvPr id="69" name="Round Diagonal Corner Rectangle 6">
            <a:extLst>
              <a:ext uri="{FF2B5EF4-FFF2-40B4-BE49-F238E27FC236}">
                <a16:creationId xmlns:a16="http://schemas.microsoft.com/office/drawing/2014/main" id="{7C914900-562F-42A1-9E63-CD117E0CA0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nature, rain, outdoor, large&#10;&#10;Description automatically generated">
            <a:extLst>
              <a:ext uri="{FF2B5EF4-FFF2-40B4-BE49-F238E27FC236}">
                <a16:creationId xmlns:a16="http://schemas.microsoft.com/office/drawing/2014/main" id="{70173585-E0BA-4308-9429-C89CC16BA27F}"/>
              </a:ext>
            </a:extLst>
          </p:cNvPr>
          <p:cNvPicPr>
            <a:picLocks noChangeAspect="1"/>
          </p:cNvPicPr>
          <p:nvPr/>
        </p:nvPicPr>
        <p:blipFill>
          <a:blip r:embed="rId4"/>
          <a:stretch>
            <a:fillRect/>
          </a:stretch>
        </p:blipFill>
        <p:spPr>
          <a:xfrm>
            <a:off x="1146039" y="1141368"/>
            <a:ext cx="4592199" cy="4567773"/>
          </a:xfrm>
          <a:prstGeom prst="rect">
            <a:avLst/>
          </a:prstGeom>
        </p:spPr>
      </p:pic>
    </p:spTree>
    <p:extLst>
      <p:ext uri="{BB962C8B-B14F-4D97-AF65-F5344CB8AC3E}">
        <p14:creationId xmlns:p14="http://schemas.microsoft.com/office/powerpoint/2010/main" val="1830592860"/>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2DAA0-8CA5-4832-B4DE-A0FDDC79F490}"/>
              </a:ext>
            </a:extLst>
          </p:cNvPr>
          <p:cNvSpPr>
            <a:spLocks noGrp="1"/>
          </p:cNvSpPr>
          <p:nvPr>
            <p:ph type="title"/>
          </p:nvPr>
        </p:nvSpPr>
        <p:spPr/>
        <p:txBody>
          <a:bodyPr/>
          <a:lstStyle/>
          <a:p>
            <a:r>
              <a:rPr lang="en-US"/>
              <a:t>ReLU overview</a:t>
            </a:r>
          </a:p>
        </p:txBody>
      </p:sp>
      <p:sp>
        <p:nvSpPr>
          <p:cNvPr id="3" name="Content Placeholder 2">
            <a:extLst>
              <a:ext uri="{FF2B5EF4-FFF2-40B4-BE49-F238E27FC236}">
                <a16:creationId xmlns:a16="http://schemas.microsoft.com/office/drawing/2014/main" id="{26AF12C1-90D8-44F1-B27A-6FA484DD1E53}"/>
              </a:ext>
            </a:extLst>
          </p:cNvPr>
          <p:cNvSpPr>
            <a:spLocks noGrp="1"/>
          </p:cNvSpPr>
          <p:nvPr>
            <p:ph idx="1"/>
          </p:nvPr>
        </p:nvSpPr>
        <p:spPr>
          <a:xfrm>
            <a:off x="1141412" y="2249487"/>
            <a:ext cx="5333999" cy="3541714"/>
          </a:xfrm>
        </p:spPr>
        <p:txBody>
          <a:bodyPr vert="horz" lIns="91440" tIns="45720" rIns="91440" bIns="45720" rtlCol="0" anchor="t">
            <a:normAutofit fontScale="70000" lnSpcReduction="20000"/>
          </a:bodyPr>
          <a:lstStyle/>
          <a:p>
            <a:r>
              <a:rPr lang="en-US" b="1">
                <a:ea typeface="+mn-lt"/>
                <a:cs typeface="+mn-lt"/>
              </a:rPr>
              <a:t>Rectified Linear Unit</a:t>
            </a:r>
            <a:r>
              <a:rPr lang="en-US">
                <a:ea typeface="+mn-lt"/>
                <a:cs typeface="+mn-lt"/>
              </a:rPr>
              <a:t> is an activation function used in nearly all modern neural network architectures. </a:t>
            </a:r>
          </a:p>
          <a:p>
            <a:r>
              <a:rPr lang="en-US">
                <a:ea typeface="+mn-lt"/>
                <a:cs typeface="+mn-lt"/>
              </a:rPr>
              <a:t>ReLU is defined as </a:t>
            </a:r>
            <a:r>
              <a:rPr lang="en-US" b="1">
                <a:ea typeface="+mn-lt"/>
                <a:cs typeface="+mn-lt"/>
              </a:rPr>
              <a:t>max(0, x).</a:t>
            </a:r>
          </a:p>
          <a:p>
            <a:r>
              <a:rPr lang="en-US">
                <a:ea typeface="+mn-lt"/>
                <a:cs typeface="+mn-lt"/>
              </a:rPr>
              <a:t>This function that will output the input directly if it is positive, otherwise, it will output zero.</a:t>
            </a:r>
          </a:p>
          <a:p>
            <a:r>
              <a:rPr lang="en-US">
                <a:ea typeface="+mn-lt"/>
                <a:cs typeface="+mn-lt"/>
              </a:rPr>
              <a:t>Similarly, the derivative of the rectified linear function is also easy to calculate. </a:t>
            </a:r>
          </a:p>
          <a:p>
            <a:pPr lvl="1"/>
            <a:r>
              <a:rPr lang="en-US">
                <a:ea typeface="+mn-lt"/>
                <a:cs typeface="+mn-lt"/>
              </a:rPr>
              <a:t>The derivative of the activation function is required when updating the weights of a node as part of the backpropagation of error.</a:t>
            </a:r>
          </a:p>
          <a:p>
            <a:pPr lvl="1"/>
            <a:r>
              <a:rPr lang="en-US">
                <a:ea typeface="+mn-lt"/>
                <a:cs typeface="+mn-lt"/>
              </a:rPr>
              <a:t>The derivative of the function is the slope. The slope for negative values is 0.0 and the slope for positive values is 1.0.</a:t>
            </a:r>
          </a:p>
        </p:txBody>
      </p:sp>
      <p:pic>
        <p:nvPicPr>
          <p:cNvPr id="4" name="Picture 4" descr="Chart, line chart&#10;&#10;Description automatically generated">
            <a:extLst>
              <a:ext uri="{FF2B5EF4-FFF2-40B4-BE49-F238E27FC236}">
                <a16:creationId xmlns:a16="http://schemas.microsoft.com/office/drawing/2014/main" id="{8DB08586-64EA-4275-A4C3-9805318CABE2}"/>
              </a:ext>
            </a:extLst>
          </p:cNvPr>
          <p:cNvPicPr>
            <a:picLocks noChangeAspect="1"/>
          </p:cNvPicPr>
          <p:nvPr/>
        </p:nvPicPr>
        <p:blipFill>
          <a:blip r:embed="rId2"/>
          <a:stretch>
            <a:fillRect/>
          </a:stretch>
        </p:blipFill>
        <p:spPr>
          <a:xfrm>
            <a:off x="6908392" y="2427488"/>
            <a:ext cx="3979127" cy="2789946"/>
          </a:xfrm>
          <a:prstGeom prst="rect">
            <a:avLst/>
          </a:prstGeom>
        </p:spPr>
      </p:pic>
    </p:spTree>
    <p:extLst>
      <p:ext uri="{BB962C8B-B14F-4D97-AF65-F5344CB8AC3E}">
        <p14:creationId xmlns:p14="http://schemas.microsoft.com/office/powerpoint/2010/main" val="20233150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A3867-5C16-4E3B-910F-18CB1209FE03}"/>
              </a:ext>
            </a:extLst>
          </p:cNvPr>
          <p:cNvSpPr>
            <a:spLocks noGrp="1"/>
          </p:cNvSpPr>
          <p:nvPr>
            <p:ph type="title"/>
          </p:nvPr>
        </p:nvSpPr>
        <p:spPr/>
        <p:txBody>
          <a:bodyPr/>
          <a:lstStyle/>
          <a:p>
            <a:r>
              <a:rPr lang="en-US"/>
              <a:t>Activation FUnctions</a:t>
            </a:r>
          </a:p>
        </p:txBody>
      </p:sp>
      <p:sp>
        <p:nvSpPr>
          <p:cNvPr id="3" name="Content Placeholder 2">
            <a:extLst>
              <a:ext uri="{FF2B5EF4-FFF2-40B4-BE49-F238E27FC236}">
                <a16:creationId xmlns:a16="http://schemas.microsoft.com/office/drawing/2014/main" id="{D51AC9BB-5B54-45EA-83E5-3A4734346E94}"/>
              </a:ext>
            </a:extLst>
          </p:cNvPr>
          <p:cNvSpPr>
            <a:spLocks noGrp="1"/>
          </p:cNvSpPr>
          <p:nvPr>
            <p:ph idx="1"/>
          </p:nvPr>
        </p:nvSpPr>
        <p:spPr/>
        <p:txBody>
          <a:bodyPr vert="horz" lIns="91440" tIns="45720" rIns="91440" bIns="45720" rtlCol="0" anchor="t">
            <a:normAutofit fontScale="85000" lnSpcReduction="10000"/>
          </a:bodyPr>
          <a:lstStyle/>
          <a:p>
            <a:r>
              <a:rPr lang="en-US">
                <a:ea typeface="+mn-lt"/>
                <a:cs typeface="+mn-lt"/>
              </a:rPr>
              <a:t>An activation outputs a small value for small inputs, and a larger value if its inputs exceed a threshold. If the inputs are large enough, the activation function "fires", otherwise it does nothing. In other words, an activation function is like a gate that checks that an incoming value is greater than a critical number.</a:t>
            </a:r>
          </a:p>
          <a:p>
            <a:r>
              <a:rPr lang="en-US">
                <a:ea typeface="+mn-lt"/>
                <a:cs typeface="+mn-lt"/>
              </a:rPr>
              <a:t>"Activation functions are useful because they add non-linearities into neural networks, allowing the neural networks to learn powerful operations. If the activation functions were to be removed from a feedforward neural network, the entire network could be re-factored to a simple linear operation or matrix transformation on its input, and it would no longer be capable of performing complex tasks such as image recognition." --DeepAI </a:t>
            </a:r>
            <a:endParaRPr lang="en-US"/>
          </a:p>
        </p:txBody>
      </p:sp>
    </p:spTree>
    <p:extLst>
      <p:ext uri="{BB962C8B-B14F-4D97-AF65-F5344CB8AC3E}">
        <p14:creationId xmlns:p14="http://schemas.microsoft.com/office/powerpoint/2010/main" val="37983137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C9AC9-3449-49F5-8835-58DB009F5608}"/>
              </a:ext>
            </a:extLst>
          </p:cNvPr>
          <p:cNvSpPr>
            <a:spLocks noGrp="1"/>
          </p:cNvSpPr>
          <p:nvPr>
            <p:ph type="title"/>
          </p:nvPr>
        </p:nvSpPr>
        <p:spPr/>
        <p:txBody>
          <a:bodyPr/>
          <a:lstStyle/>
          <a:p>
            <a:r>
              <a:rPr lang="en-US"/>
              <a:t>RELU Advantages</a:t>
            </a:r>
          </a:p>
        </p:txBody>
      </p:sp>
      <p:sp>
        <p:nvSpPr>
          <p:cNvPr id="3" name="Content Placeholder 2">
            <a:extLst>
              <a:ext uri="{FF2B5EF4-FFF2-40B4-BE49-F238E27FC236}">
                <a16:creationId xmlns:a16="http://schemas.microsoft.com/office/drawing/2014/main" id="{5BD61DC2-7173-4C72-8A83-C80953B1D495}"/>
              </a:ext>
            </a:extLst>
          </p:cNvPr>
          <p:cNvSpPr>
            <a:spLocks noGrp="1"/>
          </p:cNvSpPr>
          <p:nvPr>
            <p:ph idx="1"/>
          </p:nvPr>
        </p:nvSpPr>
        <p:spPr/>
        <p:txBody>
          <a:bodyPr vert="horz" lIns="91440" tIns="45720" rIns="91440" bIns="45720" rtlCol="0" anchor="t">
            <a:normAutofit/>
          </a:bodyPr>
          <a:lstStyle/>
          <a:p>
            <a:r>
              <a:rPr lang="en-US"/>
              <a:t>Computationaly 'cheap' - no exponential calculations: tanh, sigmoid</a:t>
            </a:r>
            <a:endParaRPr lang="en-US" i="1"/>
          </a:p>
          <a:p>
            <a:r>
              <a:rPr lang="en-US"/>
              <a:t>Capable of outputting a true zero value. "</a:t>
            </a:r>
            <a:r>
              <a:rPr lang="en-US">
                <a:ea typeface="+mn-lt"/>
                <a:cs typeface="+mn-lt"/>
              </a:rPr>
              <a:t>This is called a sparse representation and is a desirable property in representational learning as it can accelerate learning and simplify the model." -- Page 507, </a:t>
            </a:r>
            <a:r>
              <a:rPr lang="en-US">
                <a:ea typeface="+mn-lt"/>
                <a:cs typeface="+mn-lt"/>
                <a:hlinkClick r:id="rId2"/>
              </a:rPr>
              <a:t>Deep Learning</a:t>
            </a:r>
            <a:r>
              <a:rPr lang="en-US">
                <a:ea typeface="+mn-lt"/>
                <a:cs typeface="+mn-lt"/>
              </a:rPr>
              <a:t>, 2016.</a:t>
            </a:r>
            <a:endParaRPr lang="en-US">
              <a:latin typeface="Consolas"/>
            </a:endParaRPr>
          </a:p>
          <a:p>
            <a:endParaRPr lang="en-US" dirty="0"/>
          </a:p>
        </p:txBody>
      </p:sp>
    </p:spTree>
    <p:extLst>
      <p:ext uri="{BB962C8B-B14F-4D97-AF65-F5344CB8AC3E}">
        <p14:creationId xmlns:p14="http://schemas.microsoft.com/office/powerpoint/2010/main" val="34847296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2F9C2-064A-476C-B98C-EFC7939AD681}"/>
              </a:ext>
            </a:extLst>
          </p:cNvPr>
          <p:cNvSpPr>
            <a:spLocks noGrp="1"/>
          </p:cNvSpPr>
          <p:nvPr>
            <p:ph type="title"/>
          </p:nvPr>
        </p:nvSpPr>
        <p:spPr/>
        <p:txBody>
          <a:bodyPr/>
          <a:lstStyle/>
          <a:p>
            <a:r>
              <a:rPr lang="en-US"/>
              <a:t>Nn.linear</a:t>
            </a:r>
          </a:p>
        </p:txBody>
      </p:sp>
      <p:sp>
        <p:nvSpPr>
          <p:cNvPr id="3" name="Content Placeholder 2">
            <a:extLst>
              <a:ext uri="{FF2B5EF4-FFF2-40B4-BE49-F238E27FC236}">
                <a16:creationId xmlns:a16="http://schemas.microsoft.com/office/drawing/2014/main" id="{51235BA9-F7B9-410B-9BDB-21FB9231AEA9}"/>
              </a:ext>
            </a:extLst>
          </p:cNvPr>
          <p:cNvSpPr>
            <a:spLocks noGrp="1"/>
          </p:cNvSpPr>
          <p:nvPr>
            <p:ph idx="1"/>
          </p:nvPr>
        </p:nvSpPr>
        <p:spPr>
          <a:xfrm>
            <a:off x="1141412" y="2249487"/>
            <a:ext cx="5510560" cy="2147812"/>
          </a:xfrm>
        </p:spPr>
        <p:txBody>
          <a:bodyPr vert="horz" lIns="91440" tIns="45720" rIns="91440" bIns="45720" rtlCol="0" anchor="t">
            <a:normAutofit/>
          </a:bodyPr>
          <a:lstStyle/>
          <a:p>
            <a:r>
              <a:rPr lang="en-US">
                <a:latin typeface="Verdana"/>
                <a:ea typeface="Verdana"/>
                <a:cs typeface="Verdana"/>
              </a:rPr>
              <a:t>network = torch.nn.Linear(2,1);</a:t>
            </a:r>
            <a:endParaRPr lang="en-US"/>
          </a:p>
          <a:p>
            <a:pPr lvl="1"/>
            <a:r>
              <a:rPr lang="en-US">
                <a:latin typeface="Verdana"/>
                <a:ea typeface="Verdana"/>
                <a:cs typeface="Verdana"/>
              </a:rPr>
              <a:t>Creates a network as show.</a:t>
            </a:r>
          </a:p>
          <a:p>
            <a:pPr lvl="1"/>
            <a:r>
              <a:rPr lang="en-US">
                <a:latin typeface="Verdana"/>
                <a:ea typeface="Verdana"/>
                <a:cs typeface="Verdana"/>
              </a:rPr>
              <a:t>Weight and Bias values are initialized with random values.</a:t>
            </a:r>
          </a:p>
          <a:p>
            <a:endParaRPr lang="en-US"/>
          </a:p>
        </p:txBody>
      </p:sp>
      <p:sp>
        <p:nvSpPr>
          <p:cNvPr id="4" name="Oval 3">
            <a:extLst>
              <a:ext uri="{FF2B5EF4-FFF2-40B4-BE49-F238E27FC236}">
                <a16:creationId xmlns:a16="http://schemas.microsoft.com/office/drawing/2014/main" id="{8FC962C6-64EF-4F47-9FEF-63F734E1D4EF}"/>
              </a:ext>
            </a:extLst>
          </p:cNvPr>
          <p:cNvSpPr/>
          <p:nvPr/>
        </p:nvSpPr>
        <p:spPr>
          <a:xfrm>
            <a:off x="8965580" y="3129775"/>
            <a:ext cx="910682" cy="9106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5662AE24-DA55-447E-A445-4421E6DABEBD}"/>
              </a:ext>
            </a:extLst>
          </p:cNvPr>
          <p:cNvCxnSpPr/>
          <p:nvPr/>
        </p:nvCxnSpPr>
        <p:spPr>
          <a:xfrm>
            <a:off x="8039798" y="3142552"/>
            <a:ext cx="970155" cy="254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29B9905B-18BF-4F8C-A790-6F818ED3A049}"/>
              </a:ext>
            </a:extLst>
          </p:cNvPr>
          <p:cNvCxnSpPr>
            <a:cxnSpLocks/>
          </p:cNvCxnSpPr>
          <p:nvPr/>
        </p:nvCxnSpPr>
        <p:spPr>
          <a:xfrm flipV="1">
            <a:off x="8095553" y="3936148"/>
            <a:ext cx="951570" cy="4887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09FD147D-FC39-4660-A9D2-B8BA636E08AA}"/>
              </a:ext>
            </a:extLst>
          </p:cNvPr>
          <p:cNvSpPr txBox="1"/>
          <p:nvPr/>
        </p:nvSpPr>
        <p:spPr>
          <a:xfrm>
            <a:off x="7751492" y="2947174"/>
            <a:ext cx="7452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i</a:t>
            </a:r>
            <a:r>
              <a:rPr lang="en-US" baseline="-25000"/>
              <a:t>1</a:t>
            </a:r>
          </a:p>
        </p:txBody>
      </p:sp>
      <p:sp>
        <p:nvSpPr>
          <p:cNvPr id="9" name="TextBox 8">
            <a:extLst>
              <a:ext uri="{FF2B5EF4-FFF2-40B4-BE49-F238E27FC236}">
                <a16:creationId xmlns:a16="http://schemas.microsoft.com/office/drawing/2014/main" id="{CC76B4D7-D85C-4674-BCF7-A11BA27567FC}"/>
              </a:ext>
            </a:extLst>
          </p:cNvPr>
          <p:cNvSpPr txBox="1"/>
          <p:nvPr/>
        </p:nvSpPr>
        <p:spPr>
          <a:xfrm>
            <a:off x="7835126" y="4303905"/>
            <a:ext cx="7452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i</a:t>
            </a:r>
            <a:r>
              <a:rPr lang="en-US" baseline="-25000"/>
              <a:t>2</a:t>
            </a:r>
          </a:p>
        </p:txBody>
      </p:sp>
      <p:sp>
        <p:nvSpPr>
          <p:cNvPr id="10" name="TextBox 9">
            <a:extLst>
              <a:ext uri="{FF2B5EF4-FFF2-40B4-BE49-F238E27FC236}">
                <a16:creationId xmlns:a16="http://schemas.microsoft.com/office/drawing/2014/main" id="{790DDD45-6188-4D28-B20D-E8EECA7A99FE}"/>
              </a:ext>
            </a:extLst>
          </p:cNvPr>
          <p:cNvSpPr txBox="1"/>
          <p:nvPr/>
        </p:nvSpPr>
        <p:spPr>
          <a:xfrm>
            <a:off x="8392687" y="3216661"/>
            <a:ext cx="7452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w</a:t>
            </a:r>
            <a:r>
              <a:rPr lang="en-US" baseline="-25000"/>
              <a:t>1</a:t>
            </a:r>
          </a:p>
        </p:txBody>
      </p:sp>
      <p:sp>
        <p:nvSpPr>
          <p:cNvPr id="11" name="TextBox 10">
            <a:extLst>
              <a:ext uri="{FF2B5EF4-FFF2-40B4-BE49-F238E27FC236}">
                <a16:creationId xmlns:a16="http://schemas.microsoft.com/office/drawing/2014/main" id="{CABD72C0-2DAF-4DD5-B15E-3DE3B46BD6C7}"/>
              </a:ext>
            </a:extLst>
          </p:cNvPr>
          <p:cNvSpPr txBox="1"/>
          <p:nvPr/>
        </p:nvSpPr>
        <p:spPr>
          <a:xfrm>
            <a:off x="8597126" y="4090173"/>
            <a:ext cx="7452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w</a:t>
            </a:r>
            <a:r>
              <a:rPr lang="en-US" baseline="-25000"/>
              <a:t>2</a:t>
            </a:r>
          </a:p>
        </p:txBody>
      </p:sp>
      <p:cxnSp>
        <p:nvCxnSpPr>
          <p:cNvPr id="12" name="Straight Arrow Connector 11">
            <a:extLst>
              <a:ext uri="{FF2B5EF4-FFF2-40B4-BE49-F238E27FC236}">
                <a16:creationId xmlns:a16="http://schemas.microsoft.com/office/drawing/2014/main" id="{F6BBC8A3-1966-49D1-BA3A-73EAA3C13E2A}"/>
              </a:ext>
            </a:extLst>
          </p:cNvPr>
          <p:cNvCxnSpPr>
            <a:cxnSpLocks/>
          </p:cNvCxnSpPr>
          <p:nvPr/>
        </p:nvCxnSpPr>
        <p:spPr>
          <a:xfrm flipV="1">
            <a:off x="9907626" y="3545855"/>
            <a:ext cx="1072374" cy="55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D08BA148-E5C0-47B5-8FF6-57FBF3D6A507}"/>
              </a:ext>
            </a:extLst>
          </p:cNvPr>
          <p:cNvSpPr txBox="1"/>
          <p:nvPr/>
        </p:nvSpPr>
        <p:spPr>
          <a:xfrm>
            <a:off x="11059687" y="3402515"/>
            <a:ext cx="7452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o</a:t>
            </a:r>
            <a:r>
              <a:rPr lang="en-US" baseline="-25000"/>
              <a:t>1</a:t>
            </a:r>
          </a:p>
        </p:txBody>
      </p:sp>
      <p:cxnSp>
        <p:nvCxnSpPr>
          <p:cNvPr id="14" name="Straight Arrow Connector 13">
            <a:extLst>
              <a:ext uri="{FF2B5EF4-FFF2-40B4-BE49-F238E27FC236}">
                <a16:creationId xmlns:a16="http://schemas.microsoft.com/office/drawing/2014/main" id="{D114C3D2-E438-4F4D-BF99-B028220D18CE}"/>
              </a:ext>
            </a:extLst>
          </p:cNvPr>
          <p:cNvCxnSpPr/>
          <p:nvPr/>
        </p:nvCxnSpPr>
        <p:spPr>
          <a:xfrm flipH="1">
            <a:off x="9422082" y="4088083"/>
            <a:ext cx="1" cy="548268"/>
          </a:xfrm>
          <a:prstGeom prst="straightConnector1">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9DD327D1-DE2D-47E7-8723-838C730CE27E}"/>
              </a:ext>
            </a:extLst>
          </p:cNvPr>
          <p:cNvSpPr txBox="1"/>
          <p:nvPr/>
        </p:nvSpPr>
        <p:spPr>
          <a:xfrm>
            <a:off x="9377711" y="4573393"/>
            <a:ext cx="74527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a:t>
            </a:r>
            <a:r>
              <a:rPr lang="en-US" baseline="-25000"/>
              <a:t>1</a:t>
            </a:r>
            <a:endParaRPr lang="en-US"/>
          </a:p>
          <a:p>
            <a:pPr algn="l"/>
            <a:r>
              <a:rPr lang="en-US"/>
              <a:t>bias</a:t>
            </a:r>
            <a:endParaRPr lang="en-US" baseline="-25000"/>
          </a:p>
        </p:txBody>
      </p:sp>
    </p:spTree>
    <p:extLst>
      <p:ext uri="{BB962C8B-B14F-4D97-AF65-F5344CB8AC3E}">
        <p14:creationId xmlns:p14="http://schemas.microsoft.com/office/powerpoint/2010/main" val="27564878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77D22-E4A6-4CFC-AAE9-A0C7D0D62365}"/>
              </a:ext>
            </a:extLst>
          </p:cNvPr>
          <p:cNvSpPr>
            <a:spLocks noGrp="1"/>
          </p:cNvSpPr>
          <p:nvPr>
            <p:ph type="title"/>
          </p:nvPr>
        </p:nvSpPr>
        <p:spPr/>
        <p:txBody>
          <a:bodyPr/>
          <a:lstStyle/>
          <a:p>
            <a:r>
              <a:rPr lang="en-US"/>
              <a:t>Pytorch nn.linear</a:t>
            </a:r>
          </a:p>
        </p:txBody>
      </p:sp>
      <p:sp>
        <p:nvSpPr>
          <p:cNvPr id="3" name="Content Placeholder 2">
            <a:extLst>
              <a:ext uri="{FF2B5EF4-FFF2-40B4-BE49-F238E27FC236}">
                <a16:creationId xmlns:a16="http://schemas.microsoft.com/office/drawing/2014/main" id="{B37BF5F0-61FF-4126-ADD6-E5D4616FABBD}"/>
              </a:ext>
            </a:extLst>
          </p:cNvPr>
          <p:cNvSpPr>
            <a:spLocks noGrp="1"/>
          </p:cNvSpPr>
          <p:nvPr>
            <p:ph idx="1"/>
          </p:nvPr>
        </p:nvSpPr>
        <p:spPr/>
        <p:txBody>
          <a:bodyPr vert="horz" lIns="91440" tIns="45720" rIns="91440" bIns="45720" rtlCol="0" anchor="t">
            <a:normAutofit/>
          </a:bodyPr>
          <a:lstStyle/>
          <a:p>
            <a:r>
              <a:rPr lang="en-US">
                <a:ea typeface="+mn-lt"/>
                <a:cs typeface="+mn-lt"/>
              </a:rPr>
              <a:t>nn.Linear(n,m) is a module that creates single layer feed forward network with n inputs and m output. Mathematically, this module is designed to calculate the linear equation Ax = b where x is input, b is output, A is weight. This is where the name 'Linear' came from.</a:t>
            </a:r>
            <a:endParaRPr lang="en-US"/>
          </a:p>
        </p:txBody>
      </p:sp>
    </p:spTree>
    <p:extLst>
      <p:ext uri="{BB962C8B-B14F-4D97-AF65-F5344CB8AC3E}">
        <p14:creationId xmlns:p14="http://schemas.microsoft.com/office/powerpoint/2010/main" val="15874912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F49E3-D0C8-440E-B68C-213C65555D07}"/>
              </a:ext>
            </a:extLst>
          </p:cNvPr>
          <p:cNvSpPr>
            <a:spLocks noGrp="1"/>
          </p:cNvSpPr>
          <p:nvPr>
            <p:ph type="title"/>
          </p:nvPr>
        </p:nvSpPr>
        <p:spPr/>
        <p:txBody>
          <a:bodyPr/>
          <a:lstStyle/>
          <a:p>
            <a:r>
              <a:rPr lang="en-US"/>
              <a:t>Nn.Linear (2,2)</a:t>
            </a:r>
          </a:p>
        </p:txBody>
      </p:sp>
      <p:sp>
        <p:nvSpPr>
          <p:cNvPr id="3" name="Content Placeholder 2">
            <a:extLst>
              <a:ext uri="{FF2B5EF4-FFF2-40B4-BE49-F238E27FC236}">
                <a16:creationId xmlns:a16="http://schemas.microsoft.com/office/drawing/2014/main" id="{B8050D27-37F6-4EBA-8128-06E86A3F31EC}"/>
              </a:ext>
            </a:extLst>
          </p:cNvPr>
          <p:cNvSpPr>
            <a:spLocks noGrp="1"/>
          </p:cNvSpPr>
          <p:nvPr>
            <p:ph idx="1"/>
          </p:nvPr>
        </p:nvSpPr>
        <p:spPr/>
        <p:txBody>
          <a:bodyPr vert="horz" lIns="91440" tIns="45720" rIns="91440" bIns="45720" rtlCol="0" anchor="t">
            <a:normAutofit/>
          </a:bodyPr>
          <a:lstStyle/>
          <a:p>
            <a:r>
              <a:rPr lang="en-US">
                <a:latin typeface="Verdana"/>
                <a:ea typeface="Verdana"/>
                <a:cs typeface="Verdana"/>
              </a:rPr>
              <a:t>network = torch.nn.Linear(2,2);</a:t>
            </a:r>
            <a:endParaRPr lang="en-US"/>
          </a:p>
        </p:txBody>
      </p:sp>
      <p:sp>
        <p:nvSpPr>
          <p:cNvPr id="5" name="Oval 4">
            <a:extLst>
              <a:ext uri="{FF2B5EF4-FFF2-40B4-BE49-F238E27FC236}">
                <a16:creationId xmlns:a16="http://schemas.microsoft.com/office/drawing/2014/main" id="{5C8ADDA2-BA38-4631-A475-04089B6FF22D}"/>
              </a:ext>
            </a:extLst>
          </p:cNvPr>
          <p:cNvSpPr/>
          <p:nvPr/>
        </p:nvSpPr>
        <p:spPr>
          <a:xfrm>
            <a:off x="8350785" y="1986775"/>
            <a:ext cx="910682" cy="9106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AB97039B-836C-4EBA-A17A-C5EE609786B0}"/>
              </a:ext>
            </a:extLst>
          </p:cNvPr>
          <p:cNvCxnSpPr/>
          <p:nvPr/>
        </p:nvCxnSpPr>
        <p:spPr>
          <a:xfrm>
            <a:off x="7485617" y="3307075"/>
            <a:ext cx="1177973" cy="9733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69E4AAA3-BCE3-4033-AF3D-B3AB79C3D011}"/>
              </a:ext>
            </a:extLst>
          </p:cNvPr>
          <p:cNvCxnSpPr>
            <a:cxnSpLocks/>
          </p:cNvCxnSpPr>
          <p:nvPr/>
        </p:nvCxnSpPr>
        <p:spPr>
          <a:xfrm flipV="1">
            <a:off x="7489417" y="2221648"/>
            <a:ext cx="847661" cy="10602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AB42B531-0FB7-4B47-9858-6A14C06A23A2}"/>
              </a:ext>
            </a:extLst>
          </p:cNvPr>
          <p:cNvSpPr txBox="1"/>
          <p:nvPr/>
        </p:nvSpPr>
        <p:spPr>
          <a:xfrm>
            <a:off x="7298263" y="4122064"/>
            <a:ext cx="7452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i</a:t>
            </a:r>
            <a:r>
              <a:rPr lang="en-US" baseline="-25000"/>
              <a:t>2</a:t>
            </a:r>
          </a:p>
        </p:txBody>
      </p:sp>
      <p:sp>
        <p:nvSpPr>
          <p:cNvPr id="15" name="TextBox 14">
            <a:extLst>
              <a:ext uri="{FF2B5EF4-FFF2-40B4-BE49-F238E27FC236}">
                <a16:creationId xmlns:a16="http://schemas.microsoft.com/office/drawing/2014/main" id="{CCA6A93E-ED67-4FF8-B567-8348EF6ED9A9}"/>
              </a:ext>
            </a:extLst>
          </p:cNvPr>
          <p:cNvSpPr txBox="1"/>
          <p:nvPr/>
        </p:nvSpPr>
        <p:spPr>
          <a:xfrm>
            <a:off x="7916438" y="2497956"/>
            <a:ext cx="7452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w</a:t>
            </a:r>
            <a:r>
              <a:rPr lang="en-US" baseline="-25000"/>
              <a:t>11</a:t>
            </a:r>
          </a:p>
        </p:txBody>
      </p:sp>
      <p:sp>
        <p:nvSpPr>
          <p:cNvPr id="17" name="TextBox 16">
            <a:extLst>
              <a:ext uri="{FF2B5EF4-FFF2-40B4-BE49-F238E27FC236}">
                <a16:creationId xmlns:a16="http://schemas.microsoft.com/office/drawing/2014/main" id="{F2C9B0C2-4C12-441F-8AA3-1C2C1E579B2E}"/>
              </a:ext>
            </a:extLst>
          </p:cNvPr>
          <p:cNvSpPr txBox="1"/>
          <p:nvPr/>
        </p:nvSpPr>
        <p:spPr>
          <a:xfrm>
            <a:off x="7973672" y="3180969"/>
            <a:ext cx="7452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w</a:t>
            </a:r>
            <a:r>
              <a:rPr lang="en-US" baseline="-25000"/>
              <a:t>21</a:t>
            </a:r>
          </a:p>
        </p:txBody>
      </p:sp>
      <p:cxnSp>
        <p:nvCxnSpPr>
          <p:cNvPr id="19" name="Straight Arrow Connector 18">
            <a:extLst>
              <a:ext uri="{FF2B5EF4-FFF2-40B4-BE49-F238E27FC236}">
                <a16:creationId xmlns:a16="http://schemas.microsoft.com/office/drawing/2014/main" id="{986EE814-8D4D-4DA1-A9D4-11BC8BD63066}"/>
              </a:ext>
            </a:extLst>
          </p:cNvPr>
          <p:cNvCxnSpPr>
            <a:cxnSpLocks/>
          </p:cNvCxnSpPr>
          <p:nvPr/>
        </p:nvCxnSpPr>
        <p:spPr>
          <a:xfrm flipV="1">
            <a:off x="9292831" y="2402855"/>
            <a:ext cx="1072374" cy="55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368B702D-F1A2-4AA7-8B15-621BBB5CDF98}"/>
              </a:ext>
            </a:extLst>
          </p:cNvPr>
          <p:cNvCxnSpPr/>
          <p:nvPr/>
        </p:nvCxnSpPr>
        <p:spPr>
          <a:xfrm flipH="1">
            <a:off x="8807287" y="2901788"/>
            <a:ext cx="1" cy="548268"/>
          </a:xfrm>
          <a:prstGeom prst="straightConnector1">
            <a:avLst/>
          </a:prstGeom>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6D887966-2C9C-4357-AF81-897EEB9DCEAD}"/>
              </a:ext>
            </a:extLst>
          </p:cNvPr>
          <p:cNvSpPr txBox="1"/>
          <p:nvPr/>
        </p:nvSpPr>
        <p:spPr>
          <a:xfrm>
            <a:off x="8762916" y="3430393"/>
            <a:ext cx="74527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a:t>
            </a:r>
            <a:r>
              <a:rPr lang="en-US" baseline="-25000"/>
              <a:t>1</a:t>
            </a:r>
            <a:endParaRPr lang="en-US"/>
          </a:p>
          <a:p>
            <a:pPr algn="l"/>
            <a:r>
              <a:rPr lang="en-US"/>
              <a:t>bias</a:t>
            </a:r>
            <a:endParaRPr lang="en-US" baseline="-25000"/>
          </a:p>
        </p:txBody>
      </p:sp>
      <p:sp>
        <p:nvSpPr>
          <p:cNvPr id="25" name="Oval 24">
            <a:extLst>
              <a:ext uri="{FF2B5EF4-FFF2-40B4-BE49-F238E27FC236}">
                <a16:creationId xmlns:a16="http://schemas.microsoft.com/office/drawing/2014/main" id="{631344EA-210F-4D86-A23E-3B37C2BF239D}"/>
              </a:ext>
            </a:extLst>
          </p:cNvPr>
          <p:cNvSpPr/>
          <p:nvPr/>
        </p:nvSpPr>
        <p:spPr>
          <a:xfrm>
            <a:off x="8523966" y="4264116"/>
            <a:ext cx="910682" cy="9106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7E975792-38F5-43A2-B32D-EE25EF1891C8}"/>
              </a:ext>
            </a:extLst>
          </p:cNvPr>
          <p:cNvCxnSpPr/>
          <p:nvPr/>
        </p:nvCxnSpPr>
        <p:spPr>
          <a:xfrm>
            <a:off x="7598184" y="4276893"/>
            <a:ext cx="970155" cy="254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E3CEE9B1-B2B0-4A75-A343-39D84FB33A9A}"/>
              </a:ext>
            </a:extLst>
          </p:cNvPr>
          <p:cNvCxnSpPr>
            <a:cxnSpLocks/>
          </p:cNvCxnSpPr>
          <p:nvPr/>
        </p:nvCxnSpPr>
        <p:spPr>
          <a:xfrm flipV="1">
            <a:off x="7576006" y="2767171"/>
            <a:ext cx="864980" cy="14845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2AF7F2B4-A4B1-4726-8EEA-50418AEB33BC}"/>
              </a:ext>
            </a:extLst>
          </p:cNvPr>
          <p:cNvSpPr txBox="1"/>
          <p:nvPr/>
        </p:nvSpPr>
        <p:spPr>
          <a:xfrm>
            <a:off x="7214628" y="3180969"/>
            <a:ext cx="7452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i</a:t>
            </a:r>
            <a:r>
              <a:rPr lang="en-US" baseline="-25000"/>
              <a:t>1</a:t>
            </a:r>
          </a:p>
        </p:txBody>
      </p:sp>
      <p:sp>
        <p:nvSpPr>
          <p:cNvPr id="35" name="TextBox 34">
            <a:extLst>
              <a:ext uri="{FF2B5EF4-FFF2-40B4-BE49-F238E27FC236}">
                <a16:creationId xmlns:a16="http://schemas.microsoft.com/office/drawing/2014/main" id="{ACE5399C-4502-46DC-A287-4BC71BEAACE8}"/>
              </a:ext>
            </a:extLst>
          </p:cNvPr>
          <p:cNvSpPr txBox="1"/>
          <p:nvPr/>
        </p:nvSpPr>
        <p:spPr>
          <a:xfrm>
            <a:off x="7951073" y="3788161"/>
            <a:ext cx="7452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w</a:t>
            </a:r>
            <a:r>
              <a:rPr lang="en-US" baseline="-25000"/>
              <a:t>12</a:t>
            </a:r>
          </a:p>
        </p:txBody>
      </p:sp>
      <p:sp>
        <p:nvSpPr>
          <p:cNvPr id="37" name="TextBox 36">
            <a:extLst>
              <a:ext uri="{FF2B5EF4-FFF2-40B4-BE49-F238E27FC236}">
                <a16:creationId xmlns:a16="http://schemas.microsoft.com/office/drawing/2014/main" id="{2D7D5D8B-A16B-42E4-A361-2A2884CE1563}"/>
              </a:ext>
            </a:extLst>
          </p:cNvPr>
          <p:cNvSpPr txBox="1"/>
          <p:nvPr/>
        </p:nvSpPr>
        <p:spPr>
          <a:xfrm>
            <a:off x="7956353" y="4306651"/>
            <a:ext cx="7452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w</a:t>
            </a:r>
            <a:r>
              <a:rPr lang="en-US" baseline="-25000"/>
              <a:t>22</a:t>
            </a:r>
          </a:p>
        </p:txBody>
      </p:sp>
      <p:cxnSp>
        <p:nvCxnSpPr>
          <p:cNvPr id="39" name="Straight Arrow Connector 38">
            <a:extLst>
              <a:ext uri="{FF2B5EF4-FFF2-40B4-BE49-F238E27FC236}">
                <a16:creationId xmlns:a16="http://schemas.microsoft.com/office/drawing/2014/main" id="{C0993575-4084-4325-AD29-1BAF146D38A8}"/>
              </a:ext>
            </a:extLst>
          </p:cNvPr>
          <p:cNvCxnSpPr>
            <a:cxnSpLocks/>
          </p:cNvCxnSpPr>
          <p:nvPr/>
        </p:nvCxnSpPr>
        <p:spPr>
          <a:xfrm flipV="1">
            <a:off x="9466012" y="4680196"/>
            <a:ext cx="1072374" cy="55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9E11D912-95BE-4CAC-AE93-38DD68647F83}"/>
              </a:ext>
            </a:extLst>
          </p:cNvPr>
          <p:cNvCxnSpPr/>
          <p:nvPr/>
        </p:nvCxnSpPr>
        <p:spPr>
          <a:xfrm flipH="1">
            <a:off x="8980468" y="5222424"/>
            <a:ext cx="1" cy="548268"/>
          </a:xfrm>
          <a:prstGeom prst="straightConnector1">
            <a:avLst/>
          </a:prstGeom>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E6877FC5-FCCE-42EF-B216-CA8FB6ACE21B}"/>
              </a:ext>
            </a:extLst>
          </p:cNvPr>
          <p:cNvSpPr txBox="1"/>
          <p:nvPr/>
        </p:nvSpPr>
        <p:spPr>
          <a:xfrm>
            <a:off x="8936097" y="5707734"/>
            <a:ext cx="74527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a:t>
            </a:r>
            <a:r>
              <a:rPr lang="en-US" baseline="-25000"/>
              <a:t>2</a:t>
            </a:r>
            <a:endParaRPr lang="en-US"/>
          </a:p>
          <a:p>
            <a:pPr algn="l"/>
            <a:r>
              <a:rPr lang="en-US"/>
              <a:t>bias</a:t>
            </a:r>
            <a:endParaRPr lang="en-US" baseline="-25000"/>
          </a:p>
        </p:txBody>
      </p:sp>
      <p:sp>
        <p:nvSpPr>
          <p:cNvPr id="45" name="TextBox 44">
            <a:extLst>
              <a:ext uri="{FF2B5EF4-FFF2-40B4-BE49-F238E27FC236}">
                <a16:creationId xmlns:a16="http://schemas.microsoft.com/office/drawing/2014/main" id="{ED90BD9D-B1E7-404B-A220-ED52B68D50DD}"/>
              </a:ext>
            </a:extLst>
          </p:cNvPr>
          <p:cNvSpPr txBox="1"/>
          <p:nvPr/>
        </p:nvSpPr>
        <p:spPr>
          <a:xfrm>
            <a:off x="10366960" y="2190242"/>
            <a:ext cx="7452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o</a:t>
            </a:r>
            <a:r>
              <a:rPr lang="en-US" baseline="-25000"/>
              <a:t>1</a:t>
            </a:r>
          </a:p>
        </p:txBody>
      </p:sp>
      <p:sp>
        <p:nvSpPr>
          <p:cNvPr id="47" name="TextBox 46">
            <a:extLst>
              <a:ext uri="{FF2B5EF4-FFF2-40B4-BE49-F238E27FC236}">
                <a16:creationId xmlns:a16="http://schemas.microsoft.com/office/drawing/2014/main" id="{3CCCC857-8F2F-428C-8785-C2DF27296E64}"/>
              </a:ext>
            </a:extLst>
          </p:cNvPr>
          <p:cNvSpPr txBox="1"/>
          <p:nvPr/>
        </p:nvSpPr>
        <p:spPr>
          <a:xfrm>
            <a:off x="10574778" y="4502220"/>
            <a:ext cx="7452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o</a:t>
            </a:r>
            <a:r>
              <a:rPr lang="en-US" baseline="-25000"/>
              <a:t>2</a:t>
            </a:r>
          </a:p>
        </p:txBody>
      </p:sp>
    </p:spTree>
    <p:extLst>
      <p:ext uri="{BB962C8B-B14F-4D97-AF65-F5344CB8AC3E}">
        <p14:creationId xmlns:p14="http://schemas.microsoft.com/office/powerpoint/2010/main" val="32807213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E07A-C83D-4E47-B63D-EB251DA4D012}"/>
              </a:ext>
            </a:extLst>
          </p:cNvPr>
          <p:cNvSpPr>
            <a:spLocks noGrp="1"/>
          </p:cNvSpPr>
          <p:nvPr>
            <p:ph type="title"/>
          </p:nvPr>
        </p:nvSpPr>
        <p:spPr/>
        <p:txBody>
          <a:bodyPr/>
          <a:lstStyle/>
          <a:p>
            <a:r>
              <a:rPr lang="en-US"/>
              <a:t>MVTAE Model Constructor</a:t>
            </a:r>
          </a:p>
        </p:txBody>
      </p:sp>
      <p:sp>
        <p:nvSpPr>
          <p:cNvPr id="3" name="Content Placeholder 2">
            <a:extLst>
              <a:ext uri="{FF2B5EF4-FFF2-40B4-BE49-F238E27FC236}">
                <a16:creationId xmlns:a16="http://schemas.microsoft.com/office/drawing/2014/main" id="{DA60683C-227C-4BE9-ACDD-D0AACE3FBD1B}"/>
              </a:ext>
            </a:extLst>
          </p:cNvPr>
          <p:cNvSpPr>
            <a:spLocks noGrp="1"/>
          </p:cNvSpPr>
          <p:nvPr>
            <p:ph idx="1"/>
          </p:nvPr>
        </p:nvSpPr>
        <p:spPr>
          <a:xfrm>
            <a:off x="1141412" y="2249487"/>
            <a:ext cx="5419859" cy="3541714"/>
          </a:xfrm>
        </p:spPr>
        <p:txBody>
          <a:bodyPr vert="horz" lIns="91440" tIns="45720" rIns="91440" bIns="45720" rtlCol="0" anchor="t">
            <a:normAutofit/>
          </a:bodyPr>
          <a:lstStyle/>
          <a:p>
            <a:r>
              <a:rPr lang="en-US">
                <a:latin typeface="Consolas"/>
                <a:ea typeface="+mn-lt"/>
                <a:cs typeface="+mn-lt"/>
              </a:rPr>
              <a:t>nn.Module</a:t>
            </a:r>
            <a:r>
              <a:rPr lang="en-US">
                <a:ea typeface="+mn-lt"/>
                <a:cs typeface="+mn-lt"/>
              </a:rPr>
              <a:t> (uppercase M) is a PyTorch specific concept</a:t>
            </a:r>
            <a:r>
              <a:rPr lang="en-US">
                <a:latin typeface="Tw Cen MT"/>
                <a:ea typeface="+mn-lt"/>
                <a:cs typeface="+mn-lt"/>
              </a:rPr>
              <a:t>. The code will</a:t>
            </a:r>
            <a:r>
              <a:rPr lang="en-US">
                <a:latin typeface="TW Cen MT"/>
                <a:ea typeface="+mn-lt"/>
                <a:cs typeface="+mn-lt"/>
              </a:rPr>
              <a:t> subclass the </a:t>
            </a:r>
            <a:r>
              <a:rPr lang="en-US">
                <a:latin typeface="Consolas"/>
                <a:ea typeface="+mn-lt"/>
                <a:cs typeface="+mn-lt"/>
              </a:rPr>
              <a:t>nn.Module</a:t>
            </a:r>
            <a:r>
              <a:rPr lang="en-US">
                <a:latin typeface="TW Cen MT"/>
                <a:ea typeface="+mn-lt"/>
                <a:cs typeface="+mn-lt"/>
              </a:rPr>
              <a:t> (used as a base-class and able to keep track of state). </a:t>
            </a:r>
            <a:endParaRPr lang="en-US">
              <a:ea typeface="+mn-lt"/>
              <a:cs typeface="+mn-lt"/>
            </a:endParaRPr>
          </a:p>
          <a:p>
            <a:r>
              <a:rPr lang="en-US">
                <a:latin typeface="TW Cen MT"/>
              </a:rPr>
              <a:t>At some point later, in the constructor there is a call to a method to build the model.</a:t>
            </a:r>
          </a:p>
          <a:p>
            <a:endParaRPr lang="en-US"/>
          </a:p>
        </p:txBody>
      </p:sp>
      <p:pic>
        <p:nvPicPr>
          <p:cNvPr id="4" name="Picture 4" descr="Text&#10;&#10;Description automatically generated">
            <a:extLst>
              <a:ext uri="{FF2B5EF4-FFF2-40B4-BE49-F238E27FC236}">
                <a16:creationId xmlns:a16="http://schemas.microsoft.com/office/drawing/2014/main" id="{9A881D36-A3D8-4B5B-BEC3-98A28EB430F2}"/>
              </a:ext>
            </a:extLst>
          </p:cNvPr>
          <p:cNvPicPr>
            <a:picLocks noChangeAspect="1"/>
          </p:cNvPicPr>
          <p:nvPr/>
        </p:nvPicPr>
        <p:blipFill>
          <a:blip r:embed="rId2"/>
          <a:stretch>
            <a:fillRect/>
          </a:stretch>
        </p:blipFill>
        <p:spPr>
          <a:xfrm>
            <a:off x="6699161" y="2359590"/>
            <a:ext cx="4621369" cy="3383778"/>
          </a:xfrm>
          <a:prstGeom prst="rect">
            <a:avLst/>
          </a:prstGeom>
        </p:spPr>
      </p:pic>
      <p:pic>
        <p:nvPicPr>
          <p:cNvPr id="5" name="Picture 5">
            <a:extLst>
              <a:ext uri="{FF2B5EF4-FFF2-40B4-BE49-F238E27FC236}">
                <a16:creationId xmlns:a16="http://schemas.microsoft.com/office/drawing/2014/main" id="{DF636B2F-E62E-4BA1-8F93-EAC1AC6D08B7}"/>
              </a:ext>
            </a:extLst>
          </p:cNvPr>
          <p:cNvPicPr>
            <a:picLocks noChangeAspect="1"/>
          </p:cNvPicPr>
          <p:nvPr/>
        </p:nvPicPr>
        <p:blipFill>
          <a:blip r:embed="rId3"/>
          <a:stretch>
            <a:fillRect/>
          </a:stretch>
        </p:blipFill>
        <p:spPr>
          <a:xfrm>
            <a:off x="3994599" y="5910172"/>
            <a:ext cx="7325931" cy="554106"/>
          </a:xfrm>
          <a:prstGeom prst="rect">
            <a:avLst/>
          </a:prstGeom>
        </p:spPr>
      </p:pic>
    </p:spTree>
    <p:extLst>
      <p:ext uri="{BB962C8B-B14F-4D97-AF65-F5344CB8AC3E}">
        <p14:creationId xmlns:p14="http://schemas.microsoft.com/office/powerpoint/2010/main" val="25204514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3DBBD-510D-405F-B8E2-427B7FA3E8BB}"/>
              </a:ext>
            </a:extLst>
          </p:cNvPr>
          <p:cNvSpPr>
            <a:spLocks noGrp="1"/>
          </p:cNvSpPr>
          <p:nvPr>
            <p:ph type="title"/>
          </p:nvPr>
        </p:nvSpPr>
        <p:spPr/>
        <p:txBody>
          <a:bodyPr/>
          <a:lstStyle/>
          <a:p>
            <a:r>
              <a:rPr lang="en-US"/>
              <a:t>Build the mvtae model</a:t>
            </a:r>
          </a:p>
        </p:txBody>
      </p:sp>
      <p:pic>
        <p:nvPicPr>
          <p:cNvPr id="4" name="Picture 4" descr="Text, letter&#10;&#10;Description automatically generated">
            <a:extLst>
              <a:ext uri="{FF2B5EF4-FFF2-40B4-BE49-F238E27FC236}">
                <a16:creationId xmlns:a16="http://schemas.microsoft.com/office/drawing/2014/main" id="{490058C0-5B75-40A3-836B-A33CD8048D06}"/>
              </a:ext>
            </a:extLst>
          </p:cNvPr>
          <p:cNvPicPr>
            <a:picLocks noChangeAspect="1"/>
          </p:cNvPicPr>
          <p:nvPr/>
        </p:nvPicPr>
        <p:blipFill>
          <a:blip r:embed="rId2"/>
          <a:stretch>
            <a:fillRect/>
          </a:stretch>
        </p:blipFill>
        <p:spPr>
          <a:xfrm>
            <a:off x="1139781" y="2554318"/>
            <a:ext cx="9901706" cy="2983587"/>
          </a:xfrm>
          <a:prstGeom prst="rect">
            <a:avLst/>
          </a:prstGeom>
        </p:spPr>
      </p:pic>
    </p:spTree>
    <p:extLst>
      <p:ext uri="{BB962C8B-B14F-4D97-AF65-F5344CB8AC3E}">
        <p14:creationId xmlns:p14="http://schemas.microsoft.com/office/powerpoint/2010/main" val="2679366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FA373-29CC-4AE1-A14B-CE9F6357B6A0}"/>
              </a:ext>
            </a:extLst>
          </p:cNvPr>
          <p:cNvSpPr>
            <a:spLocks noGrp="1"/>
          </p:cNvSpPr>
          <p:nvPr>
            <p:ph type="title"/>
          </p:nvPr>
        </p:nvSpPr>
        <p:spPr/>
        <p:txBody>
          <a:bodyPr/>
          <a:lstStyle/>
          <a:p>
            <a:r>
              <a:rPr lang="en-US"/>
              <a:t>Build a keras model</a:t>
            </a:r>
          </a:p>
        </p:txBody>
      </p:sp>
      <p:pic>
        <p:nvPicPr>
          <p:cNvPr id="4" name="Picture 4" descr="Graphical user interface, text&#10;&#10;Description automatically generated">
            <a:extLst>
              <a:ext uri="{FF2B5EF4-FFF2-40B4-BE49-F238E27FC236}">
                <a16:creationId xmlns:a16="http://schemas.microsoft.com/office/drawing/2014/main" id="{B3EB00B5-D801-4C99-96CB-209AE2C24569}"/>
              </a:ext>
            </a:extLst>
          </p:cNvPr>
          <p:cNvPicPr>
            <a:picLocks noChangeAspect="1"/>
          </p:cNvPicPr>
          <p:nvPr/>
        </p:nvPicPr>
        <p:blipFill>
          <a:blip r:embed="rId2"/>
          <a:stretch>
            <a:fillRect/>
          </a:stretch>
        </p:blipFill>
        <p:spPr>
          <a:xfrm>
            <a:off x="1268569" y="2661930"/>
            <a:ext cx="9901706" cy="1899039"/>
          </a:xfrm>
          <a:prstGeom prst="rect">
            <a:avLst/>
          </a:prstGeom>
        </p:spPr>
      </p:pic>
    </p:spTree>
    <p:extLst>
      <p:ext uri="{BB962C8B-B14F-4D97-AF65-F5344CB8AC3E}">
        <p14:creationId xmlns:p14="http://schemas.microsoft.com/office/powerpoint/2010/main" val="37977993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DA764-A86A-46A5-88E6-9BB46016727E}"/>
              </a:ext>
            </a:extLst>
          </p:cNvPr>
          <p:cNvSpPr>
            <a:spLocks noGrp="1"/>
          </p:cNvSpPr>
          <p:nvPr>
            <p:ph type="title"/>
          </p:nvPr>
        </p:nvSpPr>
        <p:spPr/>
        <p:txBody>
          <a:bodyPr/>
          <a:lstStyle/>
          <a:p>
            <a:r>
              <a:rPr lang="en-US"/>
              <a:t>Keras vs Pytorch</a:t>
            </a:r>
          </a:p>
        </p:txBody>
      </p:sp>
      <p:sp>
        <p:nvSpPr>
          <p:cNvPr id="3" name="Content Placeholder 2">
            <a:extLst>
              <a:ext uri="{FF2B5EF4-FFF2-40B4-BE49-F238E27FC236}">
                <a16:creationId xmlns:a16="http://schemas.microsoft.com/office/drawing/2014/main" id="{537F80EC-01A2-439D-8DFA-B97D2714C906}"/>
              </a:ext>
            </a:extLst>
          </p:cNvPr>
          <p:cNvSpPr>
            <a:spLocks noGrp="1"/>
          </p:cNvSpPr>
          <p:nvPr>
            <p:ph idx="1"/>
          </p:nvPr>
        </p:nvSpPr>
        <p:spPr/>
        <p:txBody>
          <a:bodyPr vert="horz" lIns="91440" tIns="45720" rIns="91440" bIns="45720" rtlCol="0" anchor="t">
            <a:normAutofit fontScale="92500"/>
          </a:bodyPr>
          <a:lstStyle/>
          <a:p>
            <a:r>
              <a:rPr lang="en-US">
                <a:ea typeface="+mn-lt"/>
                <a:cs typeface="+mn-lt"/>
              </a:rPr>
              <a:t>Keras is a high-level API capable of running on top of TensorFlow, CNTK, Theano, or MXNet (or as tf.contrib within TensorFlow). Since its initial release in March 2015, it has gained favor for its ease of use and syntactic simplicity, facilitating fast development. It’s supported by Google.</a:t>
            </a:r>
            <a:endParaRPr lang="en-US"/>
          </a:p>
          <a:p>
            <a:r>
              <a:rPr lang="en-US">
                <a:ea typeface="+mn-lt"/>
                <a:cs typeface="+mn-lt"/>
              </a:rPr>
              <a:t>PyTorch, released in October 2016, is a lower-level API focused on direct work with array expressions. It has gained immense interest in the last year, becoming a preferred solution for academic research, and applications of deep learning requiring optimizing custom expressions. It’s supported by Facebook.</a:t>
            </a:r>
            <a:endParaRPr lang="en-US"/>
          </a:p>
        </p:txBody>
      </p:sp>
    </p:spTree>
    <p:extLst>
      <p:ext uri="{BB962C8B-B14F-4D97-AF65-F5344CB8AC3E}">
        <p14:creationId xmlns:p14="http://schemas.microsoft.com/office/powerpoint/2010/main" val="328976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EA5F4-4B6F-421B-8952-BB0D6163B5E7}"/>
              </a:ext>
            </a:extLst>
          </p:cNvPr>
          <p:cNvSpPr>
            <a:spLocks noGrp="1"/>
          </p:cNvSpPr>
          <p:nvPr>
            <p:ph type="title"/>
          </p:nvPr>
        </p:nvSpPr>
        <p:spPr/>
        <p:txBody>
          <a:bodyPr/>
          <a:lstStyle/>
          <a:p>
            <a:r>
              <a:rPr lang="en-US"/>
              <a:t>Beyond the raindrop</a:t>
            </a:r>
          </a:p>
        </p:txBody>
      </p:sp>
      <p:sp>
        <p:nvSpPr>
          <p:cNvPr id="3" name="Content Placeholder 2">
            <a:extLst>
              <a:ext uri="{FF2B5EF4-FFF2-40B4-BE49-F238E27FC236}">
                <a16:creationId xmlns:a16="http://schemas.microsoft.com/office/drawing/2014/main" id="{4E12C879-B3A8-4CF5-B034-A25DE8BDD66C}"/>
              </a:ext>
            </a:extLst>
          </p:cNvPr>
          <p:cNvSpPr>
            <a:spLocks noGrp="1"/>
          </p:cNvSpPr>
          <p:nvPr>
            <p:ph idx="1"/>
          </p:nvPr>
        </p:nvSpPr>
        <p:spPr/>
        <p:txBody>
          <a:bodyPr vert="horz" lIns="91440" tIns="45720" rIns="91440" bIns="45720" rtlCol="0" anchor="t">
            <a:normAutofit/>
          </a:bodyPr>
          <a:lstStyle/>
          <a:p>
            <a:r>
              <a:rPr lang="en-US">
                <a:ea typeface="+mn-lt"/>
                <a:cs typeface="+mn-lt"/>
              </a:rPr>
              <a:t>"There are ample problems where a large amount of data can be gathered at very fine points in time and hence a model can be created to forecast the problem process."</a:t>
            </a:r>
            <a:endParaRPr lang="en-US"/>
          </a:p>
        </p:txBody>
      </p:sp>
    </p:spTree>
    <p:extLst>
      <p:ext uri="{BB962C8B-B14F-4D97-AF65-F5344CB8AC3E}">
        <p14:creationId xmlns:p14="http://schemas.microsoft.com/office/powerpoint/2010/main" val="37817085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D0511-4B63-47FD-B33D-C246477AF475}"/>
              </a:ext>
            </a:extLst>
          </p:cNvPr>
          <p:cNvSpPr>
            <a:spLocks noGrp="1"/>
          </p:cNvSpPr>
          <p:nvPr>
            <p:ph type="title"/>
          </p:nvPr>
        </p:nvSpPr>
        <p:spPr/>
        <p:txBody>
          <a:bodyPr/>
          <a:lstStyle/>
          <a:p>
            <a:r>
              <a:rPr lang="en-US"/>
              <a:t>Forward</a:t>
            </a:r>
          </a:p>
        </p:txBody>
      </p:sp>
      <p:sp>
        <p:nvSpPr>
          <p:cNvPr id="3" name="Content Placeholder 2">
            <a:extLst>
              <a:ext uri="{FF2B5EF4-FFF2-40B4-BE49-F238E27FC236}">
                <a16:creationId xmlns:a16="http://schemas.microsoft.com/office/drawing/2014/main" id="{0FC77FBA-12A7-4BCD-A095-15E8CAB83234}"/>
              </a:ext>
            </a:extLst>
          </p:cNvPr>
          <p:cNvSpPr>
            <a:spLocks noGrp="1"/>
          </p:cNvSpPr>
          <p:nvPr>
            <p:ph idx="1"/>
          </p:nvPr>
        </p:nvSpPr>
        <p:spPr/>
        <p:txBody>
          <a:bodyPr vert="horz" lIns="91440" tIns="45720" rIns="91440" bIns="45720" rtlCol="0" anchor="t">
            <a:normAutofit/>
          </a:bodyPr>
          <a:lstStyle/>
          <a:p>
            <a:r>
              <a:rPr lang="en-US">
                <a:ea typeface="+mn-lt"/>
                <a:cs typeface="+mn-lt"/>
              </a:rPr>
              <a:t>The forward function computes </a:t>
            </a:r>
            <a:r>
              <a:rPr lang="en-US" b="1">
                <a:ea typeface="+mn-lt"/>
                <a:cs typeface="+mn-lt"/>
              </a:rPr>
              <a:t>output</a:t>
            </a:r>
            <a:r>
              <a:rPr lang="en-US">
                <a:ea typeface="+mn-lt"/>
                <a:cs typeface="+mn-lt"/>
              </a:rPr>
              <a:t> Tensors from </a:t>
            </a:r>
            <a:r>
              <a:rPr lang="en-US" b="1">
                <a:ea typeface="+mn-lt"/>
                <a:cs typeface="+mn-lt"/>
              </a:rPr>
              <a:t>input</a:t>
            </a:r>
            <a:r>
              <a:rPr lang="en-US">
                <a:ea typeface="+mn-lt"/>
                <a:cs typeface="+mn-lt"/>
              </a:rPr>
              <a:t> Tensors. The backward function receives the gradient of the </a:t>
            </a:r>
            <a:r>
              <a:rPr lang="en-US" b="1">
                <a:ea typeface="+mn-lt"/>
                <a:cs typeface="+mn-lt"/>
              </a:rPr>
              <a:t>output</a:t>
            </a:r>
            <a:r>
              <a:rPr lang="en-US">
                <a:ea typeface="+mn-lt"/>
                <a:cs typeface="+mn-lt"/>
              </a:rPr>
              <a:t> Tensors with respect to some scalar </a:t>
            </a:r>
            <a:r>
              <a:rPr lang="en-US" b="1">
                <a:ea typeface="+mn-lt"/>
                <a:cs typeface="+mn-lt"/>
              </a:rPr>
              <a:t>value</a:t>
            </a:r>
            <a:r>
              <a:rPr lang="en-US">
                <a:ea typeface="+mn-lt"/>
                <a:cs typeface="+mn-lt"/>
              </a:rPr>
              <a:t>, and computes the gradient of the </a:t>
            </a:r>
            <a:r>
              <a:rPr lang="en-US" b="1">
                <a:ea typeface="+mn-lt"/>
                <a:cs typeface="+mn-lt"/>
              </a:rPr>
              <a:t>input</a:t>
            </a:r>
            <a:r>
              <a:rPr lang="en-US">
                <a:ea typeface="+mn-lt"/>
                <a:cs typeface="+mn-lt"/>
              </a:rPr>
              <a:t> Tensors with respect to that same scalar </a:t>
            </a:r>
            <a:r>
              <a:rPr lang="en-US" b="1">
                <a:ea typeface="+mn-lt"/>
                <a:cs typeface="+mn-lt"/>
              </a:rPr>
              <a:t>value</a:t>
            </a:r>
            <a:r>
              <a:rPr lang="en-US">
                <a:ea typeface="+mn-lt"/>
                <a:cs typeface="+mn-lt"/>
              </a:rPr>
              <a:t>.</a:t>
            </a:r>
          </a:p>
          <a:p>
            <a:r>
              <a:rPr lang="en-US"/>
              <a:t>The forward function is </a:t>
            </a:r>
            <a:r>
              <a:rPr lang="en-US" i="1"/>
              <a:t>user-defined</a:t>
            </a:r>
            <a:r>
              <a:rPr lang="en-US"/>
              <a:t> when deriving from nn.Module.</a:t>
            </a:r>
          </a:p>
        </p:txBody>
      </p:sp>
    </p:spTree>
    <p:extLst>
      <p:ext uri="{BB962C8B-B14F-4D97-AF65-F5344CB8AC3E}">
        <p14:creationId xmlns:p14="http://schemas.microsoft.com/office/powerpoint/2010/main" val="23349106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BA7A7-1F1C-4DBD-8AA1-04F54E7547AA}"/>
              </a:ext>
            </a:extLst>
          </p:cNvPr>
          <p:cNvSpPr>
            <a:spLocks noGrp="1"/>
          </p:cNvSpPr>
          <p:nvPr>
            <p:ph type="title"/>
          </p:nvPr>
        </p:nvSpPr>
        <p:spPr/>
        <p:txBody>
          <a:bodyPr/>
          <a:lstStyle/>
          <a:p>
            <a:r>
              <a:rPr lang="en-US"/>
              <a:t>autograd</a:t>
            </a:r>
          </a:p>
        </p:txBody>
      </p:sp>
      <p:sp>
        <p:nvSpPr>
          <p:cNvPr id="3" name="Content Placeholder 2">
            <a:extLst>
              <a:ext uri="{FF2B5EF4-FFF2-40B4-BE49-F238E27FC236}">
                <a16:creationId xmlns:a16="http://schemas.microsoft.com/office/drawing/2014/main" id="{2467CBA8-451A-4205-BBC2-42AA8316F489}"/>
              </a:ext>
            </a:extLst>
          </p:cNvPr>
          <p:cNvSpPr>
            <a:spLocks noGrp="1"/>
          </p:cNvSpPr>
          <p:nvPr>
            <p:ph idx="1"/>
          </p:nvPr>
        </p:nvSpPr>
        <p:spPr/>
        <p:txBody>
          <a:bodyPr vert="horz" lIns="91440" tIns="45720" rIns="91440" bIns="45720" rtlCol="0" anchor="t">
            <a:normAutofit fontScale="92500" lnSpcReduction="20000"/>
          </a:bodyPr>
          <a:lstStyle/>
          <a:p>
            <a:r>
              <a:rPr lang="en-US">
                <a:ea typeface="+mn-lt"/>
                <a:cs typeface="+mn-lt"/>
              </a:rPr>
              <a:t>The </a:t>
            </a:r>
            <a:r>
              <a:rPr lang="en-US">
                <a:latin typeface="Consolas"/>
              </a:rPr>
              <a:t>autograd</a:t>
            </a:r>
            <a:r>
              <a:rPr lang="en-US">
                <a:ea typeface="+mn-lt"/>
                <a:cs typeface="+mn-lt"/>
              </a:rPr>
              <a:t> package is </a:t>
            </a:r>
            <a:r>
              <a:rPr lang="en-US">
                <a:latin typeface="Tw Cen MT"/>
                <a:ea typeface="+mn-lt"/>
                <a:cs typeface="+mn-lt"/>
              </a:rPr>
              <a:t>c</a:t>
            </a:r>
            <a:r>
              <a:rPr lang="en-US">
                <a:latin typeface="TW Cen MT"/>
                <a:ea typeface="+mn-lt"/>
                <a:cs typeface="+mn-lt"/>
              </a:rPr>
              <a:t>entral to all neural networks in PyTorch.</a:t>
            </a:r>
            <a:endParaRPr lang="en-US">
              <a:latin typeface="Tw Cen MT" panose="020B0602020104020603"/>
              <a:ea typeface="+mn-lt"/>
              <a:cs typeface="+mn-lt"/>
            </a:endParaRPr>
          </a:p>
          <a:p>
            <a:r>
              <a:rPr lang="en-US">
                <a:ea typeface="+mn-lt"/>
                <a:cs typeface="+mn-lt"/>
              </a:rPr>
              <a:t>The </a:t>
            </a:r>
            <a:r>
              <a:rPr lang="en-US">
                <a:latin typeface="Consolas"/>
              </a:rPr>
              <a:t>autograd</a:t>
            </a:r>
            <a:r>
              <a:rPr lang="en-US">
                <a:ea typeface="+mn-lt"/>
                <a:cs typeface="+mn-lt"/>
              </a:rPr>
              <a:t> package provides automatic differentiation for all operations on Tensors. It is a define-by-run framework, which means that your backprop is defined by how your code is run, and that every single iteration can be different.</a:t>
            </a:r>
          </a:p>
          <a:p>
            <a:r>
              <a:rPr lang="en-US">
                <a:latin typeface="Consolas"/>
              </a:rPr>
              <a:t>torch.Tensor</a:t>
            </a:r>
            <a:r>
              <a:rPr lang="en-US">
                <a:ea typeface="+mn-lt"/>
                <a:cs typeface="+mn-lt"/>
              </a:rPr>
              <a:t> is the central class of the package. If you set its attribute </a:t>
            </a:r>
            <a:r>
              <a:rPr lang="en-US">
                <a:latin typeface="Consolas"/>
              </a:rPr>
              <a:t>.requires_grad</a:t>
            </a:r>
            <a:r>
              <a:rPr lang="en-US">
                <a:ea typeface="+mn-lt"/>
                <a:cs typeface="+mn-lt"/>
              </a:rPr>
              <a:t> as </a:t>
            </a:r>
            <a:r>
              <a:rPr lang="en-US">
                <a:latin typeface="Consolas"/>
              </a:rPr>
              <a:t>True</a:t>
            </a:r>
            <a:r>
              <a:rPr lang="en-US">
                <a:ea typeface="+mn-lt"/>
                <a:cs typeface="+mn-lt"/>
              </a:rPr>
              <a:t>, it starts to track all operations on it. When you finish your computation you can call </a:t>
            </a:r>
            <a:r>
              <a:rPr lang="en-US">
                <a:latin typeface="Consolas"/>
              </a:rPr>
              <a:t>.backward()</a:t>
            </a:r>
            <a:r>
              <a:rPr lang="en-US">
                <a:ea typeface="+mn-lt"/>
                <a:cs typeface="+mn-lt"/>
              </a:rPr>
              <a:t> and have all the gradients computed automatically. The gradient for this tensor will be accumulated into </a:t>
            </a:r>
            <a:r>
              <a:rPr lang="en-US">
                <a:latin typeface="Consolas"/>
              </a:rPr>
              <a:t>.grad</a:t>
            </a:r>
            <a:r>
              <a:rPr lang="en-US">
                <a:ea typeface="+mn-lt"/>
                <a:cs typeface="+mn-lt"/>
              </a:rPr>
              <a:t> attribute.</a:t>
            </a:r>
            <a:endParaRPr lang="en-US" dirty="0">
              <a:latin typeface="Tw Cen MT"/>
            </a:endParaRPr>
          </a:p>
        </p:txBody>
      </p:sp>
    </p:spTree>
    <p:extLst>
      <p:ext uri="{BB962C8B-B14F-4D97-AF65-F5344CB8AC3E}">
        <p14:creationId xmlns:p14="http://schemas.microsoft.com/office/powerpoint/2010/main" val="40293224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 application&#10;&#10;Description automatically generated">
            <a:extLst>
              <a:ext uri="{FF2B5EF4-FFF2-40B4-BE49-F238E27FC236}">
                <a16:creationId xmlns:a16="http://schemas.microsoft.com/office/drawing/2014/main" id="{C31C904F-CD20-41B3-A257-AD153F9C07F7}"/>
              </a:ext>
            </a:extLst>
          </p:cNvPr>
          <p:cNvPicPr>
            <a:picLocks noChangeAspect="1"/>
          </p:cNvPicPr>
          <p:nvPr/>
        </p:nvPicPr>
        <p:blipFill>
          <a:blip r:embed="rId2"/>
          <a:stretch>
            <a:fillRect/>
          </a:stretch>
        </p:blipFill>
        <p:spPr>
          <a:xfrm>
            <a:off x="2165890" y="1818549"/>
            <a:ext cx="7916213" cy="4164717"/>
          </a:xfrm>
          <a:prstGeom prst="rect">
            <a:avLst/>
          </a:prstGeom>
        </p:spPr>
      </p:pic>
      <p:sp>
        <p:nvSpPr>
          <p:cNvPr id="2" name="Title 1">
            <a:extLst>
              <a:ext uri="{FF2B5EF4-FFF2-40B4-BE49-F238E27FC236}">
                <a16:creationId xmlns:a16="http://schemas.microsoft.com/office/drawing/2014/main" id="{ED8BC2EB-B503-41A2-B173-33E23015B062}"/>
              </a:ext>
            </a:extLst>
          </p:cNvPr>
          <p:cNvSpPr>
            <a:spLocks noGrp="1"/>
          </p:cNvSpPr>
          <p:nvPr>
            <p:ph type="title"/>
          </p:nvPr>
        </p:nvSpPr>
        <p:spPr/>
        <p:txBody>
          <a:bodyPr/>
          <a:lstStyle/>
          <a:p>
            <a:r>
              <a:rPr lang="en-US"/>
              <a:t>Forward method</a:t>
            </a:r>
          </a:p>
        </p:txBody>
      </p:sp>
    </p:spTree>
    <p:extLst>
      <p:ext uri="{BB962C8B-B14F-4D97-AF65-F5344CB8AC3E}">
        <p14:creationId xmlns:p14="http://schemas.microsoft.com/office/powerpoint/2010/main" val="18629312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6793B-5886-4F55-BA92-7D13F9E6BEE9}"/>
              </a:ext>
            </a:extLst>
          </p:cNvPr>
          <p:cNvSpPr>
            <a:spLocks noGrp="1"/>
          </p:cNvSpPr>
          <p:nvPr>
            <p:ph type="title"/>
          </p:nvPr>
        </p:nvSpPr>
        <p:spPr/>
        <p:txBody>
          <a:bodyPr/>
          <a:lstStyle/>
          <a:p>
            <a:r>
              <a:rPr lang="en-US"/>
              <a:t>Speed</a:t>
            </a:r>
          </a:p>
        </p:txBody>
      </p:sp>
      <p:sp>
        <p:nvSpPr>
          <p:cNvPr id="3" name="Content Placeholder 2">
            <a:extLst>
              <a:ext uri="{FF2B5EF4-FFF2-40B4-BE49-F238E27FC236}">
                <a16:creationId xmlns:a16="http://schemas.microsoft.com/office/drawing/2014/main" id="{2A6C036F-1772-4AAF-8520-BE9837809DC6}"/>
              </a:ext>
            </a:extLst>
          </p:cNvPr>
          <p:cNvSpPr>
            <a:spLocks noGrp="1"/>
          </p:cNvSpPr>
          <p:nvPr>
            <p:ph idx="1"/>
          </p:nvPr>
        </p:nvSpPr>
        <p:spPr/>
        <p:txBody>
          <a:bodyPr vert="horz" lIns="91440" tIns="45720" rIns="91440" bIns="45720" rtlCol="0" anchor="t">
            <a:normAutofit/>
          </a:bodyPr>
          <a:lstStyle/>
          <a:p>
            <a:r>
              <a:rPr lang="en-US"/>
              <a:t>Line 64 – Transfers a tensor from </a:t>
            </a:r>
            <a:r>
              <a:rPr lang="en-US" i="1"/>
              <a:t>cpu</a:t>
            </a:r>
            <a:r>
              <a:rPr lang="en-US"/>
              <a:t> to </a:t>
            </a:r>
            <a:r>
              <a:rPr lang="en-US" i="1"/>
              <a:t>gpu</a:t>
            </a:r>
            <a:r>
              <a:rPr lang="en-US"/>
              <a:t> (if available)</a:t>
            </a:r>
          </a:p>
          <a:p>
            <a:pPr lvl="1"/>
            <a:r>
              <a:rPr lang="en-US">
                <a:latin typeface="Consolas"/>
                <a:hlinkClick r:id="rId2"/>
              </a:rPr>
              <a:t>torch.cuda</a:t>
            </a:r>
            <a:r>
              <a:rPr lang="en-US">
                <a:ea typeface="+mn-lt"/>
                <a:cs typeface="+mn-lt"/>
              </a:rPr>
              <a:t> is used to set up and run CUDA operations. It keeps track of the currently selected GPU, and all CUDA tensors you allocate will by default be created on that device.</a:t>
            </a:r>
            <a:endParaRPr lang="en-US"/>
          </a:p>
        </p:txBody>
      </p:sp>
    </p:spTree>
    <p:extLst>
      <p:ext uri="{BB962C8B-B14F-4D97-AF65-F5344CB8AC3E}">
        <p14:creationId xmlns:p14="http://schemas.microsoft.com/office/powerpoint/2010/main" val="29568889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Diagram&#10;&#10;Description automatically generated">
            <a:extLst>
              <a:ext uri="{FF2B5EF4-FFF2-40B4-BE49-F238E27FC236}">
                <a16:creationId xmlns:a16="http://schemas.microsoft.com/office/drawing/2014/main" id="{8C017846-4F46-4329-B264-FE1CF1347B59}"/>
              </a:ext>
            </a:extLst>
          </p:cNvPr>
          <p:cNvPicPr>
            <a:picLocks noChangeAspect="1"/>
          </p:cNvPicPr>
          <p:nvPr/>
        </p:nvPicPr>
        <p:blipFill>
          <a:blip r:embed="rId2"/>
          <a:stretch>
            <a:fillRect/>
          </a:stretch>
        </p:blipFill>
        <p:spPr>
          <a:xfrm>
            <a:off x="184598" y="552410"/>
            <a:ext cx="11736945" cy="5538532"/>
          </a:xfrm>
          <a:prstGeom prst="rect">
            <a:avLst/>
          </a:prstGeom>
        </p:spPr>
      </p:pic>
    </p:spTree>
    <p:extLst>
      <p:ext uri="{BB962C8B-B14F-4D97-AF65-F5344CB8AC3E}">
        <p14:creationId xmlns:p14="http://schemas.microsoft.com/office/powerpoint/2010/main" val="13192396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49DE3-D25D-4055-9274-DF413AED9023}"/>
              </a:ext>
            </a:extLst>
          </p:cNvPr>
          <p:cNvSpPr>
            <a:spLocks noGrp="1"/>
          </p:cNvSpPr>
          <p:nvPr>
            <p:ph type="title"/>
          </p:nvPr>
        </p:nvSpPr>
        <p:spPr/>
        <p:txBody>
          <a:bodyPr/>
          <a:lstStyle/>
          <a:p>
            <a:r>
              <a:rPr lang="en-US"/>
              <a:t>Model Fitting</a:t>
            </a:r>
          </a:p>
        </p:txBody>
      </p:sp>
      <p:sp>
        <p:nvSpPr>
          <p:cNvPr id="3" name="Content Placeholder 2">
            <a:extLst>
              <a:ext uri="{FF2B5EF4-FFF2-40B4-BE49-F238E27FC236}">
                <a16:creationId xmlns:a16="http://schemas.microsoft.com/office/drawing/2014/main" id="{E95BE33D-F24E-45E7-BF82-87DDFC7D9708}"/>
              </a:ext>
            </a:extLst>
          </p:cNvPr>
          <p:cNvSpPr>
            <a:spLocks noGrp="1"/>
          </p:cNvSpPr>
          <p:nvPr>
            <p:ph idx="1"/>
          </p:nvPr>
        </p:nvSpPr>
        <p:spPr>
          <a:xfrm>
            <a:off x="1141412" y="2249487"/>
            <a:ext cx="3212522" cy="3541714"/>
          </a:xfrm>
        </p:spPr>
        <p:txBody>
          <a:bodyPr vert="horz" lIns="91440" tIns="45720" rIns="91440" bIns="45720" rtlCol="0" anchor="t">
            <a:normAutofit lnSpcReduction="10000"/>
          </a:bodyPr>
          <a:lstStyle/>
          <a:p>
            <a:r>
              <a:rPr lang="en-US">
                <a:ea typeface="+mn-lt"/>
                <a:cs typeface="+mn-lt"/>
              </a:rPr>
              <a:t>The PyTorch code for the model fitting process. </a:t>
            </a:r>
          </a:p>
          <a:p>
            <a:r>
              <a:rPr lang="en-US">
                <a:ea typeface="+mn-lt"/>
                <a:cs typeface="+mn-lt"/>
              </a:rPr>
              <a:t>The individual losses for each branch are summed up into a general loss which is then backpropagated.</a:t>
            </a:r>
            <a:endParaRPr lang="en-US"/>
          </a:p>
        </p:txBody>
      </p:sp>
      <p:pic>
        <p:nvPicPr>
          <p:cNvPr id="4" name="Picture 4" descr="Text&#10;&#10;Description automatically generated">
            <a:extLst>
              <a:ext uri="{FF2B5EF4-FFF2-40B4-BE49-F238E27FC236}">
                <a16:creationId xmlns:a16="http://schemas.microsoft.com/office/drawing/2014/main" id="{0622D103-0AF4-4D9F-B870-21A2E375EB19}"/>
              </a:ext>
            </a:extLst>
          </p:cNvPr>
          <p:cNvPicPr>
            <a:picLocks noChangeAspect="1"/>
          </p:cNvPicPr>
          <p:nvPr/>
        </p:nvPicPr>
        <p:blipFill>
          <a:blip r:embed="rId2"/>
          <a:stretch>
            <a:fillRect/>
          </a:stretch>
        </p:blipFill>
        <p:spPr>
          <a:xfrm>
            <a:off x="4352060" y="2245285"/>
            <a:ext cx="7436426" cy="3622998"/>
          </a:xfrm>
          <a:prstGeom prst="rect">
            <a:avLst/>
          </a:prstGeom>
        </p:spPr>
      </p:pic>
      <p:cxnSp>
        <p:nvCxnSpPr>
          <p:cNvPr id="7" name="Straight Arrow Connector 6">
            <a:extLst>
              <a:ext uri="{FF2B5EF4-FFF2-40B4-BE49-F238E27FC236}">
                <a16:creationId xmlns:a16="http://schemas.microsoft.com/office/drawing/2014/main" id="{C89A3E97-EB8F-4218-839E-9A7E9BAB9217}"/>
              </a:ext>
            </a:extLst>
          </p:cNvPr>
          <p:cNvCxnSpPr/>
          <p:nvPr/>
        </p:nvCxnSpPr>
        <p:spPr>
          <a:xfrm flipH="1">
            <a:off x="9306790" y="3673186"/>
            <a:ext cx="1016578" cy="299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BFFC64-9924-426A-B2D2-B79E14701B1A}"/>
              </a:ext>
            </a:extLst>
          </p:cNvPr>
          <p:cNvSpPr txBox="1"/>
          <p:nvPr/>
        </p:nvSpPr>
        <p:spPr>
          <a:xfrm>
            <a:off x="10253229" y="345584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Forward() method</a:t>
            </a:r>
            <a:endParaRPr lang="en-US" dirty="0"/>
          </a:p>
        </p:txBody>
      </p:sp>
    </p:spTree>
    <p:extLst>
      <p:ext uri="{BB962C8B-B14F-4D97-AF65-F5344CB8AC3E}">
        <p14:creationId xmlns:p14="http://schemas.microsoft.com/office/powerpoint/2010/main" val="37591350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ABB61-2A86-484B-AE06-1B092945F842}"/>
              </a:ext>
            </a:extLst>
          </p:cNvPr>
          <p:cNvSpPr>
            <a:spLocks noGrp="1"/>
          </p:cNvSpPr>
          <p:nvPr>
            <p:ph type="title"/>
          </p:nvPr>
        </p:nvSpPr>
        <p:spPr/>
        <p:txBody>
          <a:bodyPr/>
          <a:lstStyle/>
          <a:p>
            <a:r>
              <a:rPr lang="en-US"/>
              <a:t>tqdm</a:t>
            </a:r>
          </a:p>
        </p:txBody>
      </p:sp>
      <p:sp>
        <p:nvSpPr>
          <p:cNvPr id="3" name="Content Placeholder 2">
            <a:extLst>
              <a:ext uri="{FF2B5EF4-FFF2-40B4-BE49-F238E27FC236}">
                <a16:creationId xmlns:a16="http://schemas.microsoft.com/office/drawing/2014/main" id="{1225E248-F0B2-4698-A172-BC93548BD7F3}"/>
              </a:ext>
            </a:extLst>
          </p:cNvPr>
          <p:cNvSpPr>
            <a:spLocks noGrp="1"/>
          </p:cNvSpPr>
          <p:nvPr>
            <p:ph idx="1"/>
          </p:nvPr>
        </p:nvSpPr>
        <p:spPr/>
        <p:txBody>
          <a:bodyPr vert="horz" lIns="91440" tIns="45720" rIns="91440" bIns="45720" rtlCol="0" anchor="t">
            <a:normAutofit/>
          </a:bodyPr>
          <a:lstStyle/>
          <a:p>
            <a:r>
              <a:rPr lang="en-US">
                <a:ea typeface="+mn-lt"/>
                <a:cs typeface="+mn-lt"/>
              </a:rPr>
              <a:t>According to TQDM: "Instantly make your loops show a smart progress meter - just wrap any iterable with </a:t>
            </a:r>
            <a:r>
              <a:rPr lang="en-US">
                <a:latin typeface="Consolas"/>
                <a:ea typeface="+mn-lt"/>
                <a:cs typeface="+mn-lt"/>
              </a:rPr>
              <a:t>tqdm(iterable)</a:t>
            </a:r>
            <a:r>
              <a:rPr lang="en-US">
                <a:ea typeface="+mn-lt"/>
                <a:cs typeface="+mn-lt"/>
              </a:rPr>
              <a:t>, and you're done!"</a:t>
            </a:r>
            <a:endParaRPr lang="en-US" dirty="0">
              <a:ea typeface="+mn-lt"/>
              <a:cs typeface="+mn-lt"/>
            </a:endParaRPr>
          </a:p>
          <a:p>
            <a:r>
              <a:rPr lang="en-US" dirty="0">
                <a:ea typeface="+mn-lt"/>
                <a:cs typeface="+mn-lt"/>
                <a:hlinkClick r:id="rId2"/>
              </a:rPr>
              <a:t>https://tqdm.github.io/</a:t>
            </a:r>
            <a:endParaRPr lang="en-US">
              <a:ea typeface="+mn-lt"/>
              <a:cs typeface="+mn-lt"/>
            </a:endParaRPr>
          </a:p>
          <a:p>
            <a:r>
              <a:rPr lang="en-US" dirty="0">
                <a:ea typeface="+mn-lt"/>
                <a:cs typeface="+mn-lt"/>
                <a:hlinkClick r:id="rId3"/>
              </a:rPr>
              <a:t>https://towardsdatascience.com/progress-bars-in-python-4b44e8a4c482</a:t>
            </a:r>
            <a:endParaRPr lang="en-US" dirty="0"/>
          </a:p>
          <a:p>
            <a:endParaRPr lang="en-US" dirty="0"/>
          </a:p>
          <a:p>
            <a:endParaRPr lang="en-US" dirty="0"/>
          </a:p>
        </p:txBody>
      </p:sp>
    </p:spTree>
    <p:extLst>
      <p:ext uri="{BB962C8B-B14F-4D97-AF65-F5344CB8AC3E}">
        <p14:creationId xmlns:p14="http://schemas.microsoft.com/office/powerpoint/2010/main" val="37954957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508CE-EC73-4FDF-952D-BDE9CE9271F1}"/>
              </a:ext>
            </a:extLst>
          </p:cNvPr>
          <p:cNvSpPr>
            <a:spLocks noGrp="1"/>
          </p:cNvSpPr>
          <p:nvPr>
            <p:ph type="title"/>
          </p:nvPr>
        </p:nvSpPr>
        <p:spPr/>
        <p:txBody>
          <a:bodyPr/>
          <a:lstStyle/>
          <a:p>
            <a:r>
              <a:rPr lang="en-US"/>
              <a:t>Zero out the gradients</a:t>
            </a:r>
          </a:p>
        </p:txBody>
      </p:sp>
      <p:sp>
        <p:nvSpPr>
          <p:cNvPr id="3" name="Content Placeholder 2">
            <a:extLst>
              <a:ext uri="{FF2B5EF4-FFF2-40B4-BE49-F238E27FC236}">
                <a16:creationId xmlns:a16="http://schemas.microsoft.com/office/drawing/2014/main" id="{EF68F8F2-4789-40C4-B07A-EC0BFC8E7724}"/>
              </a:ext>
            </a:extLst>
          </p:cNvPr>
          <p:cNvSpPr>
            <a:spLocks noGrp="1"/>
          </p:cNvSpPr>
          <p:nvPr>
            <p:ph idx="1"/>
          </p:nvPr>
        </p:nvSpPr>
        <p:spPr/>
        <p:txBody>
          <a:bodyPr vert="horz" lIns="91440" tIns="45720" rIns="91440" bIns="45720" rtlCol="0" anchor="t">
            <a:normAutofit/>
          </a:bodyPr>
          <a:lstStyle/>
          <a:p>
            <a:r>
              <a:rPr lang="en-US">
                <a:ea typeface="+mn-lt"/>
                <a:cs typeface="+mn-lt"/>
              </a:rPr>
              <a:t>When using PyTorch, there is a need to set the gradients to zero before starting to do backpropragation because PyTorch accumulates the gradients on subsequent backward passes.</a:t>
            </a:r>
            <a:endParaRPr lang="en-US"/>
          </a:p>
        </p:txBody>
      </p:sp>
    </p:spTree>
    <p:extLst>
      <p:ext uri="{BB962C8B-B14F-4D97-AF65-F5344CB8AC3E}">
        <p14:creationId xmlns:p14="http://schemas.microsoft.com/office/powerpoint/2010/main" val="34685974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B655D-E220-418A-8A3F-CFE99367960B}"/>
              </a:ext>
            </a:extLst>
          </p:cNvPr>
          <p:cNvSpPr>
            <a:spLocks noGrp="1"/>
          </p:cNvSpPr>
          <p:nvPr>
            <p:ph type="title"/>
          </p:nvPr>
        </p:nvSpPr>
        <p:spPr/>
        <p:txBody>
          <a:bodyPr/>
          <a:lstStyle/>
          <a:p>
            <a:r>
              <a:rPr lang="en-US"/>
              <a:t>Training </a:t>
            </a:r>
          </a:p>
        </p:txBody>
      </p:sp>
      <p:sp>
        <p:nvSpPr>
          <p:cNvPr id="3" name="Content Placeholder 2">
            <a:extLst>
              <a:ext uri="{FF2B5EF4-FFF2-40B4-BE49-F238E27FC236}">
                <a16:creationId xmlns:a16="http://schemas.microsoft.com/office/drawing/2014/main" id="{01ACCDA1-5F16-4171-B315-4EBCE233E8FB}"/>
              </a:ext>
            </a:extLst>
          </p:cNvPr>
          <p:cNvSpPr>
            <a:spLocks noGrp="1"/>
          </p:cNvSpPr>
          <p:nvPr>
            <p:ph idx="1"/>
          </p:nvPr>
        </p:nvSpPr>
        <p:spPr/>
        <p:txBody>
          <a:bodyPr vert="horz" lIns="91440" tIns="45720" rIns="91440" bIns="45720" rtlCol="0" anchor="t">
            <a:normAutofit/>
          </a:bodyPr>
          <a:lstStyle/>
          <a:p>
            <a:r>
              <a:rPr lang="en-US">
                <a:ea typeface="+mn-lt"/>
                <a:cs typeface="+mn-lt"/>
              </a:rPr>
              <a:t>The EncoderDecoder branch and the Alpha branch are trained using the standard backpropagation algorithm with respect to a mean squared error (MSE) loss function. </a:t>
            </a:r>
          </a:p>
          <a:p>
            <a:r>
              <a:rPr lang="en-US">
                <a:ea typeface="+mn-lt"/>
                <a:cs typeface="+mn-lt"/>
              </a:rPr>
              <a:t>The Adam optimizer function is employed due to the proven optimal convergence of regression problems.</a:t>
            </a:r>
            <a:endParaRPr lang="en-US"/>
          </a:p>
        </p:txBody>
      </p:sp>
    </p:spTree>
    <p:extLst>
      <p:ext uri="{BB962C8B-B14F-4D97-AF65-F5344CB8AC3E}">
        <p14:creationId xmlns:p14="http://schemas.microsoft.com/office/powerpoint/2010/main" val="34636715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C6EC4-EAAF-429E-87C2-2B576C569CD1}"/>
              </a:ext>
            </a:extLst>
          </p:cNvPr>
          <p:cNvSpPr>
            <a:spLocks noGrp="1"/>
          </p:cNvSpPr>
          <p:nvPr>
            <p:ph type="title"/>
          </p:nvPr>
        </p:nvSpPr>
        <p:spPr/>
        <p:txBody>
          <a:bodyPr/>
          <a:lstStyle/>
          <a:p>
            <a:r>
              <a:rPr lang="en-US"/>
              <a:t>Decoder target recreation</a:t>
            </a:r>
          </a:p>
        </p:txBody>
      </p:sp>
      <p:pic>
        <p:nvPicPr>
          <p:cNvPr id="4" name="Picture 4" descr="Graphical user interface, text, application, email&#10;&#10;Description automatically generated">
            <a:extLst>
              <a:ext uri="{FF2B5EF4-FFF2-40B4-BE49-F238E27FC236}">
                <a16:creationId xmlns:a16="http://schemas.microsoft.com/office/drawing/2014/main" id="{0C3DD415-ABAA-4E40-8348-707A6D288822}"/>
              </a:ext>
            </a:extLst>
          </p:cNvPr>
          <p:cNvPicPr>
            <a:picLocks noGrp="1" noChangeAspect="1"/>
          </p:cNvPicPr>
          <p:nvPr>
            <p:ph idx="1"/>
          </p:nvPr>
        </p:nvPicPr>
        <p:blipFill>
          <a:blip r:embed="rId2"/>
          <a:stretch>
            <a:fillRect/>
          </a:stretch>
        </p:blipFill>
        <p:spPr>
          <a:xfrm>
            <a:off x="1243437" y="1775560"/>
            <a:ext cx="6997777" cy="4340884"/>
          </a:xfrm>
        </p:spPr>
      </p:pic>
      <p:cxnSp>
        <p:nvCxnSpPr>
          <p:cNvPr id="5" name="Straight Arrow Connector 4">
            <a:extLst>
              <a:ext uri="{FF2B5EF4-FFF2-40B4-BE49-F238E27FC236}">
                <a16:creationId xmlns:a16="http://schemas.microsoft.com/office/drawing/2014/main" id="{D4310C21-BEED-4B96-8756-68BA019E7EFA}"/>
              </a:ext>
            </a:extLst>
          </p:cNvPr>
          <p:cNvCxnSpPr/>
          <p:nvPr/>
        </p:nvCxnSpPr>
        <p:spPr>
          <a:xfrm flipH="1" flipV="1">
            <a:off x="2291344" y="1938222"/>
            <a:ext cx="6268843" cy="68394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7" name="TextBox 6">
            <a:extLst>
              <a:ext uri="{FF2B5EF4-FFF2-40B4-BE49-F238E27FC236}">
                <a16:creationId xmlns:a16="http://schemas.microsoft.com/office/drawing/2014/main" id="{2608C4EF-300D-4431-9731-85D7BB1B7296}"/>
              </a:ext>
            </a:extLst>
          </p:cNvPr>
          <p:cNvSpPr txBox="1"/>
          <p:nvPr/>
        </p:nvSpPr>
        <p:spPr>
          <a:xfrm>
            <a:off x="8469352" y="2391936"/>
            <a:ext cx="274320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model.eval()</a:t>
            </a:r>
            <a:r>
              <a:rPr lang="en-US" dirty="0">
                <a:ea typeface="+mn-lt"/>
                <a:cs typeface="+mn-lt"/>
              </a:rPr>
              <a:t> can be thought of as a switch for some specific layers/parts of the model that behave differently during training and inferencing time. </a:t>
            </a:r>
            <a:r>
              <a:rPr lang="en-US">
                <a:ea typeface="+mn-lt"/>
                <a:cs typeface="+mn-lt"/>
              </a:rPr>
              <a:t>E.g. Dropouts </a:t>
            </a:r>
            <a:r>
              <a:rPr lang="en-US" dirty="0">
                <a:ea typeface="+mn-lt"/>
                <a:cs typeface="+mn-lt"/>
              </a:rPr>
              <a:t>Layers, BatchNorm </a:t>
            </a:r>
            <a:r>
              <a:rPr lang="en-US">
                <a:ea typeface="+mn-lt"/>
                <a:cs typeface="+mn-lt"/>
              </a:rPr>
              <a:t>Layers etc. These are turned off during model evaluation.</a:t>
            </a:r>
            <a:endParaRPr lang="en-US" dirty="0"/>
          </a:p>
        </p:txBody>
      </p:sp>
    </p:spTree>
    <p:extLst>
      <p:ext uri="{BB962C8B-B14F-4D97-AF65-F5344CB8AC3E}">
        <p14:creationId xmlns:p14="http://schemas.microsoft.com/office/powerpoint/2010/main" val="551393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75064-55F3-4421-B65A-207634E9D746}"/>
              </a:ext>
            </a:extLst>
          </p:cNvPr>
          <p:cNvSpPr>
            <a:spLocks noGrp="1"/>
          </p:cNvSpPr>
          <p:nvPr>
            <p:ph type="title"/>
          </p:nvPr>
        </p:nvSpPr>
        <p:spPr/>
        <p:txBody>
          <a:bodyPr/>
          <a:lstStyle/>
          <a:p>
            <a:r>
              <a:rPr lang="en-US"/>
              <a:t>Terms</a:t>
            </a:r>
          </a:p>
        </p:txBody>
      </p:sp>
      <p:sp>
        <p:nvSpPr>
          <p:cNvPr id="3" name="Content Placeholder 2">
            <a:extLst>
              <a:ext uri="{FF2B5EF4-FFF2-40B4-BE49-F238E27FC236}">
                <a16:creationId xmlns:a16="http://schemas.microsoft.com/office/drawing/2014/main" id="{B87A56F8-EA4E-4E52-9ED0-636BE8A9974C}"/>
              </a:ext>
            </a:extLst>
          </p:cNvPr>
          <p:cNvSpPr>
            <a:spLocks noGrp="1"/>
          </p:cNvSpPr>
          <p:nvPr>
            <p:ph idx="1"/>
          </p:nvPr>
        </p:nvSpPr>
        <p:spPr/>
        <p:txBody>
          <a:bodyPr vert="horz" lIns="91440" tIns="45720" rIns="91440" bIns="45720" rtlCol="0" anchor="t">
            <a:normAutofit/>
          </a:bodyPr>
          <a:lstStyle/>
          <a:p>
            <a:r>
              <a:rPr lang="en-US">
                <a:ea typeface="+mn-lt"/>
                <a:cs typeface="+mn-lt"/>
              </a:rPr>
              <a:t>Temporal Autoencoder</a:t>
            </a:r>
          </a:p>
          <a:p>
            <a:r>
              <a:rPr lang="en-US">
                <a:ea typeface="+mn-lt"/>
                <a:cs typeface="+mn-lt"/>
              </a:rPr>
              <a:t>Deep Neural Network</a:t>
            </a:r>
          </a:p>
          <a:p>
            <a:r>
              <a:rPr lang="en-US">
                <a:ea typeface="+mn-lt"/>
                <a:cs typeface="+mn-lt"/>
              </a:rPr>
              <a:t>Time Series</a:t>
            </a:r>
          </a:p>
          <a:p>
            <a:r>
              <a:rPr lang="en-US">
                <a:ea typeface="+mn-lt"/>
                <a:cs typeface="+mn-lt"/>
              </a:rPr>
              <a:t>Multivariate Model</a:t>
            </a:r>
          </a:p>
          <a:p>
            <a:r>
              <a:rPr lang="en-US">
                <a:ea typeface="+mn-lt"/>
                <a:cs typeface="+mn-lt"/>
              </a:rPr>
              <a:t>Feature Engineering</a:t>
            </a:r>
          </a:p>
          <a:p>
            <a:r>
              <a:rPr lang="en-US">
                <a:ea typeface="+mn-lt"/>
                <a:cs typeface="+mn-lt"/>
              </a:rPr>
              <a:t>Signal Processing</a:t>
            </a:r>
            <a:endParaRPr lang="en-US"/>
          </a:p>
        </p:txBody>
      </p:sp>
    </p:spTree>
    <p:extLst>
      <p:ext uri="{BB962C8B-B14F-4D97-AF65-F5344CB8AC3E}">
        <p14:creationId xmlns:p14="http://schemas.microsoft.com/office/powerpoint/2010/main" val="9028611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BAD11-8585-4864-B8A0-6A2FBBEDF6CF}"/>
              </a:ext>
            </a:extLst>
          </p:cNvPr>
          <p:cNvSpPr>
            <a:spLocks noGrp="1"/>
          </p:cNvSpPr>
          <p:nvPr>
            <p:ph type="title"/>
          </p:nvPr>
        </p:nvSpPr>
        <p:spPr/>
        <p:txBody>
          <a:bodyPr/>
          <a:lstStyle/>
          <a:p>
            <a:r>
              <a:rPr lang="en-US"/>
              <a:t>Decoder target output graph</a:t>
            </a:r>
          </a:p>
        </p:txBody>
      </p:sp>
      <p:pic>
        <p:nvPicPr>
          <p:cNvPr id="7" name="Picture 7" descr="Graphical user interface, chart&#10;&#10;Description automatically generated">
            <a:extLst>
              <a:ext uri="{FF2B5EF4-FFF2-40B4-BE49-F238E27FC236}">
                <a16:creationId xmlns:a16="http://schemas.microsoft.com/office/drawing/2014/main" id="{0621D6DA-2013-4206-9151-187036097FEF}"/>
              </a:ext>
            </a:extLst>
          </p:cNvPr>
          <p:cNvPicPr>
            <a:picLocks noGrp="1" noChangeAspect="1"/>
          </p:cNvPicPr>
          <p:nvPr>
            <p:ph idx="1"/>
          </p:nvPr>
        </p:nvPicPr>
        <p:blipFill>
          <a:blip r:embed="rId2"/>
          <a:stretch>
            <a:fillRect/>
          </a:stretch>
        </p:blipFill>
        <p:spPr>
          <a:xfrm>
            <a:off x="2898452" y="1664048"/>
            <a:ext cx="6670699" cy="4889153"/>
          </a:xfrm>
        </p:spPr>
      </p:pic>
    </p:spTree>
    <p:extLst>
      <p:ext uri="{BB962C8B-B14F-4D97-AF65-F5344CB8AC3E}">
        <p14:creationId xmlns:p14="http://schemas.microsoft.com/office/powerpoint/2010/main" val="28842186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526BF-4438-47E4-97D7-6C7E7C0DC031}"/>
              </a:ext>
            </a:extLst>
          </p:cNvPr>
          <p:cNvSpPr>
            <a:spLocks noGrp="1"/>
          </p:cNvSpPr>
          <p:nvPr>
            <p:ph type="title"/>
          </p:nvPr>
        </p:nvSpPr>
        <p:spPr/>
        <p:txBody>
          <a:bodyPr/>
          <a:lstStyle/>
          <a:p>
            <a:r>
              <a:rPr lang="en-US"/>
              <a:t>Alpha target branch prediction</a:t>
            </a:r>
          </a:p>
        </p:txBody>
      </p:sp>
      <p:pic>
        <p:nvPicPr>
          <p:cNvPr id="4" name="Picture 4" descr="Text&#10;&#10;Description automatically generated">
            <a:extLst>
              <a:ext uri="{FF2B5EF4-FFF2-40B4-BE49-F238E27FC236}">
                <a16:creationId xmlns:a16="http://schemas.microsoft.com/office/drawing/2014/main" id="{5BC1EDD0-C0E7-4C5A-8B8E-63E34AB5FE3C}"/>
              </a:ext>
            </a:extLst>
          </p:cNvPr>
          <p:cNvPicPr>
            <a:picLocks noGrp="1" noChangeAspect="1"/>
          </p:cNvPicPr>
          <p:nvPr>
            <p:ph idx="1"/>
          </p:nvPr>
        </p:nvPicPr>
        <p:blipFill>
          <a:blip r:embed="rId2"/>
          <a:stretch>
            <a:fillRect/>
          </a:stretch>
        </p:blipFill>
        <p:spPr>
          <a:xfrm>
            <a:off x="1232332" y="1741704"/>
            <a:ext cx="6372457" cy="3859483"/>
          </a:xfrm>
        </p:spPr>
      </p:pic>
    </p:spTree>
    <p:extLst>
      <p:ext uri="{BB962C8B-B14F-4D97-AF65-F5344CB8AC3E}">
        <p14:creationId xmlns:p14="http://schemas.microsoft.com/office/powerpoint/2010/main" val="5353788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33561-6150-4766-AD94-A439012A4D6C}"/>
              </a:ext>
            </a:extLst>
          </p:cNvPr>
          <p:cNvSpPr>
            <a:spLocks noGrp="1"/>
          </p:cNvSpPr>
          <p:nvPr>
            <p:ph type="title"/>
          </p:nvPr>
        </p:nvSpPr>
        <p:spPr/>
        <p:txBody>
          <a:bodyPr/>
          <a:lstStyle/>
          <a:p>
            <a:r>
              <a:rPr lang="en-US"/>
              <a:t>Alpha target branch prediction graph</a:t>
            </a:r>
          </a:p>
        </p:txBody>
      </p:sp>
      <p:sp>
        <p:nvSpPr>
          <p:cNvPr id="3" name="Content Placeholder 2">
            <a:extLst>
              <a:ext uri="{FF2B5EF4-FFF2-40B4-BE49-F238E27FC236}">
                <a16:creationId xmlns:a16="http://schemas.microsoft.com/office/drawing/2014/main" id="{20641E07-1064-4904-AA2C-4F0AD8AF98CD}"/>
              </a:ext>
            </a:extLst>
          </p:cNvPr>
          <p:cNvSpPr>
            <a:spLocks noGrp="1"/>
          </p:cNvSpPr>
          <p:nvPr>
            <p:ph idx="1"/>
          </p:nvPr>
        </p:nvSpPr>
        <p:spPr/>
        <p:txBody>
          <a:bodyPr vert="horz" lIns="91440" tIns="45720" rIns="91440" bIns="45720" rtlCol="0" anchor="t">
            <a:normAutofit/>
          </a:bodyPr>
          <a:lstStyle/>
          <a:p>
            <a:r>
              <a:rPr lang="en-US">
                <a:ea typeface="+mn-lt"/>
                <a:cs typeface="+mn-lt"/>
              </a:rPr>
              <a:t>Normalized Predictions vs Normalized Targets</a:t>
            </a:r>
            <a:endParaRPr lang="en-US"/>
          </a:p>
        </p:txBody>
      </p:sp>
      <p:pic>
        <p:nvPicPr>
          <p:cNvPr id="4" name="Picture 4" descr="A picture containing needle, object, table, sitting&#10;&#10;Description automatically generated">
            <a:extLst>
              <a:ext uri="{FF2B5EF4-FFF2-40B4-BE49-F238E27FC236}">
                <a16:creationId xmlns:a16="http://schemas.microsoft.com/office/drawing/2014/main" id="{DC02F16E-949D-4AAB-9093-DFC7CCF2D366}"/>
              </a:ext>
            </a:extLst>
          </p:cNvPr>
          <p:cNvPicPr>
            <a:picLocks noChangeAspect="1"/>
          </p:cNvPicPr>
          <p:nvPr/>
        </p:nvPicPr>
        <p:blipFill>
          <a:blip r:embed="rId2"/>
          <a:stretch>
            <a:fillRect/>
          </a:stretch>
        </p:blipFill>
        <p:spPr>
          <a:xfrm>
            <a:off x="1484422" y="2700505"/>
            <a:ext cx="8272346" cy="3545309"/>
          </a:xfrm>
          <a:prstGeom prst="rect">
            <a:avLst/>
          </a:prstGeom>
        </p:spPr>
      </p:pic>
    </p:spTree>
    <p:extLst>
      <p:ext uri="{BB962C8B-B14F-4D97-AF65-F5344CB8AC3E}">
        <p14:creationId xmlns:p14="http://schemas.microsoft.com/office/powerpoint/2010/main" val="10175105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E81D3-AD0D-4F9A-9B61-2B4CB9431EC2}"/>
              </a:ext>
            </a:extLst>
          </p:cNvPr>
          <p:cNvSpPr>
            <a:spLocks noGrp="1"/>
          </p:cNvSpPr>
          <p:nvPr>
            <p:ph type="title"/>
          </p:nvPr>
        </p:nvSpPr>
        <p:spPr/>
        <p:txBody>
          <a:bodyPr/>
          <a:lstStyle/>
          <a:p>
            <a:r>
              <a:rPr lang="en-US"/>
              <a:t>Model instancing</a:t>
            </a:r>
          </a:p>
        </p:txBody>
      </p:sp>
      <p:sp>
        <p:nvSpPr>
          <p:cNvPr id="3" name="Content Placeholder 2">
            <a:extLst>
              <a:ext uri="{FF2B5EF4-FFF2-40B4-BE49-F238E27FC236}">
                <a16:creationId xmlns:a16="http://schemas.microsoft.com/office/drawing/2014/main" id="{3AB59AAD-6CC0-4DBF-A801-175F57CA8F4F}"/>
              </a:ext>
            </a:extLst>
          </p:cNvPr>
          <p:cNvSpPr>
            <a:spLocks noGrp="1"/>
          </p:cNvSpPr>
          <p:nvPr>
            <p:ph idx="1"/>
          </p:nvPr>
        </p:nvSpPr>
        <p:spPr/>
        <p:txBody>
          <a:bodyPr vert="horz" lIns="91440" tIns="45720" rIns="91440" bIns="45720" rtlCol="0" anchor="t">
            <a:normAutofit/>
          </a:bodyPr>
          <a:lstStyle/>
          <a:p>
            <a:r>
              <a:rPr lang="en-US">
                <a:ea typeface="+mn-lt"/>
                <a:cs typeface="+mn-lt"/>
              </a:rPr>
              <a:t>Produce de-normalized predictions along the original reference data scale:</a:t>
            </a:r>
          </a:p>
          <a:p>
            <a:pPr marL="457200" indent="-457200">
              <a:buAutoNum type="arabicPeriod"/>
            </a:pPr>
            <a:r>
              <a:rPr lang="en-US">
                <a:ea typeface="+mn-lt"/>
                <a:cs typeface="+mn-lt"/>
              </a:rPr>
              <a:t>Create a data window on the fly</a:t>
            </a:r>
          </a:p>
          <a:p>
            <a:pPr marL="457200" indent="-457200">
              <a:buAutoNum type="arabicPeriod"/>
            </a:pPr>
            <a:r>
              <a:rPr lang="en-US">
                <a:ea typeface="+mn-lt"/>
                <a:cs typeface="+mn-lt"/>
              </a:rPr>
              <a:t>Store the hi, lo values for that normalized data window</a:t>
            </a:r>
          </a:p>
          <a:p>
            <a:pPr marL="457200" indent="-457200">
              <a:buAutoNum type="arabicPeriod"/>
            </a:pPr>
            <a:r>
              <a:rPr lang="en-US">
                <a:ea typeface="+mn-lt"/>
                <a:cs typeface="+mn-lt"/>
              </a:rPr>
              <a:t>Leverage the hi, lo values to de-normalize the final prediction output to plot against the original un-normalized data window. </a:t>
            </a:r>
            <a:endParaRPr lang="en-US"/>
          </a:p>
        </p:txBody>
      </p:sp>
    </p:spTree>
    <p:extLst>
      <p:ext uri="{BB962C8B-B14F-4D97-AF65-F5344CB8AC3E}">
        <p14:creationId xmlns:p14="http://schemas.microsoft.com/office/powerpoint/2010/main" val="15147196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A4C3-C5D1-4414-B100-5A7E74ACBF27}"/>
              </a:ext>
            </a:extLst>
          </p:cNvPr>
          <p:cNvSpPr>
            <a:spLocks noGrp="1"/>
          </p:cNvSpPr>
          <p:nvPr>
            <p:ph type="title"/>
          </p:nvPr>
        </p:nvSpPr>
        <p:spPr/>
        <p:txBody>
          <a:bodyPr/>
          <a:lstStyle/>
          <a:p>
            <a:r>
              <a:rPr lang="en-US"/>
              <a:t>Prediction</a:t>
            </a:r>
          </a:p>
        </p:txBody>
      </p:sp>
      <p:pic>
        <p:nvPicPr>
          <p:cNvPr id="3" name="Picture 4" descr="Text&#10;&#10;Description automatically generated">
            <a:extLst>
              <a:ext uri="{FF2B5EF4-FFF2-40B4-BE49-F238E27FC236}">
                <a16:creationId xmlns:a16="http://schemas.microsoft.com/office/drawing/2014/main" id="{03E69A88-98C9-4BFE-98A0-1CD563F00768}"/>
              </a:ext>
            </a:extLst>
          </p:cNvPr>
          <p:cNvPicPr>
            <a:picLocks noChangeAspect="1"/>
          </p:cNvPicPr>
          <p:nvPr/>
        </p:nvPicPr>
        <p:blipFill>
          <a:blip r:embed="rId2"/>
          <a:stretch>
            <a:fillRect/>
          </a:stretch>
        </p:blipFill>
        <p:spPr>
          <a:xfrm>
            <a:off x="3683831" y="323762"/>
            <a:ext cx="7436004" cy="6221880"/>
          </a:xfrm>
          <a:prstGeom prst="rect">
            <a:avLst/>
          </a:prstGeom>
        </p:spPr>
      </p:pic>
    </p:spTree>
    <p:extLst>
      <p:ext uri="{BB962C8B-B14F-4D97-AF65-F5344CB8AC3E}">
        <p14:creationId xmlns:p14="http://schemas.microsoft.com/office/powerpoint/2010/main" val="19287873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36565-F3B7-4167-81D1-B0F34BA479C0}"/>
              </a:ext>
            </a:extLst>
          </p:cNvPr>
          <p:cNvSpPr>
            <a:spLocks noGrp="1"/>
          </p:cNvSpPr>
          <p:nvPr>
            <p:ph type="title"/>
          </p:nvPr>
        </p:nvSpPr>
        <p:spPr/>
        <p:txBody>
          <a:bodyPr/>
          <a:lstStyle/>
          <a:p>
            <a:r>
              <a:rPr lang="en-US"/>
              <a:t>Prediction Graph</a:t>
            </a:r>
          </a:p>
        </p:txBody>
      </p:sp>
      <p:pic>
        <p:nvPicPr>
          <p:cNvPr id="4" name="Picture 4" descr="Chart, line chart&#10;&#10;Description automatically generated">
            <a:extLst>
              <a:ext uri="{FF2B5EF4-FFF2-40B4-BE49-F238E27FC236}">
                <a16:creationId xmlns:a16="http://schemas.microsoft.com/office/drawing/2014/main" id="{74108F27-377D-475C-B4D2-B68A514E010F}"/>
              </a:ext>
            </a:extLst>
          </p:cNvPr>
          <p:cNvPicPr>
            <a:picLocks noChangeAspect="1"/>
          </p:cNvPicPr>
          <p:nvPr/>
        </p:nvPicPr>
        <p:blipFill>
          <a:blip r:embed="rId2"/>
          <a:stretch>
            <a:fillRect/>
          </a:stretch>
        </p:blipFill>
        <p:spPr>
          <a:xfrm>
            <a:off x="2670717" y="1716444"/>
            <a:ext cx="7055004" cy="4679623"/>
          </a:xfrm>
          <a:prstGeom prst="rect">
            <a:avLst/>
          </a:prstGeom>
        </p:spPr>
      </p:pic>
    </p:spTree>
    <p:extLst>
      <p:ext uri="{BB962C8B-B14F-4D97-AF65-F5344CB8AC3E}">
        <p14:creationId xmlns:p14="http://schemas.microsoft.com/office/powerpoint/2010/main" val="40966294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88A27-EA99-44D0-A4C4-4FB24B79DEFD}"/>
              </a:ext>
            </a:extLst>
          </p:cNvPr>
          <p:cNvSpPr>
            <a:spLocks noGrp="1"/>
          </p:cNvSpPr>
          <p:nvPr>
            <p:ph type="title"/>
          </p:nvPr>
        </p:nvSpPr>
        <p:spPr/>
        <p:txBody>
          <a:bodyPr/>
          <a:lstStyle/>
          <a:p>
            <a:r>
              <a:rPr lang="en-US"/>
              <a:t>experiments</a:t>
            </a:r>
          </a:p>
        </p:txBody>
      </p:sp>
      <p:sp>
        <p:nvSpPr>
          <p:cNvPr id="3" name="Content Placeholder 2">
            <a:extLst>
              <a:ext uri="{FF2B5EF4-FFF2-40B4-BE49-F238E27FC236}">
                <a16:creationId xmlns:a16="http://schemas.microsoft.com/office/drawing/2014/main" id="{BC4970BA-6BB5-4CF2-A0BB-674FA476C61E}"/>
              </a:ext>
            </a:extLst>
          </p:cNvPr>
          <p:cNvSpPr>
            <a:spLocks noGrp="1"/>
          </p:cNvSpPr>
          <p:nvPr>
            <p:ph idx="1"/>
          </p:nvPr>
        </p:nvSpPr>
        <p:spPr/>
        <p:txBody>
          <a:bodyPr vert="horz" lIns="91440" tIns="45720" rIns="91440" bIns="45720" rtlCol="0" anchor="t">
            <a:normAutofit fontScale="70000" lnSpcReduction="20000"/>
          </a:bodyPr>
          <a:lstStyle/>
          <a:p>
            <a:r>
              <a:rPr lang="en-US">
                <a:ea typeface="+mn-lt"/>
                <a:cs typeface="+mn-lt"/>
              </a:rPr>
              <a:t>Result accuracy is measured using Mean Squared Error (MSE), Mean Absolute Error (MAE) and an R2 value to measure the correlation between the predictions and targets. </a:t>
            </a:r>
          </a:p>
          <a:p>
            <a:r>
              <a:rPr lang="en-US">
                <a:ea typeface="+mn-lt"/>
                <a:cs typeface="+mn-lt"/>
              </a:rPr>
              <a:t>In each MSE and MAE we look to minimize the error in the first instance and maximize the R2 value in the second instance by tuning the three primary drivers of our model: </a:t>
            </a:r>
          </a:p>
          <a:p>
            <a:pPr lvl="1"/>
            <a:r>
              <a:rPr lang="en-US">
                <a:ea typeface="+mn-lt"/>
                <a:cs typeface="+mn-lt"/>
              </a:rPr>
              <a:t>batch size</a:t>
            </a:r>
          </a:p>
          <a:p>
            <a:pPr lvl="1"/>
            <a:r>
              <a:rPr lang="en-US">
                <a:ea typeface="+mn-lt"/>
                <a:cs typeface="+mn-lt"/>
              </a:rPr>
              <a:t>hidden vector size </a:t>
            </a:r>
          </a:p>
          <a:p>
            <a:pPr lvl="1"/>
            <a:r>
              <a:rPr lang="en-US">
                <a:ea typeface="+mn-lt"/>
                <a:cs typeface="+mn-lt"/>
              </a:rPr>
              <a:t>data window size. </a:t>
            </a:r>
            <a:endParaRPr lang="en-US"/>
          </a:p>
          <a:p>
            <a:r>
              <a:rPr lang="en-US">
                <a:ea typeface="+mn-lt"/>
                <a:cs typeface="+mn-lt"/>
              </a:rPr>
              <a:t>Many other hyperparameters such as learning rate, activation function values, and neural layer sizes can also be explored, however in these experiments we only show the three drivers mentioned above which were shown to have the greatest varying influence on accuracy and the other hyperparameters are left generally optimized.</a:t>
            </a:r>
            <a:endParaRPr lang="en-US"/>
          </a:p>
        </p:txBody>
      </p:sp>
    </p:spTree>
    <p:extLst>
      <p:ext uri="{BB962C8B-B14F-4D97-AF65-F5344CB8AC3E}">
        <p14:creationId xmlns:p14="http://schemas.microsoft.com/office/powerpoint/2010/main" val="20133932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3D480-F3BF-4B78-BCB2-1E9A995A9003}"/>
              </a:ext>
            </a:extLst>
          </p:cNvPr>
          <p:cNvSpPr>
            <a:spLocks noGrp="1"/>
          </p:cNvSpPr>
          <p:nvPr>
            <p:ph type="title"/>
          </p:nvPr>
        </p:nvSpPr>
        <p:spPr/>
        <p:txBody>
          <a:bodyPr/>
          <a:lstStyle/>
          <a:p>
            <a:r>
              <a:rPr lang="en-US"/>
              <a:t>Results</a:t>
            </a:r>
          </a:p>
        </p:txBody>
      </p:sp>
      <p:pic>
        <p:nvPicPr>
          <p:cNvPr id="4" name="Picture 4" descr="Table&#10;&#10;Description automatically generated">
            <a:extLst>
              <a:ext uri="{FF2B5EF4-FFF2-40B4-BE49-F238E27FC236}">
                <a16:creationId xmlns:a16="http://schemas.microsoft.com/office/drawing/2014/main" id="{FCA308BE-9C13-4B7D-BEDA-CA3A7A440737}"/>
              </a:ext>
            </a:extLst>
          </p:cNvPr>
          <p:cNvPicPr>
            <a:picLocks noGrp="1" noChangeAspect="1"/>
          </p:cNvPicPr>
          <p:nvPr>
            <p:ph idx="1"/>
          </p:nvPr>
        </p:nvPicPr>
        <p:blipFill>
          <a:blip r:embed="rId2"/>
          <a:stretch>
            <a:fillRect/>
          </a:stretch>
        </p:blipFill>
        <p:spPr>
          <a:xfrm>
            <a:off x="7095995" y="140048"/>
            <a:ext cx="3219321" cy="6589713"/>
          </a:xfrm>
        </p:spPr>
      </p:pic>
      <p:sp>
        <p:nvSpPr>
          <p:cNvPr id="5" name="TextBox 4">
            <a:extLst>
              <a:ext uri="{FF2B5EF4-FFF2-40B4-BE49-F238E27FC236}">
                <a16:creationId xmlns:a16="http://schemas.microsoft.com/office/drawing/2014/main" id="{DF68E936-CC15-4183-9281-8AA86C2FB16A}"/>
              </a:ext>
            </a:extLst>
          </p:cNvPr>
          <p:cNvSpPr txBox="1"/>
          <p:nvPr/>
        </p:nvSpPr>
        <p:spPr>
          <a:xfrm>
            <a:off x="1137424" y="2001643"/>
            <a:ext cx="5540297"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The results of the experiments with show, through a short parameter search along three primary hyperparameters of batch size, hidden vector size and data window size for 100 epochs, that the most optimal of these parameters are: batch size = 8, hidden vector size = 128, window size = 100. </a:t>
            </a:r>
            <a:endParaRPr lang="en-US"/>
          </a:p>
          <a:p>
            <a:pPr marL="285750" indent="-285750">
              <a:buFont typeface="Arial"/>
              <a:buChar char="•"/>
            </a:pPr>
            <a:r>
              <a:rPr lang="en-US">
                <a:ea typeface="+mn-lt"/>
                <a:cs typeface="+mn-lt"/>
              </a:rPr>
              <a:t>It is observed that there exist these optimal parameter states below which the full representation of the data cannot be captured and above which the representation is overly complex which leads to instability in accuracy.</a:t>
            </a:r>
            <a:endParaRPr lang="en-US"/>
          </a:p>
        </p:txBody>
      </p:sp>
    </p:spTree>
    <p:extLst>
      <p:ext uri="{BB962C8B-B14F-4D97-AF65-F5344CB8AC3E}">
        <p14:creationId xmlns:p14="http://schemas.microsoft.com/office/powerpoint/2010/main" val="38766646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E6660-69ED-467A-A5FC-3E6791D2722F}"/>
              </a:ext>
            </a:extLst>
          </p:cNvPr>
          <p:cNvSpPr>
            <a:spLocks noGrp="1"/>
          </p:cNvSpPr>
          <p:nvPr>
            <p:ph type="title"/>
          </p:nvPr>
        </p:nvSpPr>
        <p:spPr/>
        <p:txBody>
          <a:bodyPr/>
          <a:lstStyle/>
          <a:p>
            <a:r>
              <a:rPr lang="en-US"/>
              <a:t>Results – Hidden vector</a:t>
            </a:r>
          </a:p>
        </p:txBody>
      </p:sp>
      <p:sp>
        <p:nvSpPr>
          <p:cNvPr id="3" name="Content Placeholder 2">
            <a:extLst>
              <a:ext uri="{FF2B5EF4-FFF2-40B4-BE49-F238E27FC236}">
                <a16:creationId xmlns:a16="http://schemas.microsoft.com/office/drawing/2014/main" id="{7DD33560-7793-41DF-AF51-B57AFE254A62}"/>
              </a:ext>
            </a:extLst>
          </p:cNvPr>
          <p:cNvSpPr>
            <a:spLocks noGrp="1"/>
          </p:cNvSpPr>
          <p:nvPr>
            <p:ph idx="1"/>
          </p:nvPr>
        </p:nvSpPr>
        <p:spPr/>
        <p:txBody>
          <a:bodyPr vert="horz" lIns="91440" tIns="45720" rIns="91440" bIns="45720" rtlCol="0" anchor="t">
            <a:normAutofit/>
          </a:bodyPr>
          <a:lstStyle/>
          <a:p>
            <a:r>
              <a:rPr lang="en-US">
                <a:ea typeface="+mn-lt"/>
                <a:cs typeface="+mn-lt"/>
              </a:rPr>
              <a:t>Even with a very limited hidden vector size (8) a reasonably accurate data window representation can be created. </a:t>
            </a:r>
          </a:p>
          <a:p>
            <a:r>
              <a:rPr lang="en-US">
                <a:ea typeface="+mn-lt"/>
                <a:cs typeface="+mn-lt"/>
              </a:rPr>
              <a:t>Despite the target signal being composed of 100 sequential steps of multiple dimensions, the representation of the full dimensionality of the data window can be compressed within a hidden state vector of size 8 and still retain 89.37% accuracy.</a:t>
            </a:r>
            <a:endParaRPr lang="en-US"/>
          </a:p>
        </p:txBody>
      </p:sp>
    </p:spTree>
    <p:extLst>
      <p:ext uri="{BB962C8B-B14F-4D97-AF65-F5344CB8AC3E}">
        <p14:creationId xmlns:p14="http://schemas.microsoft.com/office/powerpoint/2010/main" val="39678699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DAD1A-970A-40B1-92D9-63E60901FD6B}"/>
              </a:ext>
            </a:extLst>
          </p:cNvPr>
          <p:cNvSpPr>
            <a:spLocks noGrp="1"/>
          </p:cNvSpPr>
          <p:nvPr>
            <p:ph type="title"/>
          </p:nvPr>
        </p:nvSpPr>
        <p:spPr/>
        <p:txBody>
          <a:bodyPr/>
          <a:lstStyle/>
          <a:p>
            <a:r>
              <a:rPr lang="en-US"/>
              <a:t>Hidden state vector visualization</a:t>
            </a:r>
          </a:p>
        </p:txBody>
      </p:sp>
      <p:pic>
        <p:nvPicPr>
          <p:cNvPr id="4" name="Picture 4" descr="A picture containing line chart&#10;&#10;Description automatically generated">
            <a:extLst>
              <a:ext uri="{FF2B5EF4-FFF2-40B4-BE49-F238E27FC236}">
                <a16:creationId xmlns:a16="http://schemas.microsoft.com/office/drawing/2014/main" id="{2F17D944-3FF9-4FB5-818E-F04130568FA4}"/>
              </a:ext>
            </a:extLst>
          </p:cNvPr>
          <p:cNvPicPr>
            <a:picLocks noGrp="1" noChangeAspect="1"/>
          </p:cNvPicPr>
          <p:nvPr>
            <p:ph idx="1"/>
          </p:nvPr>
        </p:nvPicPr>
        <p:blipFill>
          <a:blip r:embed="rId2"/>
          <a:stretch>
            <a:fillRect/>
          </a:stretch>
        </p:blipFill>
        <p:spPr>
          <a:xfrm>
            <a:off x="2105931" y="1775560"/>
            <a:ext cx="8125644" cy="4759055"/>
          </a:xfrm>
        </p:spPr>
      </p:pic>
    </p:spTree>
    <p:extLst>
      <p:ext uri="{BB962C8B-B14F-4D97-AF65-F5344CB8AC3E}">
        <p14:creationId xmlns:p14="http://schemas.microsoft.com/office/powerpoint/2010/main" val="123798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D84FF-23A5-4B22-87C4-A41D90299F65}"/>
              </a:ext>
            </a:extLst>
          </p:cNvPr>
          <p:cNvSpPr>
            <a:spLocks noGrp="1"/>
          </p:cNvSpPr>
          <p:nvPr>
            <p:ph type="title"/>
          </p:nvPr>
        </p:nvSpPr>
        <p:spPr/>
        <p:txBody>
          <a:bodyPr/>
          <a:lstStyle/>
          <a:p>
            <a:r>
              <a:rPr lang="en-US"/>
              <a:t>Forecast the problem process</a:t>
            </a:r>
          </a:p>
        </p:txBody>
      </p:sp>
      <p:graphicFrame>
        <p:nvGraphicFramePr>
          <p:cNvPr id="4" name="Diagram 4">
            <a:extLst>
              <a:ext uri="{FF2B5EF4-FFF2-40B4-BE49-F238E27FC236}">
                <a16:creationId xmlns:a16="http://schemas.microsoft.com/office/drawing/2014/main" id="{3D8D0A41-3A84-4F9E-A775-63321DB1B955}"/>
              </a:ext>
            </a:extLst>
          </p:cNvPr>
          <p:cNvGraphicFramePr>
            <a:graphicFrameLocks noGrp="1"/>
          </p:cNvGraphicFramePr>
          <p:nvPr>
            <p:ph idx="1"/>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04903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3C9E1-D69E-468D-BD66-76685B0F71B6}"/>
              </a:ext>
            </a:extLst>
          </p:cNvPr>
          <p:cNvSpPr>
            <a:spLocks noGrp="1"/>
          </p:cNvSpPr>
          <p:nvPr>
            <p:ph type="title"/>
          </p:nvPr>
        </p:nvSpPr>
        <p:spPr/>
        <p:txBody>
          <a:bodyPr/>
          <a:lstStyle/>
          <a:p>
            <a:r>
              <a:rPr lang="en-US"/>
              <a:t>Results - lstm</a:t>
            </a:r>
          </a:p>
        </p:txBody>
      </p:sp>
      <p:sp>
        <p:nvSpPr>
          <p:cNvPr id="3" name="Content Placeholder 2">
            <a:extLst>
              <a:ext uri="{FF2B5EF4-FFF2-40B4-BE49-F238E27FC236}">
                <a16:creationId xmlns:a16="http://schemas.microsoft.com/office/drawing/2014/main" id="{A4448E8C-E4F5-4DDD-B07E-C22F0270F8BD}"/>
              </a:ext>
            </a:extLst>
          </p:cNvPr>
          <p:cNvSpPr>
            <a:spLocks noGrp="1"/>
          </p:cNvSpPr>
          <p:nvPr>
            <p:ph idx="1"/>
          </p:nvPr>
        </p:nvSpPr>
        <p:spPr/>
        <p:txBody>
          <a:bodyPr vert="horz" lIns="91440" tIns="45720" rIns="91440" bIns="45720" rtlCol="0" anchor="t">
            <a:normAutofit/>
          </a:bodyPr>
          <a:lstStyle/>
          <a:p>
            <a:r>
              <a:rPr lang="en-US">
                <a:ea typeface="+mn-lt"/>
                <a:cs typeface="+mn-lt"/>
              </a:rPr>
              <a:t>Due to the nature of LSTM cells the temporal memory is reasonably short and has a tendency to decay exponentially for longer term sequences. In this model this effect is dampened through the use of inverse target sequences in the EncoderDecoder branch, however this has the negative effect of diminishing long term dependencies if they exist. </a:t>
            </a:r>
            <a:endParaRPr lang="en-US"/>
          </a:p>
        </p:txBody>
      </p:sp>
    </p:spTree>
    <p:extLst>
      <p:ext uri="{BB962C8B-B14F-4D97-AF65-F5344CB8AC3E}">
        <p14:creationId xmlns:p14="http://schemas.microsoft.com/office/powerpoint/2010/main" val="30706032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F1825-B326-4C7D-A94C-6AD791812C3B}"/>
              </a:ext>
            </a:extLst>
          </p:cNvPr>
          <p:cNvSpPr>
            <a:spLocks noGrp="1"/>
          </p:cNvSpPr>
          <p:nvPr>
            <p:ph type="title"/>
          </p:nvPr>
        </p:nvSpPr>
        <p:spPr/>
        <p:txBody>
          <a:bodyPr/>
          <a:lstStyle/>
          <a:p>
            <a:r>
              <a:rPr lang="en-US" dirty="0"/>
              <a:t>One Slide</a:t>
            </a:r>
          </a:p>
        </p:txBody>
      </p:sp>
      <p:pic>
        <p:nvPicPr>
          <p:cNvPr id="6" name="Picture 6" descr="Text&#10;&#10;Description automatically generated">
            <a:extLst>
              <a:ext uri="{FF2B5EF4-FFF2-40B4-BE49-F238E27FC236}">
                <a16:creationId xmlns:a16="http://schemas.microsoft.com/office/drawing/2014/main" id="{362E2E50-CD2E-42AE-8A83-D18723A1E7D9}"/>
              </a:ext>
            </a:extLst>
          </p:cNvPr>
          <p:cNvPicPr>
            <a:picLocks noGrp="1" noChangeAspect="1"/>
          </p:cNvPicPr>
          <p:nvPr>
            <p:ph idx="1"/>
          </p:nvPr>
        </p:nvPicPr>
        <p:blipFill>
          <a:blip r:embed="rId2"/>
          <a:stretch>
            <a:fillRect/>
          </a:stretch>
        </p:blipFill>
        <p:spPr>
          <a:xfrm>
            <a:off x="955240" y="2272506"/>
            <a:ext cx="2838450" cy="1019175"/>
          </a:xfrm>
        </p:spPr>
      </p:pic>
      <p:sp>
        <p:nvSpPr>
          <p:cNvPr id="5" name="Arrow: Right 4">
            <a:extLst>
              <a:ext uri="{FF2B5EF4-FFF2-40B4-BE49-F238E27FC236}">
                <a16:creationId xmlns:a16="http://schemas.microsoft.com/office/drawing/2014/main" id="{C9E65532-D116-45E0-A13D-356F75D105AC}"/>
              </a:ext>
            </a:extLst>
          </p:cNvPr>
          <p:cNvSpPr/>
          <p:nvPr/>
        </p:nvSpPr>
        <p:spPr>
          <a:xfrm>
            <a:off x="5723818" y="3910093"/>
            <a:ext cx="982869" cy="4859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Chart, line chart&#10;&#10;Description automatically generated">
            <a:extLst>
              <a:ext uri="{FF2B5EF4-FFF2-40B4-BE49-F238E27FC236}">
                <a16:creationId xmlns:a16="http://schemas.microsoft.com/office/drawing/2014/main" id="{03CEFC96-3E11-4DAD-A605-EC3DFCBC3BED}"/>
              </a:ext>
            </a:extLst>
          </p:cNvPr>
          <p:cNvPicPr>
            <a:picLocks noChangeAspect="1"/>
          </p:cNvPicPr>
          <p:nvPr/>
        </p:nvPicPr>
        <p:blipFill>
          <a:blip r:embed="rId3"/>
          <a:stretch>
            <a:fillRect/>
          </a:stretch>
        </p:blipFill>
        <p:spPr>
          <a:xfrm>
            <a:off x="1803150" y="3373361"/>
            <a:ext cx="1076325" cy="2771775"/>
          </a:xfrm>
          <a:prstGeom prst="rect">
            <a:avLst/>
          </a:prstGeom>
          <a:ln w="12700">
            <a:solidFill>
              <a:schemeClr val="bg2">
                <a:lumMod val="40000"/>
                <a:lumOff val="60000"/>
              </a:schemeClr>
            </a:solidFill>
          </a:ln>
        </p:spPr>
      </p:pic>
      <p:pic>
        <p:nvPicPr>
          <p:cNvPr id="8" name="Picture 8" descr="A picture containing line chart&#10;&#10;Description automatically generated">
            <a:extLst>
              <a:ext uri="{FF2B5EF4-FFF2-40B4-BE49-F238E27FC236}">
                <a16:creationId xmlns:a16="http://schemas.microsoft.com/office/drawing/2014/main" id="{8E166E7C-89CD-47A7-AE0A-D2F7017A934B}"/>
              </a:ext>
            </a:extLst>
          </p:cNvPr>
          <p:cNvPicPr>
            <a:picLocks noChangeAspect="1"/>
          </p:cNvPicPr>
          <p:nvPr/>
        </p:nvPicPr>
        <p:blipFill>
          <a:blip r:embed="rId4"/>
          <a:stretch>
            <a:fillRect/>
          </a:stretch>
        </p:blipFill>
        <p:spPr>
          <a:xfrm>
            <a:off x="4166755" y="3138055"/>
            <a:ext cx="1200150" cy="3028950"/>
          </a:xfrm>
          <a:prstGeom prst="rect">
            <a:avLst/>
          </a:prstGeom>
        </p:spPr>
      </p:pic>
      <p:sp>
        <p:nvSpPr>
          <p:cNvPr id="3" name="Rectangle 2">
            <a:extLst>
              <a:ext uri="{FF2B5EF4-FFF2-40B4-BE49-F238E27FC236}">
                <a16:creationId xmlns:a16="http://schemas.microsoft.com/office/drawing/2014/main" id="{E4A40662-8759-4FF0-B47A-8B3E656CB3C4}"/>
              </a:ext>
            </a:extLst>
          </p:cNvPr>
          <p:cNvSpPr/>
          <p:nvPr/>
        </p:nvSpPr>
        <p:spPr>
          <a:xfrm>
            <a:off x="769645" y="1670824"/>
            <a:ext cx="4819522" cy="474032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t>Train on This</a:t>
            </a:r>
          </a:p>
        </p:txBody>
      </p:sp>
      <p:sp>
        <p:nvSpPr>
          <p:cNvPr id="10" name="Rectangle 9">
            <a:extLst>
              <a:ext uri="{FF2B5EF4-FFF2-40B4-BE49-F238E27FC236}">
                <a16:creationId xmlns:a16="http://schemas.microsoft.com/office/drawing/2014/main" id="{59143213-76F4-44AE-9F12-28FD4312CD4A}"/>
              </a:ext>
            </a:extLst>
          </p:cNvPr>
          <p:cNvSpPr/>
          <p:nvPr/>
        </p:nvSpPr>
        <p:spPr>
          <a:xfrm>
            <a:off x="4051440" y="2173050"/>
            <a:ext cx="1433818" cy="4125528"/>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t>Calculate a Loss Function On This</a:t>
            </a:r>
          </a:p>
        </p:txBody>
      </p:sp>
      <p:pic>
        <p:nvPicPr>
          <p:cNvPr id="11" name="Picture 8" descr="A picture containing line chart&#10;&#10;Description automatically generated">
            <a:extLst>
              <a:ext uri="{FF2B5EF4-FFF2-40B4-BE49-F238E27FC236}">
                <a16:creationId xmlns:a16="http://schemas.microsoft.com/office/drawing/2014/main" id="{BFE27533-D3E3-425B-85ED-80DF799A56E4}"/>
              </a:ext>
            </a:extLst>
          </p:cNvPr>
          <p:cNvPicPr>
            <a:picLocks noChangeAspect="1"/>
          </p:cNvPicPr>
          <p:nvPr/>
        </p:nvPicPr>
        <p:blipFill>
          <a:blip r:embed="rId4"/>
          <a:stretch>
            <a:fillRect/>
          </a:stretch>
        </p:blipFill>
        <p:spPr>
          <a:xfrm>
            <a:off x="10167505" y="2583873"/>
            <a:ext cx="1200150" cy="3028950"/>
          </a:xfrm>
          <a:prstGeom prst="rect">
            <a:avLst/>
          </a:prstGeom>
        </p:spPr>
      </p:pic>
      <p:sp>
        <p:nvSpPr>
          <p:cNvPr id="12" name="Rectangle 11">
            <a:extLst>
              <a:ext uri="{FF2B5EF4-FFF2-40B4-BE49-F238E27FC236}">
                <a16:creationId xmlns:a16="http://schemas.microsoft.com/office/drawing/2014/main" id="{26DF92E5-BEA9-4A80-84A5-53229F5F87BC}"/>
              </a:ext>
            </a:extLst>
          </p:cNvPr>
          <p:cNvSpPr/>
          <p:nvPr/>
        </p:nvSpPr>
        <p:spPr>
          <a:xfrm>
            <a:off x="6770395" y="1627528"/>
            <a:ext cx="4741591" cy="474032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t>Prediction</a:t>
            </a:r>
            <a:endParaRPr lang="en-US" dirty="0"/>
          </a:p>
        </p:txBody>
      </p:sp>
      <p:sp>
        <p:nvSpPr>
          <p:cNvPr id="13" name="Rectangle 12">
            <a:extLst>
              <a:ext uri="{FF2B5EF4-FFF2-40B4-BE49-F238E27FC236}">
                <a16:creationId xmlns:a16="http://schemas.microsoft.com/office/drawing/2014/main" id="{87950BA6-8B7F-4114-8BCB-2BABD04E2D5D}"/>
              </a:ext>
            </a:extLst>
          </p:cNvPr>
          <p:cNvSpPr/>
          <p:nvPr/>
        </p:nvSpPr>
        <p:spPr>
          <a:xfrm>
            <a:off x="7108099" y="1956572"/>
            <a:ext cx="2940499" cy="4125528"/>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t>Instance Using a </a:t>
            </a:r>
            <a:r>
              <a:rPr lang="en-US"/>
              <a:t>'Window' of Time Series Data</a:t>
            </a:r>
          </a:p>
        </p:txBody>
      </p:sp>
      <p:pic>
        <p:nvPicPr>
          <p:cNvPr id="4" name="Picture 6" descr="Text&#10;&#10;Description automatically generated">
            <a:extLst>
              <a:ext uri="{FF2B5EF4-FFF2-40B4-BE49-F238E27FC236}">
                <a16:creationId xmlns:a16="http://schemas.microsoft.com/office/drawing/2014/main" id="{FF356C03-55BD-4EFD-8CE6-A638D1177C9E}"/>
              </a:ext>
            </a:extLst>
          </p:cNvPr>
          <p:cNvPicPr>
            <a:picLocks noChangeAspect="1"/>
          </p:cNvPicPr>
          <p:nvPr/>
        </p:nvPicPr>
        <p:blipFill>
          <a:blip r:embed="rId2"/>
          <a:stretch>
            <a:fillRect/>
          </a:stretch>
        </p:blipFill>
        <p:spPr>
          <a:xfrm>
            <a:off x="7143027" y="3654497"/>
            <a:ext cx="2838450" cy="1019175"/>
          </a:xfrm>
          <a:prstGeom prst="rect">
            <a:avLst/>
          </a:prstGeom>
        </p:spPr>
      </p:pic>
      <p:sp>
        <p:nvSpPr>
          <p:cNvPr id="9" name="Arrow: Down 8">
            <a:extLst>
              <a:ext uri="{FF2B5EF4-FFF2-40B4-BE49-F238E27FC236}">
                <a16:creationId xmlns:a16="http://schemas.microsoft.com/office/drawing/2014/main" id="{F80349F0-DE61-45DC-A512-25433BD82ED6}"/>
              </a:ext>
            </a:extLst>
          </p:cNvPr>
          <p:cNvSpPr/>
          <p:nvPr/>
        </p:nvSpPr>
        <p:spPr>
          <a:xfrm>
            <a:off x="10767717" y="1246943"/>
            <a:ext cx="484909" cy="2788227"/>
          </a:xfrm>
          <a:prstGeom prst="downArrow">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5" name="TextBox 14">
            <a:extLst>
              <a:ext uri="{FF2B5EF4-FFF2-40B4-BE49-F238E27FC236}">
                <a16:creationId xmlns:a16="http://schemas.microsoft.com/office/drawing/2014/main" id="{2FF51151-E0B5-4637-9442-746017B78BF4}"/>
              </a:ext>
            </a:extLst>
          </p:cNvPr>
          <p:cNvSpPr txBox="1"/>
          <p:nvPr/>
        </p:nvSpPr>
        <p:spPr>
          <a:xfrm>
            <a:off x="8742219" y="106160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Predict the next value.</a:t>
            </a:r>
          </a:p>
        </p:txBody>
      </p:sp>
      <p:pic>
        <p:nvPicPr>
          <p:cNvPr id="16" name="Picture 16" descr="Diagram&#10;&#10;Description automatically generated">
            <a:extLst>
              <a:ext uri="{FF2B5EF4-FFF2-40B4-BE49-F238E27FC236}">
                <a16:creationId xmlns:a16="http://schemas.microsoft.com/office/drawing/2014/main" id="{7E640A41-DEB2-4D82-8EBC-0ADD56F71856}"/>
              </a:ext>
            </a:extLst>
          </p:cNvPr>
          <p:cNvPicPr>
            <a:picLocks noChangeAspect="1"/>
          </p:cNvPicPr>
          <p:nvPr/>
        </p:nvPicPr>
        <p:blipFill rotWithShape="1">
          <a:blip r:embed="rId5"/>
          <a:srcRect l="15486" t="-915" r="46057" b="-1307"/>
          <a:stretch/>
        </p:blipFill>
        <p:spPr>
          <a:xfrm rot="16200000">
            <a:off x="4238191" y="107382"/>
            <a:ext cx="1054953" cy="1368990"/>
          </a:xfrm>
          <a:prstGeom prst="rect">
            <a:avLst/>
          </a:prstGeom>
        </p:spPr>
      </p:pic>
      <p:sp>
        <p:nvSpPr>
          <p:cNvPr id="17" name="Arrow: Down 16">
            <a:extLst>
              <a:ext uri="{FF2B5EF4-FFF2-40B4-BE49-F238E27FC236}">
                <a16:creationId xmlns:a16="http://schemas.microsoft.com/office/drawing/2014/main" id="{8ADD4D8B-602B-4001-8A78-93E2CD747105}"/>
              </a:ext>
            </a:extLst>
          </p:cNvPr>
          <p:cNvSpPr/>
          <p:nvPr/>
        </p:nvSpPr>
        <p:spPr>
          <a:xfrm rot="10800000">
            <a:off x="4524512" y="1272919"/>
            <a:ext cx="484909" cy="969819"/>
          </a:xfrm>
          <a:prstGeom prst="downArrow">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8" name="TextBox 17">
            <a:extLst>
              <a:ext uri="{FF2B5EF4-FFF2-40B4-BE49-F238E27FC236}">
                <a16:creationId xmlns:a16="http://schemas.microsoft.com/office/drawing/2014/main" id="{0CCE8F30-ED7A-489F-B9C9-234B8EE17B1D}"/>
              </a:ext>
            </a:extLst>
          </p:cNvPr>
          <p:cNvSpPr txBox="1"/>
          <p:nvPr/>
        </p:nvSpPr>
        <p:spPr>
          <a:xfrm>
            <a:off x="5391150" y="403513"/>
            <a:ext cx="1660813" cy="6636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Train a Dense Neural Network</a:t>
            </a:r>
          </a:p>
        </p:txBody>
      </p:sp>
    </p:spTree>
    <p:extLst>
      <p:ext uri="{BB962C8B-B14F-4D97-AF65-F5344CB8AC3E}">
        <p14:creationId xmlns:p14="http://schemas.microsoft.com/office/powerpoint/2010/main" val="1331101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EBE13-B0B9-439D-B322-D254AF3B6F27}"/>
              </a:ext>
            </a:extLst>
          </p:cNvPr>
          <p:cNvSpPr>
            <a:spLocks noGrp="1"/>
          </p:cNvSpPr>
          <p:nvPr>
            <p:ph type="title"/>
          </p:nvPr>
        </p:nvSpPr>
        <p:spPr/>
        <p:txBody>
          <a:bodyPr/>
          <a:lstStyle/>
          <a:p>
            <a:r>
              <a:rPr lang="en-US"/>
              <a:t>Research fOCUS</a:t>
            </a:r>
          </a:p>
        </p:txBody>
      </p:sp>
      <p:sp>
        <p:nvSpPr>
          <p:cNvPr id="3" name="Content Placeholder 2">
            <a:extLst>
              <a:ext uri="{FF2B5EF4-FFF2-40B4-BE49-F238E27FC236}">
                <a16:creationId xmlns:a16="http://schemas.microsoft.com/office/drawing/2014/main" id="{A6A64D13-C1AD-473C-B7E1-5966AB1C7B9D}"/>
              </a:ext>
            </a:extLst>
          </p:cNvPr>
          <p:cNvSpPr>
            <a:spLocks noGrp="1"/>
          </p:cNvSpPr>
          <p:nvPr>
            <p:ph idx="1"/>
          </p:nvPr>
        </p:nvSpPr>
        <p:spPr/>
        <p:txBody>
          <a:bodyPr vert="horz" lIns="91440" tIns="45720" rIns="91440" bIns="45720" rtlCol="0" anchor="t">
            <a:normAutofit/>
          </a:bodyPr>
          <a:lstStyle/>
          <a:p>
            <a:r>
              <a:rPr lang="en-US">
                <a:latin typeface="TW Cen MT"/>
              </a:rPr>
              <a:t>Build a model which can process multivariate temporal sequences of data.</a:t>
            </a:r>
            <a:endParaRPr lang="en-US">
              <a:latin typeface="TW Cen MT"/>
              <a:ea typeface="+mn-lt"/>
              <a:cs typeface="+mn-lt"/>
            </a:endParaRPr>
          </a:p>
          <a:p>
            <a:r>
              <a:rPr lang="en-US">
                <a:latin typeface="TW Cen MT"/>
              </a:rPr>
              <a:t>Leverage unsupervised learning.</a:t>
            </a:r>
            <a:r>
              <a:rPr lang="en-US">
                <a:latin typeface="TW Cen MT"/>
                <a:ea typeface="+mn-lt"/>
                <a:cs typeface="+mn-lt"/>
              </a:rPr>
              <a:t> </a:t>
            </a:r>
            <a:r>
              <a:rPr lang="en-US">
                <a:ea typeface="+mn-lt"/>
                <a:cs typeface="+mn-lt"/>
              </a:rPr>
              <a:t>Specifically, multi-branch deep neural network approach utilizing autoencoding. </a:t>
            </a:r>
            <a:endParaRPr lang="en-US">
              <a:latin typeface="TW Cen MT"/>
            </a:endParaRPr>
          </a:p>
          <a:p>
            <a:pPr lvl="1"/>
            <a:r>
              <a:rPr lang="en-US">
                <a:ea typeface="+mn-lt"/>
                <a:cs typeface="+mn-lt"/>
              </a:rPr>
              <a:t>Referred to as: Multivariate Temporal Autoencoder (MvTAe)</a:t>
            </a:r>
          </a:p>
          <a:p>
            <a:r>
              <a:rPr lang="en-US">
                <a:ea typeface="+mn-lt"/>
                <a:cs typeface="+mn-lt"/>
              </a:rPr>
              <a:t>The dataset demonstrated is created to be of a toy-dataset nature used to demonstrate the MvTAe model in simple yet fully functional circumstances.</a:t>
            </a:r>
            <a:endParaRPr lang="en-US">
              <a:latin typeface="TW Cen MT"/>
            </a:endParaRPr>
          </a:p>
          <a:p>
            <a:pPr marL="0" indent="0">
              <a:buNone/>
            </a:pPr>
            <a:endParaRPr lang="en-US"/>
          </a:p>
        </p:txBody>
      </p:sp>
    </p:spTree>
    <p:extLst>
      <p:ext uri="{BB962C8B-B14F-4D97-AF65-F5344CB8AC3E}">
        <p14:creationId xmlns:p14="http://schemas.microsoft.com/office/powerpoint/2010/main" val="2241231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00C01-BEAA-4ED8-9431-E3A7E9CC5446}"/>
              </a:ext>
            </a:extLst>
          </p:cNvPr>
          <p:cNvSpPr>
            <a:spLocks noGrp="1"/>
          </p:cNvSpPr>
          <p:nvPr>
            <p:ph type="title"/>
          </p:nvPr>
        </p:nvSpPr>
        <p:spPr/>
        <p:txBody>
          <a:bodyPr/>
          <a:lstStyle/>
          <a:p>
            <a:r>
              <a:rPr lang="en-US"/>
              <a:t>Research Disclaimer</a:t>
            </a:r>
          </a:p>
        </p:txBody>
      </p:sp>
      <p:sp>
        <p:nvSpPr>
          <p:cNvPr id="3" name="Content Placeholder 2">
            <a:extLst>
              <a:ext uri="{FF2B5EF4-FFF2-40B4-BE49-F238E27FC236}">
                <a16:creationId xmlns:a16="http://schemas.microsoft.com/office/drawing/2014/main" id="{6EEAAE57-E7AC-458E-8129-54C251245C5D}"/>
              </a:ext>
            </a:extLst>
          </p:cNvPr>
          <p:cNvSpPr>
            <a:spLocks noGrp="1"/>
          </p:cNvSpPr>
          <p:nvPr>
            <p:ph idx="1"/>
          </p:nvPr>
        </p:nvSpPr>
        <p:spPr/>
        <p:txBody>
          <a:bodyPr vert="horz" lIns="91440" tIns="45720" rIns="91440" bIns="45720" rtlCol="0" anchor="t">
            <a:normAutofit/>
          </a:bodyPr>
          <a:lstStyle/>
          <a:p>
            <a:r>
              <a:rPr lang="en-US">
                <a:ea typeface="+mn-lt"/>
                <a:cs typeface="+mn-lt"/>
              </a:rPr>
              <a:t>This research is not concerned with the other major challenge of real-world usage concerning observation, measurement and data processing.</a:t>
            </a:r>
            <a:endParaRPr lang="en-US"/>
          </a:p>
        </p:txBody>
      </p:sp>
    </p:spTree>
    <p:extLst>
      <p:ext uri="{BB962C8B-B14F-4D97-AF65-F5344CB8AC3E}">
        <p14:creationId xmlns:p14="http://schemas.microsoft.com/office/powerpoint/2010/main" val="3408338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7D8-6442-40EE-9AA4-8EBC7B200D31}"/>
              </a:ext>
            </a:extLst>
          </p:cNvPr>
          <p:cNvSpPr>
            <a:spLocks noGrp="1"/>
          </p:cNvSpPr>
          <p:nvPr>
            <p:ph type="title"/>
          </p:nvPr>
        </p:nvSpPr>
        <p:spPr/>
        <p:txBody>
          <a:bodyPr/>
          <a:lstStyle/>
          <a:p>
            <a:r>
              <a:rPr lang="en-US"/>
              <a:t>Dataset Image</a:t>
            </a:r>
          </a:p>
        </p:txBody>
      </p:sp>
      <p:pic>
        <p:nvPicPr>
          <p:cNvPr id="4" name="Picture 4" descr="Chart&#10;&#10;Description automatically generated">
            <a:extLst>
              <a:ext uri="{FF2B5EF4-FFF2-40B4-BE49-F238E27FC236}">
                <a16:creationId xmlns:a16="http://schemas.microsoft.com/office/drawing/2014/main" id="{4DD54460-6FBA-46B4-84C9-0056C243F84B}"/>
              </a:ext>
            </a:extLst>
          </p:cNvPr>
          <p:cNvPicPr>
            <a:picLocks noChangeAspect="1"/>
          </p:cNvPicPr>
          <p:nvPr/>
        </p:nvPicPr>
        <p:blipFill>
          <a:blip r:embed="rId2"/>
          <a:stretch>
            <a:fillRect/>
          </a:stretch>
        </p:blipFill>
        <p:spPr>
          <a:xfrm>
            <a:off x="1010991" y="1654671"/>
            <a:ext cx="10288073" cy="4460912"/>
          </a:xfrm>
          <a:prstGeom prst="rect">
            <a:avLst/>
          </a:prstGeom>
        </p:spPr>
      </p:pic>
    </p:spTree>
    <p:extLst>
      <p:ext uri="{BB962C8B-B14F-4D97-AF65-F5344CB8AC3E}">
        <p14:creationId xmlns:p14="http://schemas.microsoft.com/office/powerpoint/2010/main" val="17996638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Application>Microsoft Office PowerPoint</Application>
  <PresentationFormat>Widescreen</PresentationFormat>
  <Slides>61</Slides>
  <Notes>1</Notes>
  <HiddenSlides>0</HiddenSlide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Circuit</vt:lpstr>
      <vt:lpstr>MULTIVARIATE TEMPORAL AUTOENCODER FOR PREDICTIVE RECONSTRUCTION OF DEEP SEQUENCES </vt:lpstr>
      <vt:lpstr>acknowledgement</vt:lpstr>
      <vt:lpstr>Raindrop path on a window</vt:lpstr>
      <vt:lpstr>Beyond the raindrop</vt:lpstr>
      <vt:lpstr>Terms</vt:lpstr>
      <vt:lpstr>Forecast the problem process</vt:lpstr>
      <vt:lpstr>Research fOCUS</vt:lpstr>
      <vt:lpstr>Research Disclaimer</vt:lpstr>
      <vt:lpstr>Dataset Image</vt:lpstr>
      <vt:lpstr>Train and Test dataset</vt:lpstr>
      <vt:lpstr>Train and Test dataset</vt:lpstr>
      <vt:lpstr>Training data sample</vt:lpstr>
      <vt:lpstr>Data Preparation</vt:lpstr>
      <vt:lpstr>Window code</vt:lpstr>
      <vt:lpstr>NOrmalize / De-normalize Data</vt:lpstr>
      <vt:lpstr>MinMax normalization</vt:lpstr>
      <vt:lpstr>NOrmalize / De-normalize Data</vt:lpstr>
      <vt:lpstr>MULTIVARIATE TEMPORAL AUTOENCODER MODEL </vt:lpstr>
      <vt:lpstr>Encoder-decoder branch</vt:lpstr>
      <vt:lpstr>Let's Look into LSTM Autoencoders</vt:lpstr>
      <vt:lpstr>Encoder / Decoder</vt:lpstr>
      <vt:lpstr>RNN's</vt:lpstr>
      <vt:lpstr>Hidden state vector and feature engineering</vt:lpstr>
      <vt:lpstr>Decoder overview</vt:lpstr>
      <vt:lpstr>Decoder 'Trick'</vt:lpstr>
      <vt:lpstr>Decoder details</vt:lpstr>
      <vt:lpstr>Predictive (ALPHA) branch</vt:lpstr>
      <vt:lpstr>Alpha branch code structure </vt:lpstr>
      <vt:lpstr>Alpha branch code structure</vt:lpstr>
      <vt:lpstr>ReLU overview</vt:lpstr>
      <vt:lpstr>Activation FUnctions</vt:lpstr>
      <vt:lpstr>RELU Advantages</vt:lpstr>
      <vt:lpstr>Nn.linear</vt:lpstr>
      <vt:lpstr>Pytorch nn.linear</vt:lpstr>
      <vt:lpstr>Nn.Linear (2,2)</vt:lpstr>
      <vt:lpstr>MVTAE Model Constructor</vt:lpstr>
      <vt:lpstr>Build the mvtae model</vt:lpstr>
      <vt:lpstr>Build a keras model</vt:lpstr>
      <vt:lpstr>Keras vs Pytorch</vt:lpstr>
      <vt:lpstr>Forward</vt:lpstr>
      <vt:lpstr>autograd</vt:lpstr>
      <vt:lpstr>Forward method</vt:lpstr>
      <vt:lpstr>Speed</vt:lpstr>
      <vt:lpstr>PowerPoint Presentation</vt:lpstr>
      <vt:lpstr>Model Fitting</vt:lpstr>
      <vt:lpstr>tqdm</vt:lpstr>
      <vt:lpstr>Zero out the gradients</vt:lpstr>
      <vt:lpstr>Training </vt:lpstr>
      <vt:lpstr>Decoder target recreation</vt:lpstr>
      <vt:lpstr>Decoder target output graph</vt:lpstr>
      <vt:lpstr>Alpha target branch prediction</vt:lpstr>
      <vt:lpstr>Alpha target branch prediction graph</vt:lpstr>
      <vt:lpstr>Model instancing</vt:lpstr>
      <vt:lpstr>Prediction</vt:lpstr>
      <vt:lpstr>Prediction Graph</vt:lpstr>
      <vt:lpstr>experiments</vt:lpstr>
      <vt:lpstr>Results</vt:lpstr>
      <vt:lpstr>Results – Hidden vector</vt:lpstr>
      <vt:lpstr>Hidden state vector visualization</vt:lpstr>
      <vt:lpstr>Results - lstm</vt:lpstr>
      <vt:lpstr>One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519</cp:revision>
  <dcterms:created xsi:type="dcterms:W3CDTF">2020-09-29T23:02:02Z</dcterms:created>
  <dcterms:modified xsi:type="dcterms:W3CDTF">2020-12-16T20:41:49Z</dcterms:modified>
</cp:coreProperties>
</file>