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60" r:id="rId4"/>
    <p:sldId id="274" r:id="rId5"/>
    <p:sldId id="263" r:id="rId6"/>
    <p:sldId id="264" r:id="rId7"/>
    <p:sldId id="265" r:id="rId8"/>
    <p:sldId id="266" r:id="rId9"/>
    <p:sldId id="268" r:id="rId10"/>
    <p:sldId id="267" r:id="rId11"/>
    <p:sldId id="269" r:id="rId12"/>
    <p:sldId id="257" r:id="rId13"/>
    <p:sldId id="270" r:id="rId14"/>
    <p:sldId id="271" r:id="rId15"/>
    <p:sldId id="272" r:id="rId16"/>
    <p:sldId id="275" r:id="rId17"/>
    <p:sldId id="259" r:id="rId18"/>
    <p:sldId id="258" r:id="rId19"/>
    <p:sldId id="261" r:id="rId20"/>
    <p:sldId id="262" r:id="rId21"/>
    <p:sldId id="277" r:id="rId22"/>
    <p:sldId id="276" r:id="rId23"/>
    <p:sldId id="279" r:id="rId24"/>
    <p:sldId id="278" r:id="rId25"/>
    <p:sldId id="280" r:id="rId26"/>
    <p:sldId id="282" r:id="rId27"/>
    <p:sldId id="281" r:id="rId28"/>
    <p:sldId id="285"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2CA2C0-3FB8-4447-AF4F-78A2E7411CB7}" v="2996" dt="2020-12-16T16:51:40.671"/>
    <p1510:client id="{CE93ADB6-41CB-40B2-8FBB-8E26F593EA84}" v="72" dt="2020-12-13T16:00:14.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Guido_van_Rossu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owardsdatascience.com/pytorch-autograd-understanding-the-heart-of-pytorchs-magic-2686cd94ec95" TargetMode="External"/><Relationship Id="rId2" Type="http://schemas.openxmlformats.org/officeDocument/2006/relationships/hyperlink" Target="https://www.residentmar.io/2019/07/07/python-mixin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ytorch.org/tutorials/beginner/blitz/autograd_tutorial.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Pytorch</a:t>
            </a:r>
            <a:r>
              <a:rPr lang="en-US" dirty="0"/>
              <a:t> </a:t>
            </a:r>
            <a:r>
              <a:rPr lang="en-US" dirty="0" err="1"/>
              <a:t>autograd</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AUTOMATIC DIFFERENTIATION</a:t>
            </a:r>
          </a:p>
          <a:p>
            <a:endParaRPr lang="en-US" dirty="0"/>
          </a:p>
        </p:txBody>
      </p:sp>
      <p:sp>
        <p:nvSpPr>
          <p:cNvPr id="4" name="TextBox 3">
            <a:extLst>
              <a:ext uri="{FF2B5EF4-FFF2-40B4-BE49-F238E27FC236}">
                <a16:creationId xmlns:a16="http://schemas.microsoft.com/office/drawing/2014/main" id="{BCE38D8D-5ECA-4456-8301-33E6CF95F44E}"/>
              </a:ext>
            </a:extLst>
          </p:cNvPr>
          <p:cNvSpPr txBox="1"/>
          <p:nvPr/>
        </p:nvSpPr>
        <p:spPr>
          <a:xfrm>
            <a:off x="9175173" y="583276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Gene 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D52C-79D3-49A1-B7B9-35E3BFA30413}"/>
              </a:ext>
            </a:extLst>
          </p:cNvPr>
          <p:cNvSpPr>
            <a:spLocks noGrp="1"/>
          </p:cNvSpPr>
          <p:nvPr>
            <p:ph type="title"/>
          </p:nvPr>
        </p:nvSpPr>
        <p:spPr/>
        <p:txBody>
          <a:bodyPr/>
          <a:lstStyle/>
          <a:p>
            <a:r>
              <a:rPr lang="en-US"/>
              <a:t>Guido van rossum</a:t>
            </a:r>
          </a:p>
        </p:txBody>
      </p:sp>
      <p:sp>
        <p:nvSpPr>
          <p:cNvPr id="3" name="Content Placeholder 2">
            <a:extLst>
              <a:ext uri="{FF2B5EF4-FFF2-40B4-BE49-F238E27FC236}">
                <a16:creationId xmlns:a16="http://schemas.microsoft.com/office/drawing/2014/main" id="{E8EEDD0C-3A81-4A9F-8B0D-D3F68169B976}"/>
              </a:ext>
            </a:extLst>
          </p:cNvPr>
          <p:cNvSpPr>
            <a:spLocks noGrp="1"/>
          </p:cNvSpPr>
          <p:nvPr>
            <p:ph idx="1"/>
          </p:nvPr>
        </p:nvSpPr>
        <p:spPr/>
        <p:txBody>
          <a:bodyPr vert="horz" lIns="91440" tIns="45720" rIns="91440" bIns="45720" rtlCol="0" anchor="t">
            <a:normAutofit/>
          </a:bodyPr>
          <a:lstStyle/>
          <a:p>
            <a:r>
              <a:rPr lang="en-US">
                <a:ea typeface="+mn-lt"/>
                <a:cs typeface="+mn-lt"/>
              </a:rPr>
              <a:t>Python's </a:t>
            </a:r>
            <a:r>
              <a:rPr lang="en-US" dirty="0">
                <a:ea typeface="+mn-lt"/>
                <a:cs typeface="+mn-lt"/>
                <a:hlinkClick r:id="rId2"/>
              </a:rPr>
              <a:t>Guido van Rossum</a:t>
            </a:r>
            <a:r>
              <a:rPr lang="en-US">
                <a:ea typeface="+mn-lt"/>
                <a:cs typeface="+mn-lt"/>
              </a:rPr>
              <a:t> summarizes C3 superclass linearization thusly:</a:t>
            </a:r>
            <a:endParaRPr lang="en-US" baseline="30000"/>
          </a:p>
          <a:p>
            <a:r>
              <a:rPr lang="en-US">
                <a:ea typeface="+mn-lt"/>
                <a:cs typeface="+mn-lt"/>
              </a:rPr>
              <a:t>Basically, the idea behind C3 is that if you write down all of the ordering rules imposed by inheritance relationships in a complex class hierarchy, the algorithm will determine a monotonic ordering of the classes that satisfies all of them. If such an ordering can not be determined, the algorithm will fail.</a:t>
            </a:r>
            <a:endParaRPr lang="en-US"/>
          </a:p>
          <a:p>
            <a:endParaRPr lang="en-US" dirty="0"/>
          </a:p>
        </p:txBody>
      </p:sp>
    </p:spTree>
    <p:extLst>
      <p:ext uri="{BB962C8B-B14F-4D97-AF65-F5344CB8AC3E}">
        <p14:creationId xmlns:p14="http://schemas.microsoft.com/office/powerpoint/2010/main" val="72312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2326-DE8F-4343-A2DA-A3354DB931C3}"/>
              </a:ext>
            </a:extLst>
          </p:cNvPr>
          <p:cNvSpPr>
            <a:spLocks noGrp="1"/>
          </p:cNvSpPr>
          <p:nvPr>
            <p:ph type="title"/>
          </p:nvPr>
        </p:nvSpPr>
        <p:spPr/>
        <p:txBody>
          <a:bodyPr/>
          <a:lstStyle/>
          <a:p>
            <a:r>
              <a:rPr lang="en-US"/>
              <a:t>Avoiding multiple inheritance</a:t>
            </a:r>
          </a:p>
        </p:txBody>
      </p:sp>
      <p:sp>
        <p:nvSpPr>
          <p:cNvPr id="3" name="Content Placeholder 2">
            <a:extLst>
              <a:ext uri="{FF2B5EF4-FFF2-40B4-BE49-F238E27FC236}">
                <a16:creationId xmlns:a16="http://schemas.microsoft.com/office/drawing/2014/main" id="{C455641C-CC47-47FF-BD34-D1D943112EA8}"/>
              </a:ext>
            </a:extLst>
          </p:cNvPr>
          <p:cNvSpPr>
            <a:spLocks noGrp="1"/>
          </p:cNvSpPr>
          <p:nvPr>
            <p:ph idx="1"/>
          </p:nvPr>
        </p:nvSpPr>
        <p:spPr/>
        <p:txBody>
          <a:bodyPr vert="horz" lIns="91440" tIns="45720" rIns="91440" bIns="45720" rtlCol="0" anchor="t">
            <a:normAutofit/>
          </a:bodyPr>
          <a:lstStyle/>
          <a:p>
            <a:r>
              <a:rPr lang="en-US"/>
              <a:t>Single inheritance can be used to avoid the pitfalls of multiple inheritance. The downside is that you may end up with a deep inheritance chain or many different class heirarchies where each class relies on a subset of library features. </a:t>
            </a:r>
            <a:endParaRPr lang="en-US" dirty="0"/>
          </a:p>
        </p:txBody>
      </p:sp>
    </p:spTree>
    <p:extLst>
      <p:ext uri="{BB962C8B-B14F-4D97-AF65-F5344CB8AC3E}">
        <p14:creationId xmlns:p14="http://schemas.microsoft.com/office/powerpoint/2010/main" val="97409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6FF3-D78E-4520-B8A7-ABDA8E792013}"/>
              </a:ext>
            </a:extLst>
          </p:cNvPr>
          <p:cNvSpPr>
            <a:spLocks noGrp="1"/>
          </p:cNvSpPr>
          <p:nvPr>
            <p:ph type="title"/>
          </p:nvPr>
        </p:nvSpPr>
        <p:spPr/>
        <p:txBody>
          <a:bodyPr/>
          <a:lstStyle/>
          <a:p>
            <a:r>
              <a:rPr lang="en-US"/>
              <a:t>mixins</a:t>
            </a:r>
          </a:p>
        </p:txBody>
      </p:sp>
      <p:sp>
        <p:nvSpPr>
          <p:cNvPr id="3" name="Content Placeholder 2">
            <a:extLst>
              <a:ext uri="{FF2B5EF4-FFF2-40B4-BE49-F238E27FC236}">
                <a16:creationId xmlns:a16="http://schemas.microsoft.com/office/drawing/2014/main" id="{B94D1AC4-0226-4746-B577-85A4843AB5BC}"/>
              </a:ext>
            </a:extLst>
          </p:cNvPr>
          <p:cNvSpPr>
            <a:spLocks noGrp="1"/>
          </p:cNvSpPr>
          <p:nvPr>
            <p:ph idx="1"/>
          </p:nvPr>
        </p:nvSpPr>
        <p:spPr/>
        <p:txBody>
          <a:bodyPr vert="horz" lIns="91440" tIns="45720" rIns="91440" bIns="45720" rtlCol="0" anchor="t">
            <a:normAutofit/>
          </a:bodyPr>
          <a:lstStyle/>
          <a:p>
            <a:r>
              <a:rPr lang="en-US" b="1">
                <a:ea typeface="+mn-lt"/>
                <a:cs typeface="+mn-lt"/>
              </a:rPr>
              <a:t>Mixins</a:t>
            </a:r>
            <a:r>
              <a:rPr lang="en-US">
                <a:ea typeface="+mn-lt"/>
                <a:cs typeface="+mn-lt"/>
              </a:rPr>
              <a:t> are an alternative class design pattern that avoids both single-inheritance class fragmentation and multiple-inheritance diamond dependencies.</a:t>
            </a:r>
          </a:p>
          <a:p>
            <a:r>
              <a:rPr lang="en-US">
                <a:ea typeface="+mn-lt"/>
                <a:cs typeface="+mn-lt"/>
              </a:rPr>
              <a:t>A mixin is a class that defines and implements a single, well-defined feature. Subclasses that inherit from the mixin inherit this feature—and nothing else.</a:t>
            </a:r>
          </a:p>
          <a:p>
            <a:r>
              <a:rPr lang="en-US">
                <a:ea typeface="+mn-lt"/>
                <a:cs typeface="+mn-lt"/>
              </a:rPr>
              <a:t>By convention, mixins in python end in "Mixin"</a:t>
            </a:r>
            <a:endParaRPr lang="en-US" dirty="0">
              <a:ea typeface="+mn-lt"/>
              <a:cs typeface="+mn-lt"/>
            </a:endParaRPr>
          </a:p>
        </p:txBody>
      </p:sp>
    </p:spTree>
    <p:extLst>
      <p:ext uri="{BB962C8B-B14F-4D97-AF65-F5344CB8AC3E}">
        <p14:creationId xmlns:p14="http://schemas.microsoft.com/office/powerpoint/2010/main" val="223028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F60B-D59F-42D5-8392-F510A80BDB62}"/>
              </a:ext>
            </a:extLst>
          </p:cNvPr>
          <p:cNvSpPr>
            <a:spLocks noGrp="1"/>
          </p:cNvSpPr>
          <p:nvPr>
            <p:ph type="title"/>
          </p:nvPr>
        </p:nvSpPr>
        <p:spPr/>
        <p:txBody>
          <a:bodyPr/>
          <a:lstStyle/>
          <a:p>
            <a:r>
              <a:rPr lang="en-US"/>
              <a:t>Mixin Single Responsibility</a:t>
            </a:r>
          </a:p>
        </p:txBody>
      </p:sp>
      <p:pic>
        <p:nvPicPr>
          <p:cNvPr id="4" name="Picture 4" descr="Graphical user interface, application&#10;&#10;Description automatically generated">
            <a:extLst>
              <a:ext uri="{FF2B5EF4-FFF2-40B4-BE49-F238E27FC236}">
                <a16:creationId xmlns:a16="http://schemas.microsoft.com/office/drawing/2014/main" id="{B648E9ED-7AEB-478A-A83F-FBC28AE4674D}"/>
              </a:ext>
            </a:extLst>
          </p:cNvPr>
          <p:cNvPicPr>
            <a:picLocks noChangeAspect="1"/>
          </p:cNvPicPr>
          <p:nvPr/>
        </p:nvPicPr>
        <p:blipFill>
          <a:blip r:embed="rId2"/>
          <a:stretch>
            <a:fillRect/>
          </a:stretch>
        </p:blipFill>
        <p:spPr>
          <a:xfrm>
            <a:off x="1721384" y="2359580"/>
            <a:ext cx="8145416" cy="3326190"/>
          </a:xfrm>
          <a:prstGeom prst="rect">
            <a:avLst/>
          </a:prstGeom>
        </p:spPr>
      </p:pic>
      <p:sp>
        <p:nvSpPr>
          <p:cNvPr id="7" name="Oval 6">
            <a:extLst>
              <a:ext uri="{FF2B5EF4-FFF2-40B4-BE49-F238E27FC236}">
                <a16:creationId xmlns:a16="http://schemas.microsoft.com/office/drawing/2014/main" id="{977C9B40-B1E3-4ED7-87F8-0611E1216BCD}"/>
              </a:ext>
            </a:extLst>
          </p:cNvPr>
          <p:cNvSpPr/>
          <p:nvPr/>
        </p:nvSpPr>
        <p:spPr>
          <a:xfrm>
            <a:off x="5621481" y="3231572"/>
            <a:ext cx="95250" cy="112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04DCB15-DC5A-4E3E-A880-4DBDFD939735}"/>
              </a:ext>
            </a:extLst>
          </p:cNvPr>
          <p:cNvSpPr/>
          <p:nvPr/>
        </p:nvSpPr>
        <p:spPr>
          <a:xfrm>
            <a:off x="5742708" y="3231571"/>
            <a:ext cx="95250" cy="112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C04399E-4B08-464E-840F-5F96BBD1FCB0}"/>
              </a:ext>
            </a:extLst>
          </p:cNvPr>
          <p:cNvSpPr/>
          <p:nvPr/>
        </p:nvSpPr>
        <p:spPr>
          <a:xfrm>
            <a:off x="5863935" y="3231572"/>
            <a:ext cx="95250" cy="112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306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1672-D7B3-4A12-A040-C1F2A86EC63B}"/>
              </a:ext>
            </a:extLst>
          </p:cNvPr>
          <p:cNvSpPr>
            <a:spLocks noGrp="1"/>
          </p:cNvSpPr>
          <p:nvPr>
            <p:ph type="title"/>
          </p:nvPr>
        </p:nvSpPr>
        <p:spPr/>
        <p:txBody>
          <a:bodyPr/>
          <a:lstStyle/>
          <a:p>
            <a:r>
              <a:rPr lang="en-US"/>
              <a:t>Mixin advantage</a:t>
            </a:r>
          </a:p>
        </p:txBody>
      </p:sp>
      <p:sp>
        <p:nvSpPr>
          <p:cNvPr id="3" name="Content Placeholder 2">
            <a:extLst>
              <a:ext uri="{FF2B5EF4-FFF2-40B4-BE49-F238E27FC236}">
                <a16:creationId xmlns:a16="http://schemas.microsoft.com/office/drawing/2014/main" id="{918875CF-4397-4BD5-89CF-CCFE90EBBCDC}"/>
              </a:ext>
            </a:extLst>
          </p:cNvPr>
          <p:cNvSpPr>
            <a:spLocks noGrp="1"/>
          </p:cNvSpPr>
          <p:nvPr>
            <p:ph idx="1"/>
          </p:nvPr>
        </p:nvSpPr>
        <p:spPr/>
        <p:txBody>
          <a:bodyPr vert="horz" lIns="91440" tIns="45720" rIns="91440" bIns="45720" rtlCol="0" anchor="t">
            <a:normAutofit fontScale="92500" lnSpcReduction="10000"/>
          </a:bodyPr>
          <a:lstStyle/>
          <a:p>
            <a:r>
              <a:rPr lang="en-US" b="1">
                <a:ea typeface="+mn-lt"/>
                <a:cs typeface="+mn-lt"/>
              </a:rPr>
              <a:t>Mixins are a safe form of multiple inheritance</a:t>
            </a:r>
            <a:r>
              <a:rPr lang="en-US">
                <a:ea typeface="+mn-lt"/>
                <a:cs typeface="+mn-lt"/>
              </a:rPr>
              <a:t>. </a:t>
            </a:r>
          </a:p>
          <a:p>
            <a:pPr lvl="1"/>
            <a:r>
              <a:rPr lang="en-US">
                <a:ea typeface="+mn-lt"/>
                <a:cs typeface="+mn-lt"/>
              </a:rPr>
              <a:t>They enforce a new constraint on your classes: that all functionality relating to a specific feature must live in the appropriate mixin. Thus methods thus can't be defined in more than one place, and thus can't fall prey to diamond inheritance problems.</a:t>
            </a:r>
            <a:endParaRPr lang="en-US"/>
          </a:p>
          <a:p>
            <a:r>
              <a:rPr lang="en-US" b="1">
                <a:ea typeface="+mn-lt"/>
                <a:cs typeface="+mn-lt"/>
              </a:rPr>
              <a:t>Mixins are more legible than single inheritance classes</a:t>
            </a:r>
            <a:r>
              <a:rPr lang="en-US">
                <a:ea typeface="+mn-lt"/>
                <a:cs typeface="+mn-lt"/>
              </a:rPr>
              <a:t>. </a:t>
            </a:r>
          </a:p>
          <a:p>
            <a:pPr lvl="1"/>
            <a:r>
              <a:rPr lang="en-US">
                <a:ea typeface="+mn-lt"/>
                <a:cs typeface="+mn-lt"/>
              </a:rPr>
              <a:t>Flat "single-level" inheritance (courtesy of multiple inheritance!) and clear division of labor on a feature-to-feature basis makes it obvious which parent class is responsible for which object properties. In fact, mixins make it so obvious which features an object supports that oftentimes you can read it right off of the class signature:</a:t>
            </a:r>
            <a:endParaRPr lang="en-US"/>
          </a:p>
          <a:p>
            <a:endParaRPr lang="en-US" dirty="0"/>
          </a:p>
        </p:txBody>
      </p:sp>
    </p:spTree>
    <p:extLst>
      <p:ext uri="{BB962C8B-B14F-4D97-AF65-F5344CB8AC3E}">
        <p14:creationId xmlns:p14="http://schemas.microsoft.com/office/powerpoint/2010/main" val="315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4298-3936-423B-9E8D-2CCCAF609781}"/>
              </a:ext>
            </a:extLst>
          </p:cNvPr>
          <p:cNvSpPr>
            <a:spLocks noGrp="1"/>
          </p:cNvSpPr>
          <p:nvPr>
            <p:ph type="title"/>
          </p:nvPr>
        </p:nvSpPr>
        <p:spPr/>
        <p:txBody>
          <a:bodyPr/>
          <a:lstStyle/>
          <a:p>
            <a:r>
              <a:rPr lang="en-US"/>
              <a:t>Mixin code Example</a:t>
            </a:r>
          </a:p>
        </p:txBody>
      </p:sp>
      <p:sp>
        <p:nvSpPr>
          <p:cNvPr id="3" name="Content Placeholder 2">
            <a:extLst>
              <a:ext uri="{FF2B5EF4-FFF2-40B4-BE49-F238E27FC236}">
                <a16:creationId xmlns:a16="http://schemas.microsoft.com/office/drawing/2014/main" id="{A4CF4022-4EFD-4E45-A228-105614FEB484}"/>
              </a:ext>
            </a:extLst>
          </p:cNvPr>
          <p:cNvSpPr>
            <a:spLocks noGrp="1"/>
          </p:cNvSpPr>
          <p:nvPr>
            <p:ph idx="1"/>
          </p:nvPr>
        </p:nvSpPr>
        <p:spPr>
          <a:xfrm>
            <a:off x="1141412" y="2249487"/>
            <a:ext cx="9905999" cy="3091442"/>
          </a:xfrm>
          <a:solidFill>
            <a:schemeClr val="bg1"/>
          </a:solidFill>
        </p:spPr>
        <p:txBody>
          <a:bodyPr vert="horz" lIns="91440" tIns="45720" rIns="91440" bIns="45720" rtlCol="0" anchor="t">
            <a:normAutofit fontScale="70000" lnSpcReduction="20000"/>
          </a:bodyPr>
          <a:lstStyle/>
          <a:p>
            <a:r>
              <a:rPr lang="en-US" dirty="0">
                <a:solidFill>
                  <a:srgbClr val="C2E193"/>
                </a:solidFill>
                <a:latin typeface="Consolas"/>
              </a:rPr>
              <a:t>   # supports no optional parameters
</a:t>
            </a:r>
            <a:r>
              <a:rPr lang="en-US">
                <a:solidFill>
                  <a:srgbClr val="C2E193"/>
                </a:solidFill>
                <a:latin typeface="Consolas"/>
              </a:rPr>
              <a:t>    class SimpleDiagram(Plot)</a:t>
            </a:r>
            <a:r>
              <a:rPr lang="en-US" dirty="0">
                <a:solidFill>
                  <a:srgbClr val="C2E193"/>
                </a:solidFill>
                <a:latin typeface="Consolas"/>
              </a:rPr>
              <a:t>
</a:t>
            </a:r>
            <a:r>
              <a:rPr lang="en-US">
                <a:solidFill>
                  <a:srgbClr val="C2E193"/>
                </a:solidFill>
                <a:latin typeface="Consolas"/>
              </a:rPr>
              <a:t>    # supports 'hue', 'legend', and 'clip' optional parameters</a:t>
            </a:r>
            <a:r>
              <a:rPr lang="en-US" dirty="0">
                <a:solidFill>
                  <a:srgbClr val="C2E193"/>
                </a:solidFill>
                <a:latin typeface="Consolas"/>
              </a:rPr>
              <a:t>
</a:t>
            </a:r>
            <a:r>
              <a:rPr lang="en-US">
                <a:solidFill>
                  <a:srgbClr val="C2E193"/>
                </a:solidFill>
                <a:latin typeface="Consolas"/>
              </a:rPr>
              <a:t>    class LegendDiagram(Plot, HueMixin, LegendMixin, ClipMixin)</a:t>
            </a:r>
            <a:r>
              <a:rPr lang="en-US" dirty="0">
                <a:solidFill>
                  <a:srgbClr val="C2E193"/>
                </a:solidFill>
                <a:latin typeface="Consolas"/>
              </a:rPr>
              <a:t>
</a:t>
            </a:r>
            <a:r>
              <a:rPr lang="en-US">
                <a:solidFill>
                  <a:srgbClr val="C2E193"/>
                </a:solidFill>
                <a:latin typeface="Consolas"/>
              </a:rPr>
              <a:t>    # supports 'hue', 'scale', and 'legend' optional parameters</a:t>
            </a:r>
            <a:r>
              <a:rPr lang="en-US" dirty="0">
                <a:solidFill>
                  <a:srgbClr val="C2E193"/>
                </a:solidFill>
                <a:latin typeface="Consolas"/>
              </a:rPr>
              <a:t>
</a:t>
            </a:r>
            <a:r>
              <a:rPr lang="en-US">
                <a:solidFill>
                  <a:srgbClr val="C2E193"/>
                </a:solidFill>
                <a:latin typeface="Consolas"/>
              </a:rPr>
              <a:t>    class CartogramDiagram(Plot, HueMixin, ScaleMixin, LegendMixin)</a:t>
            </a:r>
            <a:endParaRPr lang="en-US">
              <a:solidFill>
                <a:srgbClr val="C2E193"/>
              </a:solidFill>
            </a:endParaRPr>
          </a:p>
        </p:txBody>
      </p:sp>
    </p:spTree>
    <p:extLst>
      <p:ext uri="{BB962C8B-B14F-4D97-AF65-F5344CB8AC3E}">
        <p14:creationId xmlns:p14="http://schemas.microsoft.com/office/powerpoint/2010/main" val="410393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FA88-5859-4497-A4F1-E78054B0A1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915EA9-881D-452F-BBD8-08EBE8D2EF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729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E2DB-FAEA-4696-B290-7E11106B2283}"/>
              </a:ext>
            </a:extLst>
          </p:cNvPr>
          <p:cNvSpPr>
            <a:spLocks noGrp="1"/>
          </p:cNvSpPr>
          <p:nvPr>
            <p:ph type="title"/>
          </p:nvPr>
        </p:nvSpPr>
        <p:spPr/>
        <p:txBody>
          <a:bodyPr/>
          <a:lstStyle/>
          <a:p>
            <a:r>
              <a:rPr lang="en-US"/>
              <a:t>Overloaded operators</a:t>
            </a:r>
          </a:p>
        </p:txBody>
      </p:sp>
      <p:sp>
        <p:nvSpPr>
          <p:cNvPr id="3" name="Content Placeholder 2">
            <a:extLst>
              <a:ext uri="{FF2B5EF4-FFF2-40B4-BE49-F238E27FC236}">
                <a16:creationId xmlns:a16="http://schemas.microsoft.com/office/drawing/2014/main" id="{E02486D0-A319-415A-ABA9-75CE0EEBF5D9}"/>
              </a:ext>
            </a:extLst>
          </p:cNvPr>
          <p:cNvSpPr>
            <a:spLocks noGrp="1"/>
          </p:cNvSpPr>
          <p:nvPr>
            <p:ph idx="1"/>
          </p:nvPr>
        </p:nvSpPr>
        <p:spPr/>
        <p:txBody>
          <a:bodyPr vert="horz" lIns="91440" tIns="45720" rIns="91440" bIns="45720" rtlCol="0" anchor="t">
            <a:normAutofit/>
          </a:bodyPr>
          <a:lstStyle/>
          <a:p>
            <a:r>
              <a:rPr lang="en-US">
                <a:ea typeface="+mn-lt"/>
                <a:cs typeface="+mn-lt"/>
              </a:rPr>
              <a:t>Just like NumPy, PyTorch overloads a number of python operators to make PyTorch code shorter and more readable.</a:t>
            </a:r>
          </a:p>
          <a:p>
            <a:r>
              <a:rPr lang="en-US">
                <a:ea typeface="+mn-lt"/>
                <a:cs typeface="+mn-lt"/>
              </a:rPr>
              <a:t>What</a:t>
            </a:r>
            <a:endParaRPr lang="en-US" dirty="0">
              <a:ea typeface="+mn-lt"/>
              <a:cs typeface="+mn-lt"/>
            </a:endParaRPr>
          </a:p>
          <a:p>
            <a:pPr lvl="1"/>
            <a:r>
              <a:rPr lang="en-US">
                <a:ea typeface="+mn-lt"/>
                <a:cs typeface="+mn-lt"/>
              </a:rPr>
              <a:t>Operator Overloading means giving extended meaning beyond their predefined operational meaning. </a:t>
            </a:r>
            <a:endParaRPr lang="en-US"/>
          </a:p>
        </p:txBody>
      </p:sp>
    </p:spTree>
    <p:extLst>
      <p:ext uri="{BB962C8B-B14F-4D97-AF65-F5344CB8AC3E}">
        <p14:creationId xmlns:p14="http://schemas.microsoft.com/office/powerpoint/2010/main" val="1571114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CED3-C17F-451A-B17E-CBC69F87F108}"/>
              </a:ext>
            </a:extLst>
          </p:cNvPr>
          <p:cNvSpPr>
            <a:spLocks noGrp="1"/>
          </p:cNvSpPr>
          <p:nvPr>
            <p:ph type="title"/>
          </p:nvPr>
        </p:nvSpPr>
        <p:spPr/>
        <p:txBody>
          <a:bodyPr/>
          <a:lstStyle/>
          <a:p>
            <a:r>
              <a:rPr lang="en-US"/>
              <a:t>Operators</a:t>
            </a:r>
          </a:p>
        </p:txBody>
      </p:sp>
      <p:sp>
        <p:nvSpPr>
          <p:cNvPr id="3" name="Content Placeholder 2">
            <a:extLst>
              <a:ext uri="{FF2B5EF4-FFF2-40B4-BE49-F238E27FC236}">
                <a16:creationId xmlns:a16="http://schemas.microsoft.com/office/drawing/2014/main" id="{67E5D2A2-C080-428B-BB9E-E0D480BFCBC9}"/>
              </a:ext>
            </a:extLst>
          </p:cNvPr>
          <p:cNvSpPr>
            <a:spLocks noGrp="1"/>
          </p:cNvSpPr>
          <p:nvPr>
            <p:ph idx="1"/>
          </p:nvPr>
        </p:nvSpPr>
        <p:spPr>
          <a:xfrm>
            <a:off x="1141412" y="1903123"/>
            <a:ext cx="4675908" cy="3541714"/>
          </a:xfrm>
        </p:spPr>
        <p:txBody>
          <a:bodyPr vert="horz" lIns="91440" tIns="45720" rIns="91440" bIns="45720" rtlCol="0" anchor="t">
            <a:normAutofit/>
          </a:bodyPr>
          <a:lstStyle/>
          <a:p>
            <a:r>
              <a:rPr lang="en-US">
                <a:ea typeface="+mn-lt"/>
                <a:cs typeface="+mn-lt"/>
              </a:rPr>
              <a:t>Combined operators execute overloads as well.</a:t>
            </a:r>
          </a:p>
          <a:p>
            <a:pPr lvl="1"/>
            <a:r>
              <a:rPr lang="en-US">
                <a:latin typeface="Consolas"/>
              </a:rPr>
              <a:t>x += y</a:t>
            </a:r>
            <a:r>
              <a:rPr lang="en-US" dirty="0">
                <a:ea typeface="+mn-lt"/>
                <a:cs typeface="+mn-lt"/>
              </a:rPr>
              <a:t> </a:t>
            </a:r>
            <a:endParaRPr lang="en-US" dirty="0">
              <a:latin typeface="Tw Cen MT"/>
            </a:endParaRPr>
          </a:p>
          <a:p>
            <a:pPr lvl="1"/>
            <a:r>
              <a:rPr lang="en-US">
                <a:latin typeface="Consolas"/>
              </a:rPr>
              <a:t>x **= 2</a:t>
            </a:r>
            <a:r>
              <a:rPr lang="en-US" dirty="0">
                <a:ea typeface="+mn-lt"/>
                <a:cs typeface="+mn-lt"/>
              </a:rPr>
              <a:t> </a:t>
            </a:r>
            <a:endParaRPr lang="en-US" dirty="0"/>
          </a:p>
          <a:p>
            <a:r>
              <a:rPr lang="en-US" b="1">
                <a:ea typeface="+mn-lt"/>
                <a:cs typeface="+mn-lt"/>
              </a:rPr>
              <a:t>Note:</a:t>
            </a:r>
            <a:r>
              <a:rPr lang="en-US">
                <a:ea typeface="+mn-lt"/>
                <a:cs typeface="+mn-lt"/>
              </a:rPr>
              <a:t> Python doesn’t allow overloading </a:t>
            </a:r>
            <a:r>
              <a:rPr lang="en-US" i="1">
                <a:latin typeface="Consolas"/>
              </a:rPr>
              <a:t>and</a:t>
            </a:r>
            <a:r>
              <a:rPr lang="en-US" i="1">
                <a:ea typeface="+mn-lt"/>
                <a:cs typeface="+mn-lt"/>
              </a:rPr>
              <a:t>, </a:t>
            </a:r>
            <a:r>
              <a:rPr lang="en-US" i="1">
                <a:latin typeface="Consolas"/>
              </a:rPr>
              <a:t>or</a:t>
            </a:r>
            <a:r>
              <a:rPr lang="en-US">
                <a:ea typeface="+mn-lt"/>
                <a:cs typeface="+mn-lt"/>
              </a:rPr>
              <a:t>, and </a:t>
            </a:r>
            <a:r>
              <a:rPr lang="en-US" i="1">
                <a:latin typeface="Consolas"/>
              </a:rPr>
              <a:t>not</a:t>
            </a:r>
            <a:r>
              <a:rPr lang="en-US" i="1" dirty="0">
                <a:ea typeface="+mn-lt"/>
                <a:cs typeface="+mn-lt"/>
              </a:rPr>
              <a:t> </a:t>
            </a:r>
            <a:r>
              <a:rPr lang="en-US">
                <a:ea typeface="+mn-lt"/>
                <a:cs typeface="+mn-lt"/>
              </a:rPr>
              <a:t>keywords.</a:t>
            </a:r>
            <a:endParaRPr lang="en-US" dirty="0"/>
          </a:p>
          <a:p>
            <a:endParaRPr lang="en-US" dirty="0"/>
          </a:p>
        </p:txBody>
      </p:sp>
      <p:sp>
        <p:nvSpPr>
          <p:cNvPr id="4" name="TextBox 3">
            <a:extLst>
              <a:ext uri="{FF2B5EF4-FFF2-40B4-BE49-F238E27FC236}">
                <a16:creationId xmlns:a16="http://schemas.microsoft.com/office/drawing/2014/main" id="{29CDBC7F-CCCC-43F6-A709-5E3CA138D9C1}"/>
              </a:ext>
            </a:extLst>
          </p:cNvPr>
          <p:cNvSpPr txBox="1"/>
          <p:nvPr/>
        </p:nvSpPr>
        <p:spPr>
          <a:xfrm>
            <a:off x="6144491" y="559377"/>
            <a:ext cx="5340926" cy="590931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60000"/>
                    <a:lumOff val="40000"/>
                  </a:schemeClr>
                </a:solidFill>
                <a:latin typeface="Consolas"/>
              </a:rPr>
              <a:t>z = -x  </a:t>
            </a:r>
            <a:r>
              <a:rPr lang="en-US" i="1">
                <a:solidFill>
                  <a:schemeClr val="accent1">
                    <a:lumMod val="60000"/>
                    <a:lumOff val="40000"/>
                  </a:schemeClr>
                </a:solidFill>
                <a:latin typeface="Consolas"/>
              </a:rPr>
              <a:t># z = torch.neg(x)</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  </a:t>
            </a:r>
            <a:r>
              <a:rPr lang="en-US" i="1">
                <a:solidFill>
                  <a:schemeClr val="accent1">
                    <a:lumMod val="60000"/>
                    <a:lumOff val="40000"/>
                  </a:schemeClr>
                </a:solidFill>
                <a:latin typeface="Consolas"/>
              </a:rPr>
              <a:t># z = torch.add(x,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  </a:t>
            </a:r>
            <a:r>
              <a:rPr lang="en-US" i="1">
                <a:solidFill>
                  <a:schemeClr val="accent1">
                    <a:lumMod val="60000"/>
                    <a:lumOff val="40000"/>
                  </a:schemeClr>
                </a:solidFill>
                <a:latin typeface="Consolas"/>
              </a:rPr>
              <a:t># z = torch.mul(x,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  </a:t>
            </a:r>
            <a:r>
              <a:rPr lang="en-US" i="1">
                <a:solidFill>
                  <a:schemeClr val="accent1">
                    <a:lumMod val="60000"/>
                    <a:lumOff val="40000"/>
                  </a:schemeClr>
                </a:solidFill>
                <a:latin typeface="Consolas"/>
              </a:rPr>
              <a:t># z = torch.div(x,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  </a:t>
            </a:r>
            <a:r>
              <a:rPr lang="en-US" i="1">
                <a:solidFill>
                  <a:schemeClr val="accent1">
                    <a:lumMod val="60000"/>
                    <a:lumOff val="40000"/>
                  </a:schemeClr>
                </a:solidFill>
                <a:latin typeface="Consolas"/>
              </a:rPr>
              <a:t># z = torch.pow(x,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  </a:t>
            </a:r>
            <a:r>
              <a:rPr lang="en-US" i="1">
                <a:solidFill>
                  <a:schemeClr val="accent1">
                    <a:lumMod val="60000"/>
                    <a:lumOff val="40000"/>
                  </a:schemeClr>
                </a:solidFill>
                <a:latin typeface="Consolas"/>
              </a:rPr>
              <a:t># z = torch.matmul(x,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&gt;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&gt;=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&lt;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&lt;=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abs(x)  </a:t>
            </a:r>
            <a:r>
              <a:rPr lang="en-US" i="1">
                <a:solidFill>
                  <a:schemeClr val="accent1">
                    <a:lumMod val="60000"/>
                    <a:lumOff val="40000"/>
                  </a:schemeClr>
                </a:solidFill>
                <a:latin typeface="Consolas"/>
              </a:rPr>
              <a:t># z = torch.abs(x)</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&amp;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  </a:t>
            </a:r>
            <a:r>
              <a:rPr lang="en-US" i="1">
                <a:solidFill>
                  <a:schemeClr val="accent1">
                    <a:lumMod val="60000"/>
                    <a:lumOff val="40000"/>
                  </a:schemeClr>
                </a:solidFill>
                <a:latin typeface="Consolas"/>
              </a:rPr>
              <a:t># z = torch.logical_xor(x,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a:t>
            </a:r>
            <a:r>
              <a:rPr lang="en-US" i="1">
                <a:solidFill>
                  <a:schemeClr val="accent1">
                    <a:lumMod val="60000"/>
                    <a:lumOff val="40000"/>
                  </a:schemeClr>
                </a:solidFill>
                <a:latin typeface="Consolas"/>
              </a:rPr>
              <a:t># z = torch.logical_not(x)</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  </a:t>
            </a:r>
            <a:r>
              <a:rPr lang="en-US" i="1">
                <a:solidFill>
                  <a:schemeClr val="accent1">
                    <a:lumMod val="60000"/>
                    <a:lumOff val="40000"/>
                  </a:schemeClr>
                </a:solidFill>
                <a:latin typeface="Consolas"/>
              </a:rPr>
              <a:t># z = torch.eq(x, y)</a:t>
            </a:r>
            <a:r>
              <a:rPr lang="en-US" dirty="0">
                <a:solidFill>
                  <a:schemeClr val="accent1">
                    <a:lumMod val="60000"/>
                    <a:lumOff val="40000"/>
                  </a:schemeClr>
                </a:solidFill>
                <a:latin typeface="Consolas"/>
              </a:rPr>
              <a:t>
</a:t>
            </a:r>
            <a:r>
              <a:rPr lang="en-US">
                <a:solidFill>
                  <a:schemeClr val="accent1">
                    <a:lumMod val="60000"/>
                    <a:lumOff val="40000"/>
                  </a:schemeClr>
                </a:solidFill>
                <a:latin typeface="Consolas"/>
              </a:rPr>
              <a:t>z = x != y  </a:t>
            </a:r>
            <a:r>
              <a:rPr lang="en-US" i="1">
                <a:solidFill>
                  <a:schemeClr val="accent1">
                    <a:lumMod val="60000"/>
                    <a:lumOff val="40000"/>
                  </a:schemeClr>
                </a:solidFill>
                <a:latin typeface="Consolas"/>
              </a:rPr>
              <a:t># z = torch.ne(x, y)</a:t>
            </a:r>
          </a:p>
          <a:p>
            <a:endParaRPr lang="en-US" i="1" dirty="0">
              <a:solidFill>
                <a:schemeClr val="accent1">
                  <a:lumMod val="60000"/>
                  <a:lumOff val="40000"/>
                </a:schemeClr>
              </a:solidFill>
              <a:latin typeface="Consolas"/>
            </a:endParaRPr>
          </a:p>
        </p:txBody>
      </p:sp>
    </p:spTree>
    <p:extLst>
      <p:ext uri="{BB962C8B-B14F-4D97-AF65-F5344CB8AC3E}">
        <p14:creationId xmlns:p14="http://schemas.microsoft.com/office/powerpoint/2010/main" val="318317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B1D659-1730-49DC-AF72-E83707880EAA}"/>
              </a:ext>
            </a:extLst>
          </p:cNvPr>
          <p:cNvSpPr txBox="1"/>
          <p:nvPr/>
        </p:nvSpPr>
        <p:spPr>
          <a:xfrm>
            <a:off x="1468582" y="1009650"/>
            <a:ext cx="4388426" cy="507831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60000"/>
                    <a:lumOff val="40000"/>
                  </a:schemeClr>
                </a:solidFill>
              </a:rPr>
              <a:t># Python code illustrating how </a:t>
            </a:r>
            <a:endParaRPr lang="en-US" dirty="0">
              <a:solidFill>
                <a:schemeClr val="accent1">
                  <a:lumMod val="60000"/>
                  <a:lumOff val="40000"/>
                </a:schemeClr>
              </a:solidFill>
            </a:endParaRPr>
          </a:p>
          <a:p>
            <a:r>
              <a:rPr lang="en-US">
                <a:solidFill>
                  <a:schemeClr val="accent1">
                    <a:lumMod val="60000"/>
                    <a:lumOff val="40000"/>
                  </a:schemeClr>
                </a:solidFill>
              </a:rPr>
              <a:t># to overload the + operator </a:t>
            </a:r>
            <a:endParaRPr lang="en-US" dirty="0">
              <a:solidFill>
                <a:schemeClr val="accent1">
                  <a:lumMod val="60000"/>
                  <a:lumOff val="40000"/>
                </a:schemeClr>
              </a:solidFill>
            </a:endParaRPr>
          </a:p>
          <a:p>
            <a:endParaRPr lang="en-US" dirty="0">
              <a:solidFill>
                <a:schemeClr val="accent1">
                  <a:lumMod val="60000"/>
                  <a:lumOff val="40000"/>
                </a:schemeClr>
              </a:solidFill>
            </a:endParaRPr>
          </a:p>
          <a:p>
            <a:r>
              <a:rPr lang="en-US">
                <a:solidFill>
                  <a:schemeClr val="accent1">
                    <a:lumMod val="60000"/>
                    <a:lumOff val="40000"/>
                  </a:schemeClr>
                </a:solidFill>
              </a:rPr>
              <a:t>class MyCombine: </a:t>
            </a:r>
            <a:endParaRPr lang="en-US" dirty="0">
              <a:solidFill>
                <a:schemeClr val="accent1">
                  <a:lumMod val="60000"/>
                  <a:lumOff val="40000"/>
                </a:schemeClr>
              </a:solidFill>
            </a:endParaRPr>
          </a:p>
          <a:p>
            <a:r>
              <a:rPr lang="en-US">
                <a:solidFill>
                  <a:schemeClr val="accent1">
                    <a:lumMod val="60000"/>
                    <a:lumOff val="40000"/>
                  </a:schemeClr>
                </a:solidFill>
              </a:rPr>
              <a:t>    def __init__(self, a): </a:t>
            </a:r>
            <a:endParaRPr lang="en-US" dirty="0">
              <a:solidFill>
                <a:schemeClr val="accent1">
                  <a:lumMod val="60000"/>
                  <a:lumOff val="40000"/>
                </a:schemeClr>
              </a:solidFill>
            </a:endParaRPr>
          </a:p>
          <a:p>
            <a:r>
              <a:rPr lang="en-US">
                <a:solidFill>
                  <a:schemeClr val="accent1">
                    <a:lumMod val="60000"/>
                    <a:lumOff val="40000"/>
                  </a:schemeClr>
                </a:solidFill>
              </a:rPr>
              <a:t>        self.a = a </a:t>
            </a:r>
            <a:endParaRPr lang="en-US" dirty="0">
              <a:solidFill>
                <a:schemeClr val="accent1">
                  <a:lumMod val="60000"/>
                  <a:lumOff val="40000"/>
                </a:schemeClr>
              </a:solidFill>
            </a:endParaRPr>
          </a:p>
          <a:p>
            <a:endParaRPr lang="en-US" dirty="0">
              <a:solidFill>
                <a:schemeClr val="accent1">
                  <a:lumMod val="60000"/>
                  <a:lumOff val="40000"/>
                </a:schemeClr>
              </a:solidFill>
            </a:endParaRPr>
          </a:p>
          <a:p>
            <a:r>
              <a:rPr lang="en-US">
                <a:solidFill>
                  <a:schemeClr val="accent1">
                    <a:lumMod val="60000"/>
                    <a:lumOff val="40000"/>
                  </a:schemeClr>
                </a:solidFill>
              </a:rPr>
              <a:t>    # combine two objects </a:t>
            </a:r>
            <a:endParaRPr lang="en-US" dirty="0">
              <a:solidFill>
                <a:schemeClr val="accent1">
                  <a:lumMod val="60000"/>
                  <a:lumOff val="40000"/>
                </a:schemeClr>
              </a:solidFill>
            </a:endParaRPr>
          </a:p>
          <a:p>
            <a:r>
              <a:rPr lang="en-US">
                <a:solidFill>
                  <a:schemeClr val="accent1">
                    <a:lumMod val="60000"/>
                    <a:lumOff val="40000"/>
                  </a:schemeClr>
                </a:solidFill>
              </a:rPr>
              <a:t>    def __add__(self, o): </a:t>
            </a:r>
            <a:endParaRPr lang="en-US" dirty="0">
              <a:solidFill>
                <a:schemeClr val="accent1">
                  <a:lumMod val="60000"/>
                  <a:lumOff val="40000"/>
                </a:schemeClr>
              </a:solidFill>
            </a:endParaRPr>
          </a:p>
          <a:p>
            <a:r>
              <a:rPr lang="en-US">
                <a:solidFill>
                  <a:schemeClr val="accent1">
                    <a:lumMod val="60000"/>
                    <a:lumOff val="40000"/>
                  </a:schemeClr>
                </a:solidFill>
              </a:rPr>
              <a:t>        return self.a + o.a </a:t>
            </a:r>
            <a:endParaRPr lang="en-US" dirty="0">
              <a:solidFill>
                <a:schemeClr val="accent1">
                  <a:lumMod val="60000"/>
                  <a:lumOff val="40000"/>
                </a:schemeClr>
              </a:solidFill>
            </a:endParaRPr>
          </a:p>
          <a:p>
            <a:endParaRPr lang="en-US" dirty="0">
              <a:solidFill>
                <a:schemeClr val="accent1">
                  <a:lumMod val="60000"/>
                  <a:lumOff val="40000"/>
                </a:schemeClr>
              </a:solidFill>
            </a:endParaRPr>
          </a:p>
          <a:p>
            <a:r>
              <a:rPr lang="en-US">
                <a:solidFill>
                  <a:schemeClr val="accent1">
                    <a:lumMod val="60000"/>
                    <a:lumOff val="40000"/>
                  </a:schemeClr>
                </a:solidFill>
              </a:rPr>
              <a:t>obj1 = </a:t>
            </a:r>
            <a:r>
              <a:rPr lang="en-US">
                <a:solidFill>
                  <a:schemeClr val="accent1">
                    <a:lumMod val="60000"/>
                    <a:lumOff val="40000"/>
                  </a:schemeClr>
                </a:solidFill>
                <a:ea typeface="+mn-lt"/>
                <a:cs typeface="+mn-lt"/>
              </a:rPr>
              <a:t>MyCombine</a:t>
            </a:r>
            <a:r>
              <a:rPr lang="en-US">
                <a:solidFill>
                  <a:schemeClr val="accent1">
                    <a:lumMod val="60000"/>
                    <a:lumOff val="40000"/>
                  </a:schemeClr>
                </a:solidFill>
              </a:rPr>
              <a:t>(1) </a:t>
            </a:r>
            <a:endParaRPr lang="en-US" dirty="0">
              <a:solidFill>
                <a:schemeClr val="accent1">
                  <a:lumMod val="60000"/>
                  <a:lumOff val="40000"/>
                </a:schemeClr>
              </a:solidFill>
            </a:endParaRPr>
          </a:p>
          <a:p>
            <a:r>
              <a:rPr lang="en-US">
                <a:solidFill>
                  <a:schemeClr val="accent1">
                    <a:lumMod val="60000"/>
                    <a:lumOff val="40000"/>
                  </a:schemeClr>
                </a:solidFill>
              </a:rPr>
              <a:t>obj2 = </a:t>
            </a:r>
            <a:r>
              <a:rPr lang="en-US">
                <a:solidFill>
                  <a:schemeClr val="accent1">
                    <a:lumMod val="60000"/>
                    <a:lumOff val="40000"/>
                  </a:schemeClr>
                </a:solidFill>
                <a:ea typeface="+mn-lt"/>
                <a:cs typeface="+mn-lt"/>
              </a:rPr>
              <a:t>MyCombine</a:t>
            </a:r>
            <a:r>
              <a:rPr lang="en-US">
                <a:solidFill>
                  <a:schemeClr val="accent1">
                    <a:lumMod val="60000"/>
                    <a:lumOff val="40000"/>
                  </a:schemeClr>
                </a:solidFill>
              </a:rPr>
              <a:t>(2) </a:t>
            </a:r>
            <a:endParaRPr lang="en-US" dirty="0">
              <a:solidFill>
                <a:schemeClr val="accent1">
                  <a:lumMod val="60000"/>
                  <a:lumOff val="40000"/>
                </a:schemeClr>
              </a:solidFill>
            </a:endParaRPr>
          </a:p>
          <a:p>
            <a:r>
              <a:rPr lang="en-US" dirty="0">
                <a:solidFill>
                  <a:schemeClr val="accent1">
                    <a:lumMod val="60000"/>
                    <a:lumOff val="40000"/>
                  </a:schemeClr>
                </a:solidFill>
              </a:rPr>
              <a:t>obj3 = </a:t>
            </a:r>
            <a:r>
              <a:rPr lang="en-US">
                <a:solidFill>
                  <a:schemeClr val="accent1">
                    <a:lumMod val="60000"/>
                    <a:lumOff val="40000"/>
                  </a:schemeClr>
                </a:solidFill>
                <a:ea typeface="+mn-lt"/>
                <a:cs typeface="+mn-lt"/>
              </a:rPr>
              <a:t>MyCombine</a:t>
            </a:r>
            <a:r>
              <a:rPr lang="en-US">
                <a:solidFill>
                  <a:schemeClr val="accent1">
                    <a:lumMod val="60000"/>
                    <a:lumOff val="40000"/>
                  </a:schemeClr>
                </a:solidFill>
              </a:rPr>
              <a:t>("Hello") </a:t>
            </a:r>
            <a:endParaRPr lang="en-US" dirty="0">
              <a:solidFill>
                <a:schemeClr val="accent1">
                  <a:lumMod val="60000"/>
                  <a:lumOff val="40000"/>
                </a:schemeClr>
              </a:solidFill>
            </a:endParaRPr>
          </a:p>
          <a:p>
            <a:r>
              <a:rPr lang="en-US" dirty="0">
                <a:solidFill>
                  <a:schemeClr val="accent1">
                    <a:lumMod val="60000"/>
                    <a:lumOff val="40000"/>
                  </a:schemeClr>
                </a:solidFill>
              </a:rPr>
              <a:t>obj4 = </a:t>
            </a:r>
            <a:r>
              <a:rPr lang="en-US">
                <a:solidFill>
                  <a:schemeClr val="accent1">
                    <a:lumMod val="60000"/>
                    <a:lumOff val="40000"/>
                  </a:schemeClr>
                </a:solidFill>
                <a:ea typeface="+mn-lt"/>
                <a:cs typeface="+mn-lt"/>
              </a:rPr>
              <a:t>MyCombine</a:t>
            </a:r>
            <a:r>
              <a:rPr lang="en-US">
                <a:solidFill>
                  <a:schemeClr val="accent1">
                    <a:lumMod val="60000"/>
                    <a:lumOff val="40000"/>
                  </a:schemeClr>
                </a:solidFill>
              </a:rPr>
              <a:t>("World") </a:t>
            </a:r>
            <a:endParaRPr lang="en-US" dirty="0">
              <a:solidFill>
                <a:schemeClr val="accent1">
                  <a:lumMod val="60000"/>
                  <a:lumOff val="40000"/>
                </a:schemeClr>
              </a:solidFill>
            </a:endParaRPr>
          </a:p>
          <a:p>
            <a:endParaRPr lang="en-US" dirty="0">
              <a:solidFill>
                <a:schemeClr val="accent1">
                  <a:lumMod val="60000"/>
                  <a:lumOff val="40000"/>
                </a:schemeClr>
              </a:solidFill>
            </a:endParaRPr>
          </a:p>
          <a:p>
            <a:r>
              <a:rPr lang="en-US">
                <a:solidFill>
                  <a:schemeClr val="accent1">
                    <a:lumMod val="60000"/>
                    <a:lumOff val="40000"/>
                  </a:schemeClr>
                </a:solidFill>
              </a:rPr>
              <a:t>print(obj1 + obj2) </a:t>
            </a:r>
            <a:endParaRPr lang="en-US" dirty="0">
              <a:solidFill>
                <a:schemeClr val="accent1">
                  <a:lumMod val="60000"/>
                  <a:lumOff val="40000"/>
                </a:schemeClr>
              </a:solidFill>
            </a:endParaRPr>
          </a:p>
          <a:p>
            <a:r>
              <a:rPr lang="en-US">
                <a:solidFill>
                  <a:schemeClr val="accent1">
                    <a:lumMod val="60000"/>
                    <a:lumOff val="40000"/>
                  </a:schemeClr>
                </a:solidFill>
              </a:rPr>
              <a:t>print(obj3 + obj4) </a:t>
            </a:r>
          </a:p>
        </p:txBody>
      </p:sp>
      <p:sp>
        <p:nvSpPr>
          <p:cNvPr id="7" name="Arrow: Right 6">
            <a:extLst>
              <a:ext uri="{FF2B5EF4-FFF2-40B4-BE49-F238E27FC236}">
                <a16:creationId xmlns:a16="http://schemas.microsoft.com/office/drawing/2014/main" id="{BE98C2EE-FF9D-4CBE-973A-C581CCA27928}"/>
              </a:ext>
            </a:extLst>
          </p:cNvPr>
          <p:cNvSpPr/>
          <p:nvPr/>
        </p:nvSpPr>
        <p:spPr>
          <a:xfrm>
            <a:off x="6277875" y="3303581"/>
            <a:ext cx="978477" cy="484909"/>
          </a:xfrm>
          <a:prstGeom prst="rightArrow">
            <a:avLst/>
          </a:prstGeom>
          <a:solidFill>
            <a:schemeClr val="accent2">
              <a:lumMod val="7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2E193"/>
              </a:solidFill>
            </a:endParaRPr>
          </a:p>
        </p:txBody>
      </p:sp>
      <p:sp>
        <p:nvSpPr>
          <p:cNvPr id="8" name="TextBox 7">
            <a:extLst>
              <a:ext uri="{FF2B5EF4-FFF2-40B4-BE49-F238E27FC236}">
                <a16:creationId xmlns:a16="http://schemas.microsoft.com/office/drawing/2014/main" id="{E08A7206-EC74-4950-AFA2-7D9B9102AE62}"/>
              </a:ext>
            </a:extLst>
          </p:cNvPr>
          <p:cNvSpPr txBox="1"/>
          <p:nvPr/>
        </p:nvSpPr>
        <p:spPr>
          <a:xfrm>
            <a:off x="7625195" y="3226377"/>
            <a:ext cx="4388426"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60000"/>
                    <a:lumOff val="40000"/>
                  </a:schemeClr>
                </a:solidFill>
              </a:rPr>
              <a:t>3</a:t>
            </a:r>
            <a:endParaRPr lang="en-US">
              <a:solidFill>
                <a:srgbClr val="FFFFFF"/>
              </a:solidFill>
            </a:endParaRPr>
          </a:p>
          <a:p>
            <a:r>
              <a:rPr lang="en-US">
                <a:solidFill>
                  <a:schemeClr val="accent1">
                    <a:lumMod val="60000"/>
                    <a:lumOff val="40000"/>
                  </a:schemeClr>
                </a:solidFill>
              </a:rPr>
              <a:t>HelloWorld</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62734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E5A2-F26F-4641-B5A2-7FE28CE5925F}"/>
              </a:ext>
            </a:extLst>
          </p:cNvPr>
          <p:cNvSpPr>
            <a:spLocks noGrp="1"/>
          </p:cNvSpPr>
          <p:nvPr>
            <p:ph type="title"/>
          </p:nvPr>
        </p:nvSpPr>
        <p:spPr/>
        <p:txBody>
          <a:bodyPr/>
          <a:lstStyle/>
          <a:p>
            <a:r>
              <a:rPr lang="en-US"/>
              <a:t>Reference Material</a:t>
            </a:r>
          </a:p>
        </p:txBody>
      </p:sp>
      <p:sp>
        <p:nvSpPr>
          <p:cNvPr id="3" name="Content Placeholder 2">
            <a:extLst>
              <a:ext uri="{FF2B5EF4-FFF2-40B4-BE49-F238E27FC236}">
                <a16:creationId xmlns:a16="http://schemas.microsoft.com/office/drawing/2014/main" id="{71B7B466-3D6C-47D0-A182-47343F59A55D}"/>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https://www.residentmar.io/2019/07/07/python-mixins.html</a:t>
            </a:r>
            <a:endParaRPr lang="en-US">
              <a:ea typeface="+mn-lt"/>
              <a:cs typeface="+mn-lt"/>
            </a:endParaRPr>
          </a:p>
          <a:p>
            <a:r>
              <a:rPr lang="en-US" dirty="0">
                <a:ea typeface="+mn-lt"/>
                <a:cs typeface="+mn-lt"/>
                <a:hlinkClick r:id="rId3"/>
              </a:rPr>
              <a:t>https://towardsdatascience.com/pytorch-autograd-understanding-the-heart-of-pytorchs-magic-2686cd94ec95</a:t>
            </a: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335187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7451-FF3D-4840-99CC-BEF52C372B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7C31E6-E9C5-4B97-BEDC-B91EC48218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1585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A570-81C9-439C-84FF-A4C47D6A14E2}"/>
              </a:ext>
            </a:extLst>
          </p:cNvPr>
          <p:cNvSpPr>
            <a:spLocks noGrp="1"/>
          </p:cNvSpPr>
          <p:nvPr>
            <p:ph type="title"/>
          </p:nvPr>
        </p:nvSpPr>
        <p:spPr/>
        <p:txBody>
          <a:bodyPr/>
          <a:lstStyle/>
          <a:p>
            <a:r>
              <a:rPr lang="en-US"/>
              <a:t>Pytorch Tensors</a:t>
            </a:r>
          </a:p>
        </p:txBody>
      </p:sp>
      <p:sp>
        <p:nvSpPr>
          <p:cNvPr id="3" name="Content Placeholder 2">
            <a:extLst>
              <a:ext uri="{FF2B5EF4-FFF2-40B4-BE49-F238E27FC236}">
                <a16:creationId xmlns:a16="http://schemas.microsoft.com/office/drawing/2014/main" id="{5F25F361-8169-46E5-98E4-12717E98539B}"/>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N-dimensional array </a:t>
            </a:r>
          </a:p>
          <a:p>
            <a:r>
              <a:rPr lang="en-US">
                <a:ea typeface="+mn-lt"/>
                <a:cs typeface="+mn-lt"/>
              </a:rPr>
              <a:t>Support additional enhancements </a:t>
            </a:r>
          </a:p>
          <a:p>
            <a:pPr lvl="1"/>
            <a:r>
              <a:rPr lang="en-US">
                <a:ea typeface="+mn-lt"/>
                <a:cs typeface="+mn-lt"/>
              </a:rPr>
              <a:t>Can be loaded or the GPU for faster computations. </a:t>
            </a:r>
          </a:p>
          <a:p>
            <a:pPr lvl="1"/>
            <a:r>
              <a:rPr lang="en-US">
                <a:ea typeface="+mn-lt"/>
                <a:cs typeface="+mn-lt"/>
              </a:rPr>
              <a:t>On setting </a:t>
            </a:r>
            <a:r>
              <a:rPr lang="en-US">
                <a:latin typeface="Consolas"/>
              </a:rPr>
              <a:t>.requires_grad = True</a:t>
            </a:r>
            <a:r>
              <a:rPr lang="en-US">
                <a:ea typeface="+mn-lt"/>
                <a:cs typeface="+mn-lt"/>
              </a:rPr>
              <a:t> they start forming a backward graph that tracks every operation applied on them to calculate the gradients via a dynamic computation graph (DCG)</a:t>
            </a:r>
          </a:p>
          <a:p>
            <a:r>
              <a:rPr lang="en-US" b="1"/>
              <a:t>Note: </a:t>
            </a:r>
            <a:r>
              <a:rPr lang="en-US"/>
              <a:t>PyTorch only allows gradients to be calculated for floating point tensors. </a:t>
            </a:r>
            <a:endParaRPr lang="en-US" dirty="0"/>
          </a:p>
        </p:txBody>
      </p:sp>
    </p:spTree>
    <p:extLst>
      <p:ext uri="{BB962C8B-B14F-4D97-AF65-F5344CB8AC3E}">
        <p14:creationId xmlns:p14="http://schemas.microsoft.com/office/powerpoint/2010/main" val="5764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A3B5-1EFD-4E4D-BA3F-7C2F2D51659B}"/>
              </a:ext>
            </a:extLst>
          </p:cNvPr>
          <p:cNvSpPr>
            <a:spLocks noGrp="1"/>
          </p:cNvSpPr>
          <p:nvPr>
            <p:ph type="title"/>
          </p:nvPr>
        </p:nvSpPr>
        <p:spPr/>
        <p:txBody>
          <a:bodyPr/>
          <a:lstStyle/>
          <a:p>
            <a:r>
              <a:rPr lang="en-US"/>
              <a:t>Deprecated pytorch Variable Class</a:t>
            </a:r>
          </a:p>
        </p:txBody>
      </p:sp>
      <p:sp>
        <p:nvSpPr>
          <p:cNvPr id="3" name="Content Placeholder 2">
            <a:extLst>
              <a:ext uri="{FF2B5EF4-FFF2-40B4-BE49-F238E27FC236}">
                <a16:creationId xmlns:a16="http://schemas.microsoft.com/office/drawing/2014/main" id="{ED828B24-1C4F-42F8-AD56-2B2134EAC71B}"/>
              </a:ext>
            </a:extLst>
          </p:cNvPr>
          <p:cNvSpPr>
            <a:spLocks noGrp="1"/>
          </p:cNvSpPr>
          <p:nvPr>
            <p:ph idx="1"/>
          </p:nvPr>
        </p:nvSpPr>
        <p:spPr/>
        <p:txBody>
          <a:bodyPr vert="horz" lIns="91440" tIns="45720" rIns="91440" bIns="45720" rtlCol="0" anchor="t">
            <a:normAutofit/>
          </a:bodyPr>
          <a:lstStyle/>
          <a:p>
            <a:r>
              <a:rPr lang="en-US">
                <a:ea typeface="+mn-lt"/>
                <a:cs typeface="+mn-lt"/>
              </a:rPr>
              <a:t>In earlier versions of PyTorch, the </a:t>
            </a:r>
            <a:r>
              <a:rPr lang="en-US" i="1">
                <a:ea typeface="+mn-lt"/>
                <a:cs typeface="+mn-lt"/>
              </a:rPr>
              <a:t>torch.autograd.Variable</a:t>
            </a:r>
            <a:r>
              <a:rPr lang="en-US">
                <a:ea typeface="+mn-lt"/>
                <a:cs typeface="+mn-lt"/>
              </a:rPr>
              <a:t> class was used to create tensors that support gradient calculations and operation tracking.</a:t>
            </a:r>
          </a:p>
          <a:p>
            <a:r>
              <a:rPr lang="en-US">
                <a:ea typeface="+mn-lt"/>
                <a:cs typeface="+mn-lt"/>
              </a:rPr>
              <a:t>As of PyTorch v0.4.0 the </a:t>
            </a:r>
            <a:r>
              <a:rPr lang="en-US" i="1">
                <a:ea typeface="+mn-lt"/>
                <a:cs typeface="+mn-lt"/>
              </a:rPr>
              <a:t>Variable</a:t>
            </a:r>
            <a:r>
              <a:rPr lang="en-US">
                <a:ea typeface="+mn-lt"/>
                <a:cs typeface="+mn-lt"/>
              </a:rPr>
              <a:t> class has been deprecated. </a:t>
            </a:r>
            <a:endParaRPr lang="en-US" dirty="0">
              <a:ea typeface="+mn-lt"/>
              <a:cs typeface="+mn-lt"/>
            </a:endParaRPr>
          </a:p>
          <a:p>
            <a:r>
              <a:rPr lang="en-US" i="1">
                <a:ea typeface="+mn-lt"/>
                <a:cs typeface="+mn-lt"/>
              </a:rPr>
              <a:t>torch.Tensor</a:t>
            </a:r>
            <a:r>
              <a:rPr lang="en-US">
                <a:ea typeface="+mn-lt"/>
                <a:cs typeface="+mn-lt"/>
              </a:rPr>
              <a:t> now contains the functionality of </a:t>
            </a:r>
            <a:r>
              <a:rPr lang="en-US" i="1">
                <a:ea typeface="+mn-lt"/>
                <a:cs typeface="+mn-lt"/>
              </a:rPr>
              <a:t>torch.autograd.Variable</a:t>
            </a:r>
            <a:endParaRPr lang="en-US"/>
          </a:p>
        </p:txBody>
      </p:sp>
    </p:spTree>
    <p:extLst>
      <p:ext uri="{BB962C8B-B14F-4D97-AF65-F5344CB8AC3E}">
        <p14:creationId xmlns:p14="http://schemas.microsoft.com/office/powerpoint/2010/main" val="2563833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4B18-9872-43A0-B3C5-CCCEE43C21E9}"/>
              </a:ext>
            </a:extLst>
          </p:cNvPr>
          <p:cNvSpPr>
            <a:spLocks noGrp="1"/>
          </p:cNvSpPr>
          <p:nvPr>
            <p:ph type="title"/>
          </p:nvPr>
        </p:nvSpPr>
        <p:spPr/>
        <p:txBody>
          <a:bodyPr/>
          <a:lstStyle/>
          <a:p>
            <a:r>
              <a:rPr lang="en-US"/>
              <a:t>Autograd class</a:t>
            </a:r>
          </a:p>
        </p:txBody>
      </p:sp>
      <p:sp>
        <p:nvSpPr>
          <p:cNvPr id="3" name="Content Placeholder 2">
            <a:extLst>
              <a:ext uri="{FF2B5EF4-FFF2-40B4-BE49-F238E27FC236}">
                <a16:creationId xmlns:a16="http://schemas.microsoft.com/office/drawing/2014/main" id="{BF49760D-41C9-4650-844A-02F95B3A1DF3}"/>
              </a:ext>
            </a:extLst>
          </p:cNvPr>
          <p:cNvSpPr>
            <a:spLocks noGrp="1"/>
          </p:cNvSpPr>
          <p:nvPr>
            <p:ph idx="1"/>
          </p:nvPr>
        </p:nvSpPr>
        <p:spPr/>
        <p:txBody>
          <a:bodyPr vert="horz" lIns="91440" tIns="45720" rIns="91440" bIns="45720" rtlCol="0" anchor="t">
            <a:normAutofit/>
          </a:bodyPr>
          <a:lstStyle/>
          <a:p>
            <a:r>
              <a:rPr lang="en-US">
                <a:ea typeface="+mn-lt"/>
                <a:cs typeface="+mn-lt"/>
              </a:rPr>
              <a:t>An engine to calculate derivatives (Jacobian-vector product). </a:t>
            </a:r>
          </a:p>
          <a:p>
            <a:r>
              <a:rPr lang="en-US">
                <a:ea typeface="+mn-lt"/>
                <a:cs typeface="+mn-lt"/>
              </a:rPr>
              <a:t>Autograd records a graph of all the operations performed on gradient enabled tensors and creates an acyclic graph. </a:t>
            </a:r>
          </a:p>
          <a:p>
            <a:pPr lvl="1"/>
            <a:r>
              <a:rPr lang="en-US">
                <a:ea typeface="+mn-lt"/>
                <a:cs typeface="+mn-lt"/>
              </a:rPr>
              <a:t>The leaves of this graph are input tensors </a:t>
            </a:r>
          </a:p>
          <a:p>
            <a:pPr lvl="1"/>
            <a:r>
              <a:rPr lang="en-US">
                <a:ea typeface="+mn-lt"/>
                <a:cs typeface="+mn-lt"/>
              </a:rPr>
              <a:t>The roots of this graph are output tensors.</a:t>
            </a:r>
            <a:r>
              <a:rPr lang="en-US" dirty="0">
                <a:ea typeface="+mn-lt"/>
                <a:cs typeface="+mn-lt"/>
              </a:rPr>
              <a:t> </a:t>
            </a:r>
          </a:p>
          <a:p>
            <a:pPr lvl="1"/>
            <a:r>
              <a:rPr lang="en-US">
                <a:ea typeface="+mn-lt"/>
                <a:cs typeface="+mn-lt"/>
              </a:rPr>
              <a:t>Gradients are calculated by tracing the graph from the root to the leaf and multiplying every gradient in the way using the chain rule.</a:t>
            </a:r>
            <a:endParaRPr lang="en-US"/>
          </a:p>
        </p:txBody>
      </p:sp>
      <p:pic>
        <p:nvPicPr>
          <p:cNvPr id="4" name="Picture 4" descr="A picture containing chart, bubble chart&#10;&#10;Description automatically generated">
            <a:extLst>
              <a:ext uri="{FF2B5EF4-FFF2-40B4-BE49-F238E27FC236}">
                <a16:creationId xmlns:a16="http://schemas.microsoft.com/office/drawing/2014/main" id="{AD16E555-EF00-4987-B483-8CB70AAE3096}"/>
              </a:ext>
            </a:extLst>
          </p:cNvPr>
          <p:cNvPicPr>
            <a:picLocks noChangeAspect="1"/>
          </p:cNvPicPr>
          <p:nvPr/>
        </p:nvPicPr>
        <p:blipFill>
          <a:blip r:embed="rId2"/>
          <a:stretch>
            <a:fillRect/>
          </a:stretch>
        </p:blipFill>
        <p:spPr>
          <a:xfrm>
            <a:off x="8480503" y="340491"/>
            <a:ext cx="2743200" cy="1876583"/>
          </a:xfrm>
          <a:prstGeom prst="rect">
            <a:avLst/>
          </a:prstGeom>
        </p:spPr>
      </p:pic>
    </p:spTree>
    <p:extLst>
      <p:ext uri="{BB962C8B-B14F-4D97-AF65-F5344CB8AC3E}">
        <p14:creationId xmlns:p14="http://schemas.microsoft.com/office/powerpoint/2010/main" val="1237842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0BA2-0E39-4651-A3DA-4DB6F97DC5F3}"/>
              </a:ext>
            </a:extLst>
          </p:cNvPr>
          <p:cNvSpPr>
            <a:spLocks noGrp="1"/>
          </p:cNvSpPr>
          <p:nvPr>
            <p:ph type="title"/>
          </p:nvPr>
        </p:nvSpPr>
        <p:spPr/>
        <p:txBody>
          <a:bodyPr/>
          <a:lstStyle/>
          <a:p>
            <a:r>
              <a:rPr lang="en-US"/>
              <a:t>Neural network training refresher</a:t>
            </a:r>
          </a:p>
        </p:txBody>
      </p:sp>
      <p:sp>
        <p:nvSpPr>
          <p:cNvPr id="3" name="Content Placeholder 2">
            <a:extLst>
              <a:ext uri="{FF2B5EF4-FFF2-40B4-BE49-F238E27FC236}">
                <a16:creationId xmlns:a16="http://schemas.microsoft.com/office/drawing/2014/main" id="{A1D23E24-98E1-45A5-ABCE-3C78D6CA3633}"/>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a:ea typeface="+mn-lt"/>
                <a:cs typeface="+mn-lt"/>
              </a:rPr>
              <a:t>Define the architecture</a:t>
            </a:r>
            <a:endParaRPr lang="en-US"/>
          </a:p>
          <a:p>
            <a:pPr marL="457200" indent="-457200">
              <a:buAutoNum type="arabicPeriod"/>
            </a:pPr>
            <a:r>
              <a:rPr lang="en-US">
                <a:ea typeface="+mn-lt"/>
                <a:cs typeface="+mn-lt"/>
              </a:rPr>
              <a:t>Forward propagate on the architecture using input data</a:t>
            </a:r>
            <a:endParaRPr lang="en-US"/>
          </a:p>
          <a:p>
            <a:pPr marL="457200" indent="-457200">
              <a:buAutoNum type="arabicPeriod"/>
            </a:pPr>
            <a:r>
              <a:rPr lang="en-US">
                <a:ea typeface="+mn-lt"/>
                <a:cs typeface="+mn-lt"/>
              </a:rPr>
              <a:t>Calculate the loss</a:t>
            </a:r>
            <a:endParaRPr lang="en-US"/>
          </a:p>
          <a:p>
            <a:pPr marL="457200" indent="-457200">
              <a:buAutoNum type="arabicPeriod"/>
            </a:pPr>
            <a:r>
              <a:rPr lang="en-US">
                <a:ea typeface="+mn-lt"/>
                <a:cs typeface="+mn-lt"/>
              </a:rPr>
              <a:t>Backpropagate to calculate the gradient for each weight</a:t>
            </a:r>
            <a:endParaRPr lang="en-US"/>
          </a:p>
          <a:p>
            <a:pPr marL="457200" indent="-457200">
              <a:buAutoNum type="arabicPeriod"/>
            </a:pPr>
            <a:r>
              <a:rPr lang="en-US">
                <a:ea typeface="+mn-lt"/>
                <a:cs typeface="+mn-lt"/>
              </a:rPr>
              <a:t>Update the weights using a learning rate</a:t>
            </a:r>
            <a:endParaRPr lang="en-US"/>
          </a:p>
        </p:txBody>
      </p:sp>
    </p:spTree>
    <p:extLst>
      <p:ext uri="{BB962C8B-B14F-4D97-AF65-F5344CB8AC3E}">
        <p14:creationId xmlns:p14="http://schemas.microsoft.com/office/powerpoint/2010/main" val="245124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0D7D-89E3-4E38-9ECC-3862D831F922}"/>
              </a:ext>
            </a:extLst>
          </p:cNvPr>
          <p:cNvSpPr>
            <a:spLocks noGrp="1"/>
          </p:cNvSpPr>
          <p:nvPr>
            <p:ph type="title"/>
          </p:nvPr>
        </p:nvSpPr>
        <p:spPr/>
        <p:txBody>
          <a:bodyPr/>
          <a:lstStyle/>
          <a:p>
            <a:r>
              <a:rPr lang="en-US"/>
              <a:t>Training Iteration</a:t>
            </a:r>
          </a:p>
        </p:txBody>
      </p:sp>
      <p:sp>
        <p:nvSpPr>
          <p:cNvPr id="3" name="Content Placeholder 2">
            <a:extLst>
              <a:ext uri="{FF2B5EF4-FFF2-40B4-BE49-F238E27FC236}">
                <a16:creationId xmlns:a16="http://schemas.microsoft.com/office/drawing/2014/main" id="{2591FF72-865A-44A5-A8CD-E616BFF0CF49}"/>
              </a:ext>
            </a:extLst>
          </p:cNvPr>
          <p:cNvSpPr>
            <a:spLocks noGrp="1"/>
          </p:cNvSpPr>
          <p:nvPr>
            <p:ph idx="1"/>
          </p:nvPr>
        </p:nvSpPr>
        <p:spPr>
          <a:xfrm>
            <a:off x="1141412" y="2249487"/>
            <a:ext cx="9940636" cy="3541714"/>
          </a:xfrm>
        </p:spPr>
        <p:txBody>
          <a:bodyPr vert="horz" lIns="91440" tIns="45720" rIns="91440" bIns="45720" rtlCol="0" anchor="t">
            <a:normAutofit/>
          </a:bodyPr>
          <a:lstStyle/>
          <a:p>
            <a:r>
              <a:rPr lang="en-US">
                <a:ea typeface="+mn-lt"/>
                <a:cs typeface="+mn-lt"/>
              </a:rPr>
              <a:t>The Dynamic Computation Graph (DCG) is built from scratch in every iteration providing maximum flexibility to gradient calculation. </a:t>
            </a:r>
          </a:p>
          <a:p>
            <a:r>
              <a:rPr lang="en-US">
                <a:ea typeface="+mn-lt"/>
                <a:cs typeface="+mn-lt"/>
              </a:rPr>
              <a:t>Consider the following code. The forward multiplication operation is performed by a Pytorch overload named </a:t>
            </a:r>
            <a:r>
              <a:rPr lang="en-US" i="1">
                <a:ea typeface="+mn-lt"/>
                <a:cs typeface="+mn-lt"/>
              </a:rPr>
              <a:t>Mul.</a:t>
            </a:r>
            <a:r>
              <a:rPr lang="en-US">
                <a:ea typeface="+mn-lt"/>
                <a:cs typeface="+mn-lt"/>
              </a:rPr>
              <a:t> PyTorch's backward operation named </a:t>
            </a:r>
            <a:r>
              <a:rPr lang="en-US" i="1">
                <a:ea typeface="+mn-lt"/>
                <a:cs typeface="+mn-lt"/>
              </a:rPr>
              <a:t>MulBackward</a:t>
            </a:r>
            <a:r>
              <a:rPr lang="en-US">
                <a:ea typeface="+mn-lt"/>
                <a:cs typeface="+mn-lt"/>
              </a:rPr>
              <a:t> is dynamically integrated in the backward graph for computing the gradient.</a:t>
            </a:r>
            <a:endParaRPr lang="en-US"/>
          </a:p>
        </p:txBody>
      </p:sp>
      <p:sp>
        <p:nvSpPr>
          <p:cNvPr id="4" name="TextBox 3">
            <a:extLst>
              <a:ext uri="{FF2B5EF4-FFF2-40B4-BE49-F238E27FC236}">
                <a16:creationId xmlns:a16="http://schemas.microsoft.com/office/drawing/2014/main" id="{E1CA8943-D2B7-45DB-B8EF-E21A0CCF0CC6}"/>
              </a:ext>
            </a:extLst>
          </p:cNvPr>
          <p:cNvSpPr txBox="1"/>
          <p:nvPr/>
        </p:nvSpPr>
        <p:spPr>
          <a:xfrm>
            <a:off x="4672445" y="4681104"/>
            <a:ext cx="5851812" cy="175432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2E193"/>
                </a:solidFill>
                <a:latin typeface="Consolas"/>
              </a:rPr>
              <a:t>import torch
</a:t>
            </a:r>
            <a:r>
              <a:rPr lang="en-US">
                <a:solidFill>
                  <a:srgbClr val="C2E193"/>
                </a:solidFill>
                <a:latin typeface="Consolas"/>
              </a:rPr>
              <a:t># Creating the graph</a:t>
            </a:r>
            <a:r>
              <a:rPr lang="en-US" dirty="0">
                <a:solidFill>
                  <a:srgbClr val="C2E193"/>
                </a:solidFill>
                <a:latin typeface="Consolas"/>
              </a:rPr>
              <a:t>
</a:t>
            </a:r>
            <a:r>
              <a:rPr lang="en-US">
                <a:solidFill>
                  <a:srgbClr val="C2E193"/>
                </a:solidFill>
                <a:latin typeface="Consolas"/>
              </a:rPr>
              <a:t>x = torch.tensor(1.0, requires_grad = True)</a:t>
            </a:r>
            <a:r>
              <a:rPr lang="en-US" dirty="0">
                <a:solidFill>
                  <a:srgbClr val="C2E193"/>
                </a:solidFill>
                <a:latin typeface="Consolas"/>
              </a:rPr>
              <a:t>
</a:t>
            </a:r>
            <a:r>
              <a:rPr lang="en-US">
                <a:solidFill>
                  <a:srgbClr val="C2E193"/>
                </a:solidFill>
                <a:latin typeface="Consolas"/>
              </a:rPr>
              <a:t>y = torch.tensor(2.0)</a:t>
            </a:r>
            <a:r>
              <a:rPr lang="en-US" dirty="0">
                <a:solidFill>
                  <a:srgbClr val="C2E193"/>
                </a:solidFill>
                <a:latin typeface="Consolas"/>
              </a:rPr>
              <a:t>
</a:t>
            </a:r>
            <a:r>
              <a:rPr lang="en-US">
                <a:solidFill>
                  <a:srgbClr val="C2E193"/>
                </a:solidFill>
                <a:latin typeface="Consolas"/>
              </a:rPr>
              <a:t>z = x * y</a:t>
            </a:r>
            <a:endParaRPr lang="en-US">
              <a:solidFill>
                <a:srgbClr val="C2E193"/>
              </a:solidFill>
            </a:endParaRPr>
          </a:p>
        </p:txBody>
      </p:sp>
    </p:spTree>
    <p:extLst>
      <p:ext uri="{BB962C8B-B14F-4D97-AF65-F5344CB8AC3E}">
        <p14:creationId xmlns:p14="http://schemas.microsoft.com/office/powerpoint/2010/main" val="2576495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1F86-30AB-440E-9EFA-E883421CD111}"/>
              </a:ext>
            </a:extLst>
          </p:cNvPr>
          <p:cNvSpPr>
            <a:spLocks noGrp="1"/>
          </p:cNvSpPr>
          <p:nvPr>
            <p:ph type="title"/>
          </p:nvPr>
        </p:nvSpPr>
        <p:spPr/>
        <p:txBody>
          <a:bodyPr/>
          <a:lstStyle/>
          <a:p>
            <a:r>
              <a:rPr lang="en-US"/>
              <a:t>Hence</a:t>
            </a:r>
          </a:p>
        </p:txBody>
      </p:sp>
      <p:sp>
        <p:nvSpPr>
          <p:cNvPr id="3" name="Content Placeholder 2">
            <a:extLst>
              <a:ext uri="{FF2B5EF4-FFF2-40B4-BE49-F238E27FC236}">
                <a16:creationId xmlns:a16="http://schemas.microsoft.com/office/drawing/2014/main" id="{5D3FD55B-D5FF-421E-AC92-AA5E177ABF1E}"/>
              </a:ext>
            </a:extLst>
          </p:cNvPr>
          <p:cNvSpPr>
            <a:spLocks noGrp="1"/>
          </p:cNvSpPr>
          <p:nvPr>
            <p:ph idx="1"/>
          </p:nvPr>
        </p:nvSpPr>
        <p:spPr/>
        <p:txBody>
          <a:bodyPr vert="horz" lIns="91440" tIns="45720" rIns="91440" bIns="45720" rtlCol="0" anchor="t">
            <a:normAutofit/>
          </a:bodyPr>
          <a:lstStyle/>
          <a:p>
            <a:r>
              <a:rPr lang="en-US">
                <a:ea typeface="+mn-lt"/>
                <a:cs typeface="+mn-lt"/>
              </a:rPr>
              <a:t>You don’t have to encode all possible paths before you launch the training — what you run, is what you differentiate.</a:t>
            </a:r>
          </a:p>
          <a:p>
            <a:r>
              <a:rPr lang="en-US">
                <a:ea typeface="+mn-lt"/>
                <a:cs typeface="+mn-lt"/>
              </a:rPr>
              <a:t>If your forward method had branching logic in it, only the codepath that is executed, contributes to the computation graph.</a:t>
            </a:r>
            <a:endParaRPr lang="en-US" dirty="0">
              <a:ea typeface="+mn-lt"/>
              <a:cs typeface="+mn-lt"/>
            </a:endParaRPr>
          </a:p>
        </p:txBody>
      </p:sp>
    </p:spTree>
    <p:extLst>
      <p:ext uri="{BB962C8B-B14F-4D97-AF65-F5344CB8AC3E}">
        <p14:creationId xmlns:p14="http://schemas.microsoft.com/office/powerpoint/2010/main" val="3306147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B927-A9FB-4701-84EC-8391AE07DD92}"/>
              </a:ext>
            </a:extLst>
          </p:cNvPr>
          <p:cNvSpPr>
            <a:spLocks noGrp="1"/>
          </p:cNvSpPr>
          <p:nvPr>
            <p:ph type="title"/>
          </p:nvPr>
        </p:nvSpPr>
        <p:spPr/>
        <p:txBody>
          <a:bodyPr/>
          <a:lstStyle/>
          <a:p>
            <a:r>
              <a:rPr lang="en-US"/>
              <a:t>Requires_grad = false</a:t>
            </a:r>
          </a:p>
        </p:txBody>
      </p:sp>
      <p:sp>
        <p:nvSpPr>
          <p:cNvPr id="3" name="Content Placeholder 2">
            <a:extLst>
              <a:ext uri="{FF2B5EF4-FFF2-40B4-BE49-F238E27FC236}">
                <a16:creationId xmlns:a16="http://schemas.microsoft.com/office/drawing/2014/main" id="{59074D56-8C96-40D9-90E3-0DF9F8BC0497}"/>
              </a:ext>
            </a:extLst>
          </p:cNvPr>
          <p:cNvSpPr>
            <a:spLocks noGrp="1"/>
          </p:cNvSpPr>
          <p:nvPr>
            <p:ph idx="1"/>
          </p:nvPr>
        </p:nvSpPr>
        <p:spPr>
          <a:xfrm>
            <a:off x="1141412" y="2249487"/>
            <a:ext cx="5749636" cy="3541714"/>
          </a:xfrm>
        </p:spPr>
        <p:txBody>
          <a:bodyPr vert="horz" lIns="91440" tIns="45720" rIns="91440" bIns="45720" rtlCol="0" anchor="t">
            <a:normAutofit fontScale="77500" lnSpcReduction="20000"/>
          </a:bodyPr>
          <a:lstStyle/>
          <a:p>
            <a:r>
              <a:rPr lang="en-US"/>
              <a:t>data: a 1x1 tensor holding values of either 1.0 or 2.0</a:t>
            </a:r>
            <a:endParaRPr lang="en-US" dirty="0"/>
          </a:p>
          <a:p>
            <a:r>
              <a:rPr lang="en-US"/>
              <a:t>drad: contains the value of the gradient.</a:t>
            </a:r>
            <a:endParaRPr lang="en-US" dirty="0"/>
          </a:p>
          <a:p>
            <a:r>
              <a:rPr lang="en-US"/>
              <a:t>grad_fn: identifies the 'backward' function to calculate the gradient</a:t>
            </a:r>
            <a:r>
              <a:rPr lang="en-US" dirty="0"/>
              <a:t>.</a:t>
            </a:r>
          </a:p>
          <a:p>
            <a:r>
              <a:rPr lang="en-US">
                <a:ea typeface="+mn-lt"/>
                <a:cs typeface="+mn-lt"/>
              </a:rPr>
              <a:t>is_leaf: A node is leaf if :</a:t>
            </a:r>
            <a:endParaRPr lang="en-US" dirty="0"/>
          </a:p>
          <a:p>
            <a:pPr lvl="1"/>
            <a:r>
              <a:rPr lang="en-US">
                <a:ea typeface="+mn-lt"/>
                <a:cs typeface="+mn-lt"/>
              </a:rPr>
              <a:t>It was initialized explicitly by some function like </a:t>
            </a:r>
            <a:r>
              <a:rPr lang="en-US">
                <a:latin typeface="Consolas"/>
              </a:rPr>
              <a:t>x = torch.tensor(1.0)</a:t>
            </a:r>
            <a:r>
              <a:rPr lang="en-US">
                <a:ea typeface="+mn-lt"/>
                <a:cs typeface="+mn-lt"/>
              </a:rPr>
              <a:t> or </a:t>
            </a:r>
            <a:r>
              <a:rPr lang="en-US">
                <a:latin typeface="Consolas"/>
              </a:rPr>
              <a:t>x = torch.randn(1, 1)</a:t>
            </a:r>
            <a:r>
              <a:rPr lang="en-US" dirty="0">
                <a:ea typeface="+mn-lt"/>
                <a:cs typeface="+mn-lt"/>
              </a:rPr>
              <a:t> </a:t>
            </a:r>
            <a:endParaRPr lang="en-US" dirty="0"/>
          </a:p>
          <a:p>
            <a:pPr lvl="1"/>
            <a:r>
              <a:rPr lang="en-US">
                <a:ea typeface="+mn-lt"/>
                <a:cs typeface="+mn-lt"/>
              </a:rPr>
              <a:t>It is created after operations on tensors which all have </a:t>
            </a:r>
            <a:r>
              <a:rPr lang="en-US">
                <a:latin typeface="Consolas"/>
              </a:rPr>
              <a:t>requires_grad = False.</a:t>
            </a:r>
            <a:endParaRPr lang="en-US"/>
          </a:p>
          <a:p>
            <a:pPr lvl="1"/>
            <a:r>
              <a:rPr lang="en-US">
                <a:ea typeface="+mn-lt"/>
                <a:cs typeface="+mn-lt"/>
              </a:rPr>
              <a:t>It is created by calling </a:t>
            </a:r>
            <a:r>
              <a:rPr lang="en-US">
                <a:latin typeface="Consolas"/>
              </a:rPr>
              <a:t>.detach()</a:t>
            </a:r>
            <a:r>
              <a:rPr lang="en-US">
                <a:ea typeface="+mn-lt"/>
                <a:cs typeface="+mn-lt"/>
              </a:rPr>
              <a:t> method on some tensor.</a:t>
            </a:r>
            <a:endParaRPr lang="en-US"/>
          </a:p>
          <a:p>
            <a:endParaRPr lang="en-US" dirty="0"/>
          </a:p>
        </p:txBody>
      </p:sp>
      <p:pic>
        <p:nvPicPr>
          <p:cNvPr id="4" name="Picture 4" descr="Diagram&#10;&#10;Description automatically generated">
            <a:extLst>
              <a:ext uri="{FF2B5EF4-FFF2-40B4-BE49-F238E27FC236}">
                <a16:creationId xmlns:a16="http://schemas.microsoft.com/office/drawing/2014/main" id="{7CDBE06A-0640-4973-876A-F6857F9C6050}"/>
              </a:ext>
            </a:extLst>
          </p:cNvPr>
          <p:cNvPicPr>
            <a:picLocks noChangeAspect="1"/>
          </p:cNvPicPr>
          <p:nvPr/>
        </p:nvPicPr>
        <p:blipFill>
          <a:blip r:embed="rId2"/>
          <a:stretch>
            <a:fillRect/>
          </a:stretch>
        </p:blipFill>
        <p:spPr>
          <a:xfrm>
            <a:off x="7053695" y="1059749"/>
            <a:ext cx="4310495" cy="4894365"/>
          </a:xfrm>
          <a:prstGeom prst="rect">
            <a:avLst/>
          </a:prstGeom>
        </p:spPr>
      </p:pic>
    </p:spTree>
    <p:extLst>
      <p:ext uri="{BB962C8B-B14F-4D97-AF65-F5344CB8AC3E}">
        <p14:creationId xmlns:p14="http://schemas.microsoft.com/office/powerpoint/2010/main" val="2532589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D6E6-D523-427E-AF97-5CFD710E887F}"/>
              </a:ext>
            </a:extLst>
          </p:cNvPr>
          <p:cNvSpPr>
            <a:spLocks noGrp="1"/>
          </p:cNvSpPr>
          <p:nvPr>
            <p:ph type="title"/>
          </p:nvPr>
        </p:nvSpPr>
        <p:spPr/>
        <p:txBody>
          <a:bodyPr/>
          <a:lstStyle/>
          <a:p>
            <a:r>
              <a:rPr lang="en-US"/>
              <a:t>Back'ward' to the future</a:t>
            </a:r>
            <a:endParaRPr lang="en-US" dirty="0"/>
          </a:p>
        </p:txBody>
      </p:sp>
      <p:sp>
        <p:nvSpPr>
          <p:cNvPr id="3" name="Content Placeholder 2">
            <a:extLst>
              <a:ext uri="{FF2B5EF4-FFF2-40B4-BE49-F238E27FC236}">
                <a16:creationId xmlns:a16="http://schemas.microsoft.com/office/drawing/2014/main" id="{5A78FA7A-D62E-4E21-BD94-BAC5E126C436}"/>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Let's get ready to turn the requires_grad = True</a:t>
            </a:r>
            <a:endParaRPr lang="en-US" dirty="0">
              <a:ea typeface="+mn-lt"/>
              <a:cs typeface="+mn-lt"/>
            </a:endParaRPr>
          </a:p>
          <a:p>
            <a:r>
              <a:rPr lang="en-US">
                <a:ea typeface="+mn-lt"/>
                <a:cs typeface="+mn-lt"/>
              </a:rPr>
              <a:t>The backward() function is responsible for calculating the gradient.</a:t>
            </a:r>
            <a:endParaRPr lang="en-US" dirty="0">
              <a:ea typeface="+mn-lt"/>
              <a:cs typeface="+mn-lt"/>
            </a:endParaRPr>
          </a:p>
          <a:p>
            <a:r>
              <a:rPr lang="en-US">
                <a:ea typeface="+mn-lt"/>
                <a:cs typeface="+mn-lt"/>
              </a:rPr>
              <a:t>On calling </a:t>
            </a:r>
            <a:r>
              <a:rPr lang="en-US">
                <a:latin typeface="Consolas"/>
              </a:rPr>
              <a:t>backward()</a:t>
            </a:r>
            <a:r>
              <a:rPr lang="en-US">
                <a:ea typeface="+mn-lt"/>
                <a:cs typeface="+mn-lt"/>
              </a:rPr>
              <a:t>, gradients are populated only for the nodes which have both: </a:t>
            </a:r>
            <a:endParaRPr lang="en-US">
              <a:latin typeface="Tw Cen MT"/>
            </a:endParaRPr>
          </a:p>
          <a:p>
            <a:pPr lvl="1"/>
            <a:r>
              <a:rPr lang="en-US">
                <a:latin typeface="Consolas"/>
              </a:rPr>
              <a:t>requires_grad = True</a:t>
            </a:r>
            <a:endParaRPr lang="en-US">
              <a:latin typeface="Tw Cen MT" panose="020B0602020104020603"/>
            </a:endParaRPr>
          </a:p>
          <a:p>
            <a:pPr lvl="1"/>
            <a:r>
              <a:rPr lang="en-US">
                <a:latin typeface="Consolas"/>
                <a:ea typeface="+mn-lt"/>
                <a:cs typeface="+mn-lt"/>
              </a:rPr>
              <a:t>is</a:t>
            </a:r>
            <a:r>
              <a:rPr lang="en-US">
                <a:latin typeface="Consolas"/>
              </a:rPr>
              <a:t>_leaf</a:t>
            </a:r>
            <a:r>
              <a:rPr lang="en-US">
                <a:ea typeface="+mn-lt"/>
                <a:cs typeface="+mn-lt"/>
              </a:rPr>
              <a:t> = True. </a:t>
            </a:r>
          </a:p>
          <a:p>
            <a:r>
              <a:rPr lang="en-US">
                <a:ea typeface="+mn-lt"/>
                <a:cs typeface="+mn-lt"/>
              </a:rPr>
              <a:t>Gradients are of the output node from which </a:t>
            </a:r>
            <a:r>
              <a:rPr lang="en-US">
                <a:latin typeface="Consolas"/>
              </a:rPr>
              <a:t>.backward()</a:t>
            </a:r>
            <a:r>
              <a:rPr lang="en-US">
                <a:ea typeface="+mn-lt"/>
                <a:cs typeface="+mn-lt"/>
              </a:rPr>
              <a:t> is called, with respect to other leaf nodes.</a:t>
            </a:r>
            <a:endParaRPr lang="en-US"/>
          </a:p>
        </p:txBody>
      </p:sp>
    </p:spTree>
    <p:extLst>
      <p:ext uri="{BB962C8B-B14F-4D97-AF65-F5344CB8AC3E}">
        <p14:creationId xmlns:p14="http://schemas.microsoft.com/office/powerpoint/2010/main" val="220619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B927-A9FB-4701-84EC-8391AE07DD92}"/>
              </a:ext>
            </a:extLst>
          </p:cNvPr>
          <p:cNvSpPr>
            <a:spLocks noGrp="1"/>
          </p:cNvSpPr>
          <p:nvPr>
            <p:ph type="title"/>
          </p:nvPr>
        </p:nvSpPr>
        <p:spPr/>
        <p:txBody>
          <a:bodyPr/>
          <a:lstStyle/>
          <a:p>
            <a:r>
              <a:rPr lang="en-US"/>
              <a:t>Requires_grad = true</a:t>
            </a:r>
          </a:p>
        </p:txBody>
      </p:sp>
      <p:sp>
        <p:nvSpPr>
          <p:cNvPr id="3" name="Content Placeholder 2">
            <a:extLst>
              <a:ext uri="{FF2B5EF4-FFF2-40B4-BE49-F238E27FC236}">
                <a16:creationId xmlns:a16="http://schemas.microsoft.com/office/drawing/2014/main" id="{59074D56-8C96-40D9-90E3-0DF9F8BC0497}"/>
              </a:ext>
            </a:extLst>
          </p:cNvPr>
          <p:cNvSpPr>
            <a:spLocks noGrp="1"/>
          </p:cNvSpPr>
          <p:nvPr>
            <p:ph idx="1"/>
          </p:nvPr>
        </p:nvSpPr>
        <p:spPr>
          <a:xfrm>
            <a:off x="1141412" y="2249487"/>
            <a:ext cx="4753840" cy="3541714"/>
          </a:xfrm>
        </p:spPr>
        <p:txBody>
          <a:bodyPr vert="horz" lIns="91440" tIns="45720" rIns="91440" bIns="45720" rtlCol="0" anchor="t">
            <a:normAutofit/>
          </a:bodyPr>
          <a:lstStyle/>
          <a:p>
            <a:r>
              <a:rPr lang="en-US">
                <a:ea typeface="+mn-lt"/>
                <a:cs typeface="+mn-lt"/>
              </a:rPr>
              <a:t>On turning </a:t>
            </a:r>
            <a:r>
              <a:rPr lang="en-US" i="1">
                <a:ea typeface="+mn-lt"/>
                <a:cs typeface="+mn-lt"/>
              </a:rPr>
              <a:t>requires_grad = True</a:t>
            </a:r>
            <a:r>
              <a:rPr lang="en-US">
                <a:ea typeface="+mn-lt"/>
                <a:cs typeface="+mn-lt"/>
              </a:rPr>
              <a:t> PyTorch will start tracking the operation and store the gradient functions at each step.</a:t>
            </a:r>
            <a:endParaRPr lang="en-US" dirty="0"/>
          </a:p>
        </p:txBody>
      </p:sp>
      <p:pic>
        <p:nvPicPr>
          <p:cNvPr id="5" name="Picture 5" descr="Diagram&#10;&#10;Description automatically generated">
            <a:extLst>
              <a:ext uri="{FF2B5EF4-FFF2-40B4-BE49-F238E27FC236}">
                <a16:creationId xmlns:a16="http://schemas.microsoft.com/office/drawing/2014/main" id="{834AD240-C0AD-4D95-AA8F-4EEE20B877EC}"/>
              </a:ext>
            </a:extLst>
          </p:cNvPr>
          <p:cNvPicPr>
            <a:picLocks noChangeAspect="1"/>
          </p:cNvPicPr>
          <p:nvPr/>
        </p:nvPicPr>
        <p:blipFill>
          <a:blip r:embed="rId2"/>
          <a:stretch>
            <a:fillRect/>
          </a:stretch>
        </p:blipFill>
        <p:spPr>
          <a:xfrm>
            <a:off x="6005947" y="1164146"/>
            <a:ext cx="5349586" cy="4694230"/>
          </a:xfrm>
          <a:prstGeom prst="rect">
            <a:avLst/>
          </a:prstGeom>
        </p:spPr>
      </p:pic>
      <p:sp>
        <p:nvSpPr>
          <p:cNvPr id="4" name="TextBox 3">
            <a:extLst>
              <a:ext uri="{FF2B5EF4-FFF2-40B4-BE49-F238E27FC236}">
                <a16:creationId xmlns:a16="http://schemas.microsoft.com/office/drawing/2014/main" id="{2EA2AC34-15DB-4828-9BEB-5A7E1EA51F8D}"/>
              </a:ext>
            </a:extLst>
          </p:cNvPr>
          <p:cNvSpPr txBox="1"/>
          <p:nvPr/>
        </p:nvSpPr>
        <p:spPr>
          <a:xfrm>
            <a:off x="983672" y="4577195"/>
            <a:ext cx="5851812" cy="175432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2E193"/>
                </a:solidFill>
                <a:latin typeface="Consolas"/>
              </a:rPr>
              <a:t>import torch
</a:t>
            </a:r>
            <a:r>
              <a:rPr lang="en-US">
                <a:solidFill>
                  <a:srgbClr val="C2E193"/>
                </a:solidFill>
                <a:latin typeface="Consolas"/>
              </a:rPr>
              <a:t># Creating the graph</a:t>
            </a:r>
            <a:r>
              <a:rPr lang="en-US" dirty="0">
                <a:solidFill>
                  <a:srgbClr val="C2E193"/>
                </a:solidFill>
                <a:latin typeface="Consolas"/>
              </a:rPr>
              <a:t>
</a:t>
            </a:r>
            <a:r>
              <a:rPr lang="en-US">
                <a:solidFill>
                  <a:srgbClr val="C2E193"/>
                </a:solidFill>
                <a:latin typeface="Consolas"/>
              </a:rPr>
              <a:t>x = torch.tensor(1.0, requires_grad = True)</a:t>
            </a:r>
            <a:r>
              <a:rPr lang="en-US" dirty="0">
                <a:solidFill>
                  <a:srgbClr val="C2E193"/>
                </a:solidFill>
                <a:latin typeface="Consolas"/>
              </a:rPr>
              <a:t>
</a:t>
            </a:r>
            <a:r>
              <a:rPr lang="en-US">
                <a:solidFill>
                  <a:srgbClr val="C2E193"/>
                </a:solidFill>
                <a:latin typeface="Consolas"/>
              </a:rPr>
              <a:t>y = torch.tensor(2.0)</a:t>
            </a:r>
            <a:r>
              <a:rPr lang="en-US" dirty="0">
                <a:solidFill>
                  <a:srgbClr val="C2E193"/>
                </a:solidFill>
                <a:latin typeface="Consolas"/>
              </a:rPr>
              <a:t>
</a:t>
            </a:r>
            <a:r>
              <a:rPr lang="en-US">
                <a:solidFill>
                  <a:srgbClr val="C2E193"/>
                </a:solidFill>
                <a:latin typeface="Consolas"/>
              </a:rPr>
              <a:t>z = x * y</a:t>
            </a:r>
            <a:endParaRPr lang="en-US">
              <a:solidFill>
                <a:srgbClr val="C2E193"/>
              </a:solidFill>
            </a:endParaRPr>
          </a:p>
        </p:txBody>
      </p:sp>
    </p:spTree>
    <p:extLst>
      <p:ext uri="{BB962C8B-B14F-4D97-AF65-F5344CB8AC3E}">
        <p14:creationId xmlns:p14="http://schemas.microsoft.com/office/powerpoint/2010/main" val="369892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7BBB-7573-43B0-AC82-6EDDDFAAD137}"/>
              </a:ext>
            </a:extLst>
          </p:cNvPr>
          <p:cNvSpPr>
            <a:spLocks noGrp="1"/>
          </p:cNvSpPr>
          <p:nvPr>
            <p:ph type="title"/>
          </p:nvPr>
        </p:nvSpPr>
        <p:spPr/>
        <p:txBody>
          <a:bodyPr/>
          <a:lstStyle/>
          <a:p>
            <a:r>
              <a:rPr lang="en-US"/>
              <a:t>defined</a:t>
            </a:r>
          </a:p>
        </p:txBody>
      </p:sp>
      <p:sp>
        <p:nvSpPr>
          <p:cNvPr id="3" name="Content Placeholder 2">
            <a:extLst>
              <a:ext uri="{FF2B5EF4-FFF2-40B4-BE49-F238E27FC236}">
                <a16:creationId xmlns:a16="http://schemas.microsoft.com/office/drawing/2014/main" id="{D5C4F11F-4DF3-434C-9734-4BF8885EBAA7}"/>
              </a:ext>
            </a:extLst>
          </p:cNvPr>
          <p:cNvSpPr>
            <a:spLocks noGrp="1"/>
          </p:cNvSpPr>
          <p:nvPr>
            <p:ph idx="1"/>
          </p:nvPr>
        </p:nvSpPr>
        <p:spPr/>
        <p:txBody>
          <a:bodyPr vert="horz" lIns="91440" tIns="45720" rIns="91440" bIns="45720" rtlCol="0" anchor="t">
            <a:normAutofit/>
          </a:bodyPr>
          <a:lstStyle/>
          <a:p>
            <a:r>
              <a:rPr lang="en-US" dirty="0">
                <a:ea typeface="+mn-lt"/>
                <a:cs typeface="+mn-lt"/>
              </a:rPr>
              <a:t>"The </a:t>
            </a:r>
            <a:r>
              <a:rPr lang="en-US" dirty="0" err="1">
                <a:latin typeface="Consolas"/>
              </a:rPr>
              <a:t>autograd</a:t>
            </a:r>
            <a:r>
              <a:rPr lang="en-US" dirty="0">
                <a:ea typeface="+mn-lt"/>
                <a:cs typeface="+mn-lt"/>
              </a:rPr>
              <a:t> package provides automatic differentiation for all operations on Tensors. It is a define-by-run framework, which means that your backprop is defined by how your code is run, and that every single iteration can be different." --</a:t>
            </a:r>
            <a:r>
              <a:rPr lang="en-US" dirty="0">
                <a:ea typeface="+mn-lt"/>
                <a:cs typeface="+mn-lt"/>
                <a:hlinkClick r:id="rId2"/>
              </a:rPr>
              <a:t>Pytorch Documentation</a:t>
            </a:r>
            <a:endParaRPr lang="en-US" dirty="0"/>
          </a:p>
        </p:txBody>
      </p:sp>
    </p:spTree>
    <p:extLst>
      <p:ext uri="{BB962C8B-B14F-4D97-AF65-F5344CB8AC3E}">
        <p14:creationId xmlns:p14="http://schemas.microsoft.com/office/powerpoint/2010/main" val="3611249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D789-BBF0-47D3-ACCD-B63A3F2495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C949FE-EEC0-4491-BA90-483D4DFD4E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781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5874-A183-480B-A6EA-47A5E43A19BE}"/>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133B261B-67AC-44D9-9B7C-6D43686ED6EA}"/>
              </a:ext>
            </a:extLst>
          </p:cNvPr>
          <p:cNvSpPr>
            <a:spLocks noGrp="1"/>
          </p:cNvSpPr>
          <p:nvPr>
            <p:ph idx="1"/>
          </p:nvPr>
        </p:nvSpPr>
        <p:spPr/>
        <p:txBody>
          <a:bodyPr vert="horz" lIns="91440" tIns="45720" rIns="91440" bIns="45720" rtlCol="0" anchor="t">
            <a:normAutofit/>
          </a:bodyPr>
          <a:lstStyle/>
          <a:p>
            <a:r>
              <a:rPr lang="en-US"/>
              <a:t>PyTorch Model Composition</a:t>
            </a:r>
          </a:p>
          <a:p>
            <a:r>
              <a:rPr lang="en-US"/>
              <a:t>PyTorch Overloaded Operators</a:t>
            </a:r>
            <a:endParaRPr lang="en-US" dirty="0"/>
          </a:p>
        </p:txBody>
      </p:sp>
    </p:spTree>
    <p:extLst>
      <p:ext uri="{BB962C8B-B14F-4D97-AF65-F5344CB8AC3E}">
        <p14:creationId xmlns:p14="http://schemas.microsoft.com/office/powerpoint/2010/main" val="26274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4D2C-B9FB-4524-BC6E-7A9E3BA349C0}"/>
              </a:ext>
            </a:extLst>
          </p:cNvPr>
          <p:cNvSpPr>
            <a:spLocks noGrp="1"/>
          </p:cNvSpPr>
          <p:nvPr>
            <p:ph type="title"/>
          </p:nvPr>
        </p:nvSpPr>
        <p:spPr/>
        <p:txBody>
          <a:bodyPr/>
          <a:lstStyle/>
          <a:p>
            <a:r>
              <a:rPr lang="en-US"/>
              <a:t>Multiple inheritance</a:t>
            </a:r>
          </a:p>
        </p:txBody>
      </p:sp>
      <p:pic>
        <p:nvPicPr>
          <p:cNvPr id="4" name="Picture 4" descr="Diagram&#10;&#10;Description automatically generated">
            <a:extLst>
              <a:ext uri="{FF2B5EF4-FFF2-40B4-BE49-F238E27FC236}">
                <a16:creationId xmlns:a16="http://schemas.microsoft.com/office/drawing/2014/main" id="{CD9C94DF-C7AD-418A-B0BC-50BBA4F55E5B}"/>
              </a:ext>
            </a:extLst>
          </p:cNvPr>
          <p:cNvPicPr>
            <a:picLocks noChangeAspect="1"/>
          </p:cNvPicPr>
          <p:nvPr/>
        </p:nvPicPr>
        <p:blipFill>
          <a:blip r:embed="rId2"/>
          <a:stretch>
            <a:fillRect/>
          </a:stretch>
        </p:blipFill>
        <p:spPr>
          <a:xfrm>
            <a:off x="1435424" y="2220108"/>
            <a:ext cx="4992028" cy="2999420"/>
          </a:xfrm>
          <a:prstGeom prst="rect">
            <a:avLst/>
          </a:prstGeom>
        </p:spPr>
      </p:pic>
      <p:pic>
        <p:nvPicPr>
          <p:cNvPr id="5" name="Picture 5" descr="Diagram&#10;&#10;Description automatically generated">
            <a:extLst>
              <a:ext uri="{FF2B5EF4-FFF2-40B4-BE49-F238E27FC236}">
                <a16:creationId xmlns:a16="http://schemas.microsoft.com/office/drawing/2014/main" id="{09D98B0C-186F-4E27-AA1D-F6968442286F}"/>
              </a:ext>
            </a:extLst>
          </p:cNvPr>
          <p:cNvPicPr>
            <a:picLocks noChangeAspect="1"/>
          </p:cNvPicPr>
          <p:nvPr/>
        </p:nvPicPr>
        <p:blipFill>
          <a:blip r:embed="rId3"/>
          <a:stretch>
            <a:fillRect/>
          </a:stretch>
        </p:blipFill>
        <p:spPr>
          <a:xfrm>
            <a:off x="7075449" y="1015801"/>
            <a:ext cx="3598126" cy="4965786"/>
          </a:xfrm>
          <a:prstGeom prst="rect">
            <a:avLst/>
          </a:prstGeom>
        </p:spPr>
      </p:pic>
      <p:sp>
        <p:nvSpPr>
          <p:cNvPr id="3" name="TextBox 2">
            <a:extLst>
              <a:ext uri="{FF2B5EF4-FFF2-40B4-BE49-F238E27FC236}">
                <a16:creationId xmlns:a16="http://schemas.microsoft.com/office/drawing/2014/main" id="{F84318AD-5771-44DA-A296-B9DDD996E495}"/>
              </a:ext>
            </a:extLst>
          </p:cNvPr>
          <p:cNvSpPr txBox="1"/>
          <p:nvPr/>
        </p:nvSpPr>
        <p:spPr>
          <a:xfrm>
            <a:off x="4031673" y="5728854"/>
            <a:ext cx="3210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 called "Diamond of Death"</a:t>
            </a:r>
          </a:p>
        </p:txBody>
      </p:sp>
    </p:spTree>
    <p:extLst>
      <p:ext uri="{BB962C8B-B14F-4D97-AF65-F5344CB8AC3E}">
        <p14:creationId xmlns:p14="http://schemas.microsoft.com/office/powerpoint/2010/main" val="291803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09D3-FFE5-4C50-89C4-18CB949528ED}"/>
              </a:ext>
            </a:extLst>
          </p:cNvPr>
          <p:cNvSpPr>
            <a:spLocks noGrp="1"/>
          </p:cNvSpPr>
          <p:nvPr>
            <p:ph type="title"/>
          </p:nvPr>
        </p:nvSpPr>
        <p:spPr/>
        <p:txBody>
          <a:bodyPr/>
          <a:lstStyle/>
          <a:p>
            <a:r>
              <a:rPr lang="en-US"/>
              <a:t>V-table</a:t>
            </a:r>
          </a:p>
        </p:txBody>
      </p:sp>
      <p:sp>
        <p:nvSpPr>
          <p:cNvPr id="3" name="Content Placeholder 2">
            <a:extLst>
              <a:ext uri="{FF2B5EF4-FFF2-40B4-BE49-F238E27FC236}">
                <a16:creationId xmlns:a16="http://schemas.microsoft.com/office/drawing/2014/main" id="{657A4BF1-EB00-40AD-BF7F-983F70F1EB24}"/>
              </a:ext>
            </a:extLst>
          </p:cNvPr>
          <p:cNvSpPr>
            <a:spLocks noGrp="1"/>
          </p:cNvSpPr>
          <p:nvPr>
            <p:ph idx="1"/>
          </p:nvPr>
        </p:nvSpPr>
        <p:spPr>
          <a:xfrm>
            <a:off x="1141412" y="2249487"/>
            <a:ext cx="4646341" cy="3541714"/>
          </a:xfrm>
        </p:spPr>
        <p:txBody>
          <a:bodyPr vert="horz" lIns="91440" tIns="45720" rIns="91440" bIns="45720" rtlCol="0" anchor="t">
            <a:normAutofit/>
          </a:bodyPr>
          <a:lstStyle/>
          <a:p>
            <a:r>
              <a:rPr lang="en-US"/>
              <a:t>In this diagram:</a:t>
            </a:r>
          </a:p>
          <a:p>
            <a:pPr lvl="1"/>
            <a:r>
              <a:rPr lang="en-US"/>
              <a:t>D1 overrides </a:t>
            </a:r>
            <a:r>
              <a:rPr lang="en-US" i="1"/>
              <a:t>function1 </a:t>
            </a:r>
            <a:r>
              <a:rPr lang="en-US"/>
              <a:t>and provides its own implementation. It inherits </a:t>
            </a:r>
            <a:r>
              <a:rPr lang="en-US" i="1"/>
              <a:t>function2 </a:t>
            </a:r>
            <a:r>
              <a:rPr lang="en-US"/>
              <a:t>from the base.</a:t>
            </a:r>
          </a:p>
          <a:p>
            <a:pPr lvl="1"/>
            <a:r>
              <a:rPr lang="en-US"/>
              <a:t>D2 inherits </a:t>
            </a:r>
            <a:r>
              <a:rPr lang="en-US" i="1"/>
              <a:t>function1 </a:t>
            </a:r>
            <a:r>
              <a:rPr lang="en-US"/>
              <a:t>from the base and implements its own version of </a:t>
            </a:r>
            <a:r>
              <a:rPr lang="en-US" i="1"/>
              <a:t>function2</a:t>
            </a:r>
            <a:r>
              <a:rPr lang="en-US"/>
              <a:t>.</a:t>
            </a:r>
            <a:endParaRPr lang="en-US" dirty="0"/>
          </a:p>
          <a:p>
            <a:endParaRPr lang="en-US" dirty="0"/>
          </a:p>
        </p:txBody>
      </p:sp>
      <p:pic>
        <p:nvPicPr>
          <p:cNvPr id="4" name="Picture 4" descr="Diagram&#10;&#10;Description automatically generated">
            <a:extLst>
              <a:ext uri="{FF2B5EF4-FFF2-40B4-BE49-F238E27FC236}">
                <a16:creationId xmlns:a16="http://schemas.microsoft.com/office/drawing/2014/main" id="{9F23137C-8276-40C1-88B3-AA7DC85C4DB4}"/>
              </a:ext>
            </a:extLst>
          </p:cNvPr>
          <p:cNvPicPr>
            <a:picLocks noChangeAspect="1"/>
          </p:cNvPicPr>
          <p:nvPr/>
        </p:nvPicPr>
        <p:blipFill>
          <a:blip r:embed="rId2"/>
          <a:stretch>
            <a:fillRect/>
          </a:stretch>
        </p:blipFill>
        <p:spPr>
          <a:xfrm>
            <a:off x="7001108" y="1163467"/>
            <a:ext cx="4945565" cy="4847016"/>
          </a:xfrm>
          <a:prstGeom prst="rect">
            <a:avLst/>
          </a:prstGeom>
        </p:spPr>
      </p:pic>
    </p:spTree>
    <p:extLst>
      <p:ext uri="{BB962C8B-B14F-4D97-AF65-F5344CB8AC3E}">
        <p14:creationId xmlns:p14="http://schemas.microsoft.com/office/powerpoint/2010/main" val="229069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1DF5-F70F-4E24-AFE0-F75C21424467}"/>
              </a:ext>
            </a:extLst>
          </p:cNvPr>
          <p:cNvSpPr>
            <a:spLocks noGrp="1"/>
          </p:cNvSpPr>
          <p:nvPr>
            <p:ph type="title"/>
          </p:nvPr>
        </p:nvSpPr>
        <p:spPr/>
        <p:txBody>
          <a:bodyPr/>
          <a:lstStyle/>
          <a:p>
            <a:r>
              <a:rPr lang="en-US"/>
              <a:t>Virtual Base Class</a:t>
            </a:r>
          </a:p>
        </p:txBody>
      </p:sp>
      <p:sp>
        <p:nvSpPr>
          <p:cNvPr id="3" name="Content Placeholder 2">
            <a:extLst>
              <a:ext uri="{FF2B5EF4-FFF2-40B4-BE49-F238E27FC236}">
                <a16:creationId xmlns:a16="http://schemas.microsoft.com/office/drawing/2014/main" id="{6C037520-CD22-4FA6-B8FA-553655E94413}"/>
              </a:ext>
            </a:extLst>
          </p:cNvPr>
          <p:cNvSpPr>
            <a:spLocks noGrp="1"/>
          </p:cNvSpPr>
          <p:nvPr>
            <p:ph idx="1"/>
          </p:nvPr>
        </p:nvSpPr>
        <p:spPr>
          <a:xfrm>
            <a:off x="1141412" y="2249487"/>
            <a:ext cx="7213021" cy="3541714"/>
          </a:xfrm>
        </p:spPr>
        <p:txBody>
          <a:bodyPr vert="horz" lIns="91440" tIns="45720" rIns="91440" bIns="45720" rtlCol="0" anchor="t">
            <a:normAutofit/>
          </a:bodyPr>
          <a:lstStyle/>
          <a:p>
            <a:r>
              <a:rPr lang="en-US">
                <a:ea typeface="+mn-lt"/>
                <a:cs typeface="+mn-lt"/>
              </a:rPr>
              <a:t>Virtual base classes are used in virtual inheritance in a way of preventing multiple “instances” of a given class appearing in an inheritance hierarchy when using multiple inheritances.</a:t>
            </a:r>
            <a:endParaRPr lang="en-US" dirty="0"/>
          </a:p>
        </p:txBody>
      </p:sp>
      <p:pic>
        <p:nvPicPr>
          <p:cNvPr id="4" name="Picture 4" descr="Diagram&#10;&#10;Description automatically generated">
            <a:extLst>
              <a:ext uri="{FF2B5EF4-FFF2-40B4-BE49-F238E27FC236}">
                <a16:creationId xmlns:a16="http://schemas.microsoft.com/office/drawing/2014/main" id="{25484187-9268-4709-B771-6443BD3036CB}"/>
              </a:ext>
            </a:extLst>
          </p:cNvPr>
          <p:cNvPicPr>
            <a:picLocks noChangeAspect="1"/>
          </p:cNvPicPr>
          <p:nvPr/>
        </p:nvPicPr>
        <p:blipFill>
          <a:blip r:embed="rId2"/>
          <a:stretch>
            <a:fillRect/>
          </a:stretch>
        </p:blipFill>
        <p:spPr>
          <a:xfrm>
            <a:off x="8490505" y="1666009"/>
            <a:ext cx="2657809" cy="4114800"/>
          </a:xfrm>
          <a:prstGeom prst="rect">
            <a:avLst/>
          </a:prstGeom>
        </p:spPr>
      </p:pic>
      <p:sp>
        <p:nvSpPr>
          <p:cNvPr id="5" name="TextBox 4">
            <a:extLst>
              <a:ext uri="{FF2B5EF4-FFF2-40B4-BE49-F238E27FC236}">
                <a16:creationId xmlns:a16="http://schemas.microsoft.com/office/drawing/2014/main" id="{14A8086D-1230-40E3-97F9-34076BAA16CB}"/>
              </a:ext>
            </a:extLst>
          </p:cNvPr>
          <p:cNvSpPr txBox="1"/>
          <p:nvPr/>
        </p:nvSpPr>
        <p:spPr>
          <a:xfrm>
            <a:off x="5114059" y="4023014"/>
            <a:ext cx="2743199" cy="2585323"/>
          </a:xfrm>
          <a:prstGeom prst="rect">
            <a:avLst/>
          </a:prstGeom>
          <a:solidFill>
            <a:schemeClr val="bg1"/>
          </a:solidFill>
          <a:ln>
            <a:solidFill>
              <a:schemeClr val="bg1">
                <a:lumMod val="85000"/>
                <a:lumOff val="1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lumMod val="60000"/>
                    <a:lumOff val="40000"/>
                  </a:schemeClr>
                </a:solidFill>
                <a:latin typeface="Consolas"/>
              </a:rPr>
              <a:t>class B : virtual public A </a:t>
            </a:r>
            <a:r>
              <a:rPr lang="en-US" dirty="0">
                <a:solidFill>
                  <a:schemeClr val="accent1">
                    <a:lumMod val="60000"/>
                    <a:lumOff val="40000"/>
                  </a:schemeClr>
                </a:solidFill>
                <a:latin typeface="Consolas"/>
              </a:rPr>
              <a:t>
{
};
class C : public virtual A
{
};</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9410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56F0-0CCF-471B-B356-D02F88C33201}"/>
              </a:ext>
            </a:extLst>
          </p:cNvPr>
          <p:cNvSpPr>
            <a:spLocks noGrp="1"/>
          </p:cNvSpPr>
          <p:nvPr>
            <p:ph type="title"/>
          </p:nvPr>
        </p:nvSpPr>
        <p:spPr/>
        <p:txBody>
          <a:bodyPr/>
          <a:lstStyle/>
          <a:p>
            <a:r>
              <a:rPr lang="en-US"/>
              <a:t>Python multiple inheritance</a:t>
            </a:r>
          </a:p>
        </p:txBody>
      </p:sp>
      <p:sp>
        <p:nvSpPr>
          <p:cNvPr id="4" name="TextBox 3">
            <a:extLst>
              <a:ext uri="{FF2B5EF4-FFF2-40B4-BE49-F238E27FC236}">
                <a16:creationId xmlns:a16="http://schemas.microsoft.com/office/drawing/2014/main" id="{58D7D5A7-8DD9-40EC-9E49-19BA2C011266}"/>
              </a:ext>
            </a:extLst>
          </p:cNvPr>
          <p:cNvSpPr txBox="1"/>
          <p:nvPr/>
        </p:nvSpPr>
        <p:spPr>
          <a:xfrm>
            <a:off x="1278082" y="1754332"/>
            <a:ext cx="8207084" cy="424731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2E193"/>
                </a:solidFill>
                <a:latin typeface="Consolas"/>
              </a:rPr>
              <a:t>    class SuperClassA:</a:t>
            </a:r>
            <a:r>
              <a:rPr lang="en-US" dirty="0">
                <a:solidFill>
                  <a:srgbClr val="C2E193"/>
                </a:solidFill>
                <a:latin typeface="Consolas"/>
              </a:rPr>
              <a:t>
</a:t>
            </a:r>
            <a:r>
              <a:rPr lang="en-US">
                <a:solidFill>
                  <a:srgbClr val="C2E193"/>
                </a:solidFill>
                <a:latin typeface="Consolas"/>
              </a:rPr>
              <a:t>        def __init__(self):</a:t>
            </a:r>
            <a:r>
              <a:rPr lang="en-US" dirty="0">
                <a:solidFill>
                  <a:srgbClr val="C2E193"/>
                </a:solidFill>
                <a:latin typeface="Consolas"/>
              </a:rPr>
              <a:t>
</a:t>
            </a:r>
            <a:r>
              <a:rPr lang="en-US">
                <a:solidFill>
                  <a:srgbClr val="C2E193"/>
                </a:solidFill>
                <a:latin typeface="Consolas"/>
              </a:rPr>
              <a:t>            self.a = 1</a:t>
            </a:r>
            <a:r>
              <a:rPr lang="en-US" dirty="0">
                <a:solidFill>
                  <a:srgbClr val="C2E193"/>
                </a:solidFill>
                <a:latin typeface="Consolas"/>
              </a:rPr>
              <a:t>
</a:t>
            </a:r>
            <a:r>
              <a:rPr lang="en-US">
                <a:solidFill>
                  <a:srgbClr val="C2E193"/>
                </a:solidFill>
                <a:latin typeface="Consolas"/>
              </a:rPr>
              <a:t>    class SuperClassB:</a:t>
            </a:r>
            <a:r>
              <a:rPr lang="en-US" dirty="0">
                <a:solidFill>
                  <a:srgbClr val="C2E193"/>
                </a:solidFill>
                <a:latin typeface="Consolas"/>
              </a:rPr>
              <a:t>
</a:t>
            </a:r>
            <a:r>
              <a:rPr lang="en-US">
                <a:solidFill>
                  <a:srgbClr val="C2E193"/>
                </a:solidFill>
                <a:latin typeface="Consolas"/>
              </a:rPr>
              <a:t>        def __init__(self):</a:t>
            </a:r>
            <a:r>
              <a:rPr lang="en-US" dirty="0">
                <a:solidFill>
                  <a:srgbClr val="C2E193"/>
                </a:solidFill>
                <a:latin typeface="Consolas"/>
              </a:rPr>
              <a:t>
</a:t>
            </a:r>
            <a:r>
              <a:rPr lang="en-US">
                <a:solidFill>
                  <a:srgbClr val="C2E193"/>
                </a:solidFill>
                <a:latin typeface="Consolas"/>
              </a:rPr>
              <a:t>            self.b = 1</a:t>
            </a:r>
            <a:r>
              <a:rPr lang="en-US" dirty="0">
                <a:solidFill>
                  <a:srgbClr val="C2E193"/>
                </a:solidFill>
                <a:latin typeface="Consolas"/>
              </a:rPr>
              <a:t>
</a:t>
            </a:r>
            <a:r>
              <a:rPr lang="en-US">
                <a:solidFill>
                  <a:srgbClr val="C2E193"/>
                </a:solidFill>
                <a:latin typeface="Consolas"/>
              </a:rPr>
              <a:t>    class SubClass(SuperClassA, SuperClassB):</a:t>
            </a:r>
            <a:r>
              <a:rPr lang="en-US" dirty="0">
                <a:solidFill>
                  <a:srgbClr val="C2E193"/>
                </a:solidFill>
                <a:latin typeface="Consolas"/>
              </a:rPr>
              <a:t>
</a:t>
            </a:r>
            <a:r>
              <a:rPr lang="en-US">
                <a:solidFill>
                  <a:srgbClr val="C2E193"/>
                </a:solidFill>
                <a:latin typeface="Consolas"/>
              </a:rPr>
              <a:t>        def __init__(self):</a:t>
            </a:r>
            <a:r>
              <a:rPr lang="en-US" dirty="0">
                <a:solidFill>
                  <a:srgbClr val="C2E193"/>
                </a:solidFill>
                <a:latin typeface="Consolas"/>
              </a:rPr>
              <a:t>
            </a:t>
            </a:r>
            <a:r>
              <a:rPr lang="en-US">
                <a:solidFill>
                  <a:srgbClr val="C2E193"/>
                </a:solidFill>
                <a:latin typeface="Consolas"/>
              </a:rPr>
              <a:t>super().__init__()</a:t>
            </a:r>
            <a:r>
              <a:rPr lang="en-US" dirty="0">
                <a:solidFill>
                  <a:srgbClr val="C2E193"/>
                </a:solidFill>
                <a:latin typeface="Consolas"/>
              </a:rPr>
              <a:t>
</a:t>
            </a:r>
            <a:r>
              <a:rPr lang="en-US">
                <a:solidFill>
                  <a:srgbClr val="C2E193"/>
                </a:solidFill>
                <a:latin typeface="Consolas"/>
              </a:rPr>
              <a:t>    obj = SubClass()</a:t>
            </a:r>
            <a:r>
              <a:rPr lang="en-US" dirty="0">
                <a:solidFill>
                  <a:srgbClr val="C2E193"/>
                </a:solidFill>
                <a:latin typeface="Consolas"/>
              </a:rPr>
              <a:t>
</a:t>
            </a:r>
            <a:r>
              <a:rPr lang="en-US">
                <a:solidFill>
                  <a:srgbClr val="C2E193"/>
                </a:solidFill>
                <a:latin typeface="Consolas"/>
              </a:rPr>
              <a:t>    # trivia question: which of self.a and self.b is defined?</a:t>
            </a:r>
          </a:p>
          <a:p>
            <a:endParaRPr lang="en-US" dirty="0">
              <a:solidFill>
                <a:srgbClr val="C2E193"/>
              </a:solidFill>
              <a:latin typeface="Consolas"/>
            </a:endParaRPr>
          </a:p>
        </p:txBody>
      </p:sp>
    </p:spTree>
    <p:extLst>
      <p:ext uri="{BB962C8B-B14F-4D97-AF65-F5344CB8AC3E}">
        <p14:creationId xmlns:p14="http://schemas.microsoft.com/office/powerpoint/2010/main" val="368246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4EE8-C0C2-4568-A88C-C8582C18ED40}"/>
              </a:ext>
            </a:extLst>
          </p:cNvPr>
          <p:cNvSpPr>
            <a:spLocks noGrp="1"/>
          </p:cNvSpPr>
          <p:nvPr>
            <p:ph type="title"/>
          </p:nvPr>
        </p:nvSpPr>
        <p:spPr/>
        <p:txBody>
          <a:bodyPr/>
          <a:lstStyle/>
          <a:p>
            <a:r>
              <a:rPr lang="en-US"/>
              <a:t>Python multiple inheritance solution </a:t>
            </a:r>
          </a:p>
        </p:txBody>
      </p:sp>
      <p:sp>
        <p:nvSpPr>
          <p:cNvPr id="3" name="Content Placeholder 2">
            <a:extLst>
              <a:ext uri="{FF2B5EF4-FFF2-40B4-BE49-F238E27FC236}">
                <a16:creationId xmlns:a16="http://schemas.microsoft.com/office/drawing/2014/main" id="{CCBEB116-4FF2-4358-A342-A9FF53DF7E63}"/>
              </a:ext>
            </a:extLst>
          </p:cNvPr>
          <p:cNvSpPr>
            <a:spLocks noGrp="1"/>
          </p:cNvSpPr>
          <p:nvPr>
            <p:ph idx="1"/>
          </p:nvPr>
        </p:nvSpPr>
        <p:spPr/>
        <p:txBody>
          <a:bodyPr vert="horz" lIns="91440" tIns="45720" rIns="91440" bIns="45720" rtlCol="0" anchor="t">
            <a:normAutofit/>
          </a:bodyPr>
          <a:lstStyle/>
          <a:p>
            <a:r>
              <a:rPr lang="en-US">
                <a:ea typeface="+mn-lt"/>
                <a:cs typeface="+mn-lt"/>
              </a:rPr>
              <a:t>Python solves this problem using a scary-sounding algorithm called C3 linearization, but this is a fragile solution. </a:t>
            </a:r>
          </a:p>
          <a:p>
            <a:r>
              <a:rPr lang="en-US">
                <a:ea typeface="+mn-lt"/>
                <a:cs typeface="+mn-lt"/>
              </a:rPr>
              <a:t>It is very easy to change or add or rename a method on a class, or to modify an inheritance hierarchy in some way, and in doing so inadvertently change which parent's version of a function or attributed is being called on in your code.</a:t>
            </a:r>
            <a:endParaRPr lang="en-US"/>
          </a:p>
        </p:txBody>
      </p:sp>
    </p:spTree>
    <p:extLst>
      <p:ext uri="{BB962C8B-B14F-4D97-AF65-F5344CB8AC3E}">
        <p14:creationId xmlns:p14="http://schemas.microsoft.com/office/powerpoint/2010/main" val="359873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Circuit</vt:lpstr>
      <vt:lpstr>Pytorch autograd</vt:lpstr>
      <vt:lpstr>Reference Material</vt:lpstr>
      <vt:lpstr>defined</vt:lpstr>
      <vt:lpstr>Background</vt:lpstr>
      <vt:lpstr>Multiple inheritance</vt:lpstr>
      <vt:lpstr>V-table</vt:lpstr>
      <vt:lpstr>Virtual Base Class</vt:lpstr>
      <vt:lpstr>Python multiple inheritance</vt:lpstr>
      <vt:lpstr>Python multiple inheritance solution </vt:lpstr>
      <vt:lpstr>Guido van rossum</vt:lpstr>
      <vt:lpstr>Avoiding multiple inheritance</vt:lpstr>
      <vt:lpstr>mixins</vt:lpstr>
      <vt:lpstr>Mixin Single Responsibility</vt:lpstr>
      <vt:lpstr>Mixin advantage</vt:lpstr>
      <vt:lpstr>Mixin code Example</vt:lpstr>
      <vt:lpstr>PowerPoint Presentation</vt:lpstr>
      <vt:lpstr>Overloaded operators</vt:lpstr>
      <vt:lpstr>Operators</vt:lpstr>
      <vt:lpstr>PowerPoint Presentation</vt:lpstr>
      <vt:lpstr>PowerPoint Presentation</vt:lpstr>
      <vt:lpstr>Pytorch Tensors</vt:lpstr>
      <vt:lpstr>Deprecated pytorch Variable Class</vt:lpstr>
      <vt:lpstr>Autograd class</vt:lpstr>
      <vt:lpstr>Neural network training refresher</vt:lpstr>
      <vt:lpstr>Training Iteration</vt:lpstr>
      <vt:lpstr>Hence</vt:lpstr>
      <vt:lpstr>Requires_grad = false</vt:lpstr>
      <vt:lpstr>Back'ward' to the future</vt:lpstr>
      <vt:lpstr>Requires_grad = true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470</cp:revision>
  <dcterms:created xsi:type="dcterms:W3CDTF">2020-12-13T15:50:42Z</dcterms:created>
  <dcterms:modified xsi:type="dcterms:W3CDTF">2020-12-16T20:42:22Z</dcterms:modified>
</cp:coreProperties>
</file>