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00"/>
    <a:srgbClr val="00B050"/>
    <a:srgbClr val="7030A0"/>
    <a:srgbClr val="000000"/>
    <a:srgbClr val="619378"/>
    <a:srgbClr val="419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58A-DBAD-483F-BA3C-C9B85B38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9EEB-562D-4154-81F3-5F818C88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B00D-BA30-46B3-A003-3209B8EF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411C-D4EF-4DFD-9420-2C0360C3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1506-0A2C-49D9-A90C-B3723983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818F-AC60-43E2-A3BA-0BEFB421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52CF-E909-44F7-A138-DBEBBD49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622C-0ADB-4ED8-BA65-827304A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0F9C-D3F8-44C4-AA1B-EA3F0F2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5BC9-3FF7-43CD-B1E9-6FF2D6D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7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DE056-E33B-44EA-A5D5-C6DE1F84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4D70-94B3-41EB-A016-48BE48BC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3984-3481-449F-8190-257C5C74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69EA-3C4B-4172-9017-938BE8A7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5CF2-3121-4CE5-B8A9-F1AA64D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99B-C285-48F3-AF60-6897DCCD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B440-E104-489E-81E4-5D73937A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FE4E-085D-486D-950C-78959AA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DC23-6558-4130-A11C-293EB4D3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DEE5-C495-4263-8917-523ED37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73C5-7DD1-4CED-848C-D23FD8DB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3FA3-DBC2-4996-87B6-FC423E88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4DBC-E7BD-4380-9DC2-D046743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AECF-FDFA-4F5C-A5D5-71E36D6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F114-C38E-4C97-A7B7-608F79E7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B82A-1CF3-4D20-BC3F-08E800D6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268-CF02-49AF-9430-41003327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6543"/>
            <a:ext cx="5181600" cy="5150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D54FD-498D-4040-8E7C-53BB7801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543"/>
            <a:ext cx="5181600" cy="5150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A3EA-3258-4544-86E4-3A755DA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3727-3461-48A7-8709-6805C978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6C237-FE9E-47CA-826B-8E15B1D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CC2D-86D4-4AB4-88CC-C597DC10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71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F4C4-BC72-4094-85F7-F7F69BFC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9306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36F1-3368-4F3C-A036-A7908DC5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891619"/>
            <a:ext cx="5157787" cy="429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B1E6-7906-4AEF-B182-AD8F830A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9306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047F1-6D9C-4068-9906-111B89DAC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1891619"/>
            <a:ext cx="5183188" cy="429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4C91-E7F8-4705-944B-C27A0091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3C07E-56C8-4052-B0A1-79F8F84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CC56-7FE4-4E4C-9B4C-6574F69C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CC20-3B63-4AC4-B1D4-985E32A7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7B5D-85D8-4173-9F34-EBBF599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D61FB-4A99-4252-9CEC-678979F2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442C-3CD9-4700-9061-EE6A5A2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8769E-E246-42D7-BFAC-12ADB734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35C96-D706-4C96-8226-F8D838DD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78E36-5975-4537-843C-0752021C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E42-FA49-496F-AF57-7FC460DD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0D15-D047-43E6-B210-B2F955C8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CC11-58C4-442E-81F9-74EB7F96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E763-0730-4A3B-9F3F-4000E10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8268-9897-471F-90FA-1BC124F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A9A2-2B71-45C6-8930-7F9FF87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F0C9-D75A-4EC2-818C-52E2472C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8DA4A-07AB-4129-88A2-A30AFB7D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7D1C-8E93-42EA-8E21-8234F252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D713-D611-4479-B328-7D25740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5FAC-1DCE-4CBE-94FD-52F474FA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5000-0D46-40EB-B905-8B05DF4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74C0-0A2D-4085-AC4B-1AD65E3A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9291"/>
            <a:ext cx="10515600" cy="516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0F80-F369-49F1-84CB-A60E9CCF9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F207-A838-47A4-902F-5CA5A22E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CE7D-A5D7-4B58-A289-A2BD6403A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6134E-4F1A-4DDE-AF2B-1FDFCE4F43AD}"/>
              </a:ext>
            </a:extLst>
          </p:cNvPr>
          <p:cNvSpPr/>
          <p:nvPr userDrawn="1"/>
        </p:nvSpPr>
        <p:spPr>
          <a:xfrm>
            <a:off x="0" y="2"/>
            <a:ext cx="12192000" cy="7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8E0CF-00CD-48B0-98FE-40149DF6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8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80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usz@google.com" TargetMode="External"/><Relationship Id="rId3" Type="http://schemas.openxmlformats.org/officeDocument/2006/relationships/hyperlink" Target="mailto:llion@google.com" TargetMode="External"/><Relationship Id="rId7" Type="http://schemas.openxmlformats.org/officeDocument/2006/relationships/hyperlink" Target="mailto:lukaszkaiser@google.com" TargetMode="External"/><Relationship Id="rId2" Type="http://schemas.openxmlformats.org/officeDocument/2006/relationships/hyperlink" Target="mailto:avaswani@googl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ikip@google.com" TargetMode="External"/><Relationship Id="rId5" Type="http://schemas.openxmlformats.org/officeDocument/2006/relationships/hyperlink" Target="mailto:aidan@cs.toronto.edu" TargetMode="External"/><Relationship Id="rId4" Type="http://schemas.openxmlformats.org/officeDocument/2006/relationships/hyperlink" Target="mailto:noam@google.com" TargetMode="External"/><Relationship Id="rId9" Type="http://schemas.openxmlformats.org/officeDocument/2006/relationships/hyperlink" Target="mailto:illia.polosukhin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1802.05365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59ADDF-245A-41B5-9DEF-3990D76B8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LANGUAGE MODELING</a:t>
            </a:r>
            <a:br>
              <a:rPr lang="en-US" sz="3600" dirty="0"/>
            </a:br>
            <a:r>
              <a:rPr lang="en-US" sz="3600" dirty="0"/>
              <a:t>LSTM vs. Transformer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AAC80A-E7E5-4B6E-A9A2-15F38BC57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94272"/>
              </p:ext>
            </p:extLst>
          </p:nvPr>
        </p:nvGraphicFramePr>
        <p:xfrm>
          <a:off x="2197463" y="3619620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343211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22415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Attention Is All You Need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9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latin typeface="NimbusRomNo9L-Medi"/>
                        </a:rPr>
                        <a:t>Ashish Vaswani, </a:t>
                      </a:r>
                      <a:r>
                        <a:rPr lang="en-US" sz="1800" b="0" i="0" u="none" strike="noStrike" baseline="0" dirty="0">
                          <a:latin typeface="NimbusRomNo9L-Regu"/>
                        </a:rPr>
                        <a:t>Google Brain, </a:t>
                      </a:r>
                      <a:r>
                        <a:rPr lang="en-US" sz="1800" b="0" i="0" u="none" strike="noStrike" baseline="0" dirty="0">
                          <a:latin typeface="SFTT1000"/>
                          <a:hlinkClick r:id="rId2"/>
                        </a:rPr>
                        <a:t>avaswani@google.com</a:t>
                      </a:r>
                      <a:endParaRPr lang="en-US" sz="1800" b="0" i="0" u="none" strike="noStrike" baseline="0" dirty="0">
                        <a:latin typeface="SFTT1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>
                          <a:latin typeface="NimbusRomNo9L-Medi"/>
                        </a:rPr>
                        <a:t>Llion</a:t>
                      </a:r>
                      <a:r>
                        <a:rPr lang="en-US" sz="1800" b="0" i="0" u="none" strike="noStrike" baseline="0" dirty="0">
                          <a:latin typeface="NimbusRomNo9L-Medi"/>
                        </a:rPr>
                        <a:t> Jones, </a:t>
                      </a:r>
                      <a:r>
                        <a:rPr lang="en-US" sz="1800" b="0" i="0" u="none" strike="noStrike" baseline="0" dirty="0">
                          <a:latin typeface="NimbusRomNo9L-Regu"/>
                        </a:rPr>
                        <a:t>Google Research, </a:t>
                      </a:r>
                      <a:r>
                        <a:rPr lang="en-US" sz="1800" b="0" i="0" u="none" strike="noStrike" baseline="0" dirty="0">
                          <a:latin typeface="SFTT1000"/>
                          <a:hlinkClick r:id="rId3"/>
                        </a:rPr>
                        <a:t>llion@google.com</a:t>
                      </a:r>
                      <a:endParaRPr lang="en-US" sz="1800" b="0" i="0" u="none" strike="noStrike" baseline="0" dirty="0">
                        <a:latin typeface="SFTT1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5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latin typeface="NimbusRomNo9L-Medi"/>
                        </a:rPr>
                        <a:t>Noam </a:t>
                      </a:r>
                      <a:r>
                        <a:rPr lang="en-US" sz="1800" b="0" i="0" u="none" strike="noStrike" baseline="0" dirty="0" err="1">
                          <a:latin typeface="NimbusRomNo9L-Medi"/>
                        </a:rPr>
                        <a:t>Shazeer</a:t>
                      </a:r>
                      <a:r>
                        <a:rPr lang="en-US" sz="1800" b="0" i="0" u="none" strike="noStrike" baseline="0" dirty="0">
                          <a:latin typeface="NimbusRomNo9L-Medi"/>
                        </a:rPr>
                        <a:t>, </a:t>
                      </a:r>
                      <a:r>
                        <a:rPr lang="en-US" sz="1800" b="0" i="0" u="none" strike="noStrike" baseline="0" dirty="0">
                          <a:latin typeface="NimbusRomNo9L-Regu"/>
                        </a:rPr>
                        <a:t>Google Brain, </a:t>
                      </a:r>
                      <a:r>
                        <a:rPr lang="en-US" sz="1800" b="0" i="0" u="none" strike="noStrike" baseline="0" dirty="0">
                          <a:latin typeface="SFTT1000"/>
                          <a:hlinkClick r:id="rId4"/>
                        </a:rPr>
                        <a:t>noam@google.com</a:t>
                      </a:r>
                      <a:endParaRPr lang="en-US" sz="1800" b="0" i="0" u="none" strike="noStrike" baseline="0" dirty="0">
                        <a:latin typeface="SFTT1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latin typeface="NimbusRomNo9L-Medi"/>
                        </a:rPr>
                        <a:t>Aidan N. Gomez</a:t>
                      </a:r>
                      <a:r>
                        <a:rPr lang="en-US" sz="1800" b="0" i="0" u="none" strike="noStrike" baseline="0" dirty="0">
                          <a:latin typeface="CMSY7"/>
                        </a:rPr>
                        <a:t> y, </a:t>
                      </a:r>
                      <a:r>
                        <a:rPr lang="en-US" sz="1800" b="0" i="0" u="none" strike="noStrike" baseline="0" dirty="0">
                          <a:latin typeface="NimbusRomNo9L-Regu"/>
                        </a:rPr>
                        <a:t>University of Toronto, </a:t>
                      </a:r>
                      <a:r>
                        <a:rPr lang="en-US" sz="1800" b="0" i="0" u="none" strike="noStrike" baseline="0" dirty="0">
                          <a:latin typeface="SFTT1000"/>
                          <a:hlinkClick r:id="rId5"/>
                        </a:rPr>
                        <a:t>aidan@cs.toronto.edu</a:t>
                      </a:r>
                      <a:endParaRPr lang="en-US" sz="1800" b="0" i="0" u="none" strike="noStrike" baseline="0" dirty="0">
                        <a:latin typeface="SFTT1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0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>
                          <a:latin typeface="NimbusRomNo9L-Medi"/>
                        </a:rPr>
                        <a:t>Niki Parmar, </a:t>
                      </a:r>
                      <a:r>
                        <a:rPr lang="en-US" sz="1800" b="0" i="0" u="none" strike="noStrike" baseline="0" dirty="0">
                          <a:latin typeface="NimbusRomNo9L-Regu"/>
                        </a:rPr>
                        <a:t>Google Research, </a:t>
                      </a:r>
                      <a:r>
                        <a:rPr lang="en-US" sz="1800" b="0" i="0" u="none" strike="noStrike" baseline="0" dirty="0">
                          <a:latin typeface="SFTT1000"/>
                          <a:hlinkClick r:id="rId6"/>
                        </a:rPr>
                        <a:t>nikip@google.com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>
                          <a:latin typeface="NimbusRomNo9L-Medi"/>
                        </a:rPr>
                        <a:t>Łukasz</a:t>
                      </a:r>
                      <a:r>
                        <a:rPr lang="en-US" sz="1800" b="0" i="0" u="none" strike="noStrike" baseline="0" dirty="0">
                          <a:latin typeface="NimbusRomNo9L-Medi"/>
                        </a:rPr>
                        <a:t> Kaiser, </a:t>
                      </a:r>
                      <a:r>
                        <a:rPr lang="en-US" sz="1800" b="0" i="0" u="none" strike="noStrike" baseline="0" dirty="0">
                          <a:latin typeface="NimbusRomNo9L-Regu"/>
                        </a:rPr>
                        <a:t>Google Brain, </a:t>
                      </a:r>
                      <a:r>
                        <a:rPr lang="en-US" sz="1800" b="0" i="0" u="none" strike="noStrike" baseline="0" dirty="0">
                          <a:latin typeface="SFTT1000"/>
                          <a:hlinkClick r:id="rId7"/>
                        </a:rPr>
                        <a:t>lukaszkaiser@google.com</a:t>
                      </a:r>
                      <a:endParaRPr lang="en-US" sz="1800" b="0" i="0" u="none" strike="noStrike" baseline="0" dirty="0">
                        <a:latin typeface="SFTT1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>
                          <a:latin typeface="NimbusRomNo9L-Medi"/>
                        </a:rPr>
                        <a:t>Jakob </a:t>
                      </a:r>
                      <a:r>
                        <a:rPr lang="en-US" sz="1800" b="0" i="0" u="none" strike="noStrike" baseline="0" dirty="0" err="1">
                          <a:latin typeface="NimbusRomNo9L-Medi"/>
                        </a:rPr>
                        <a:t>Uszkoreit</a:t>
                      </a:r>
                      <a:r>
                        <a:rPr lang="en-US" sz="1800" b="0" i="0" u="none" strike="noStrike" baseline="0" dirty="0">
                          <a:latin typeface="NimbusRomNo9L-Medi"/>
                        </a:rPr>
                        <a:t>, </a:t>
                      </a:r>
                      <a:r>
                        <a:rPr lang="en-US" sz="1800" b="0" i="0" u="none" strike="noStrike" baseline="0" dirty="0">
                          <a:latin typeface="NimbusRomNo9L-Regu"/>
                        </a:rPr>
                        <a:t>Google Research, </a:t>
                      </a:r>
                      <a:r>
                        <a:rPr lang="en-US" sz="1800" b="0" i="0" u="none" strike="noStrike" baseline="0" dirty="0">
                          <a:latin typeface="SFTT1000"/>
                          <a:hlinkClick r:id="rId8"/>
                        </a:rPr>
                        <a:t>usz@google.com</a:t>
                      </a:r>
                      <a:endParaRPr lang="en-US" sz="1800" b="0" i="0" u="none" strike="noStrike" baseline="0" dirty="0">
                        <a:latin typeface="SFTT1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baseline="0" dirty="0" err="1">
                          <a:latin typeface="NimbusRomNo9L-Medi"/>
                        </a:rPr>
                        <a:t>Illia</a:t>
                      </a:r>
                      <a:r>
                        <a:rPr lang="en-US" sz="1800" b="0" i="0" u="none" strike="noStrike" baseline="0" dirty="0">
                          <a:latin typeface="NimbusRomNo9L-Medi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latin typeface="NimbusRomNo9L-Medi"/>
                        </a:rPr>
                        <a:t>Polosukhin</a:t>
                      </a:r>
                      <a:r>
                        <a:rPr lang="en-US" sz="1800" b="0" i="0" u="none" strike="noStrike" baseline="0" dirty="0">
                          <a:latin typeface="CMSY7"/>
                        </a:rPr>
                        <a:t>, </a:t>
                      </a:r>
                      <a:r>
                        <a:rPr lang="en-US" sz="1800" b="0" i="0" u="none" strike="noStrike" baseline="0" dirty="0">
                          <a:latin typeface="SFTT1000"/>
                          <a:hlinkClick r:id="rId9"/>
                        </a:rPr>
                        <a:t>illia.polosukhin@gmail.com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4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87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DCE-AF3C-40C6-AF83-8B55FE3D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27F6-6735-41A6-8153-1DB1249102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paper, the authors were primarily motivated to speed up training</a:t>
            </a:r>
          </a:p>
          <a:p>
            <a:pPr lvl="1"/>
            <a:r>
              <a:rPr lang="en-US" dirty="0"/>
              <a:t>Increase parallelism by removing recurrence</a:t>
            </a:r>
          </a:p>
          <a:p>
            <a:r>
              <a:rPr lang="en-US" dirty="0"/>
              <a:t>Additionally, they were able to increase translation scores</a:t>
            </a:r>
          </a:p>
          <a:p>
            <a:pPr lvl="1"/>
            <a:r>
              <a:rPr lang="en-US" dirty="0"/>
              <a:t>Allowing longer span of word influence through attention</a:t>
            </a:r>
          </a:p>
          <a:p>
            <a:r>
              <a:rPr lang="en-US" dirty="0"/>
              <a:t>This technology was key to unlocking recent powerful language models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GPT-2</a:t>
            </a:r>
          </a:p>
          <a:p>
            <a:pPr lvl="1"/>
            <a:r>
              <a:rPr lang="en-US"/>
              <a:t>GPT-3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144AF-58BF-40E9-814B-DF45B8A33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787398"/>
            <a:ext cx="5436419" cy="240360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DC9ACA-7F1A-415A-A028-58C78EB4E694}"/>
              </a:ext>
            </a:extLst>
          </p:cNvPr>
          <p:cNvSpPr/>
          <p:nvPr/>
        </p:nvSpPr>
        <p:spPr>
          <a:xfrm>
            <a:off x="8577943" y="3805646"/>
            <a:ext cx="984068" cy="203998"/>
          </a:xfrm>
          <a:prstGeom prst="round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88023-5728-4D77-AF9C-1F64AB69CDC9}"/>
              </a:ext>
            </a:extLst>
          </p:cNvPr>
          <p:cNvSpPr/>
          <p:nvPr/>
        </p:nvSpPr>
        <p:spPr>
          <a:xfrm>
            <a:off x="10128612" y="3601753"/>
            <a:ext cx="835479" cy="407891"/>
          </a:xfrm>
          <a:prstGeom prst="round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BBE2A-D767-494E-8022-03090C3553DF}"/>
              </a:ext>
            </a:extLst>
          </p:cNvPr>
          <p:cNvSpPr txBox="1"/>
          <p:nvPr/>
        </p:nvSpPr>
        <p:spPr>
          <a:xfrm>
            <a:off x="6470469" y="4441371"/>
            <a:ext cx="404948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Bilingual Evaluation Understudy Score</a:t>
            </a:r>
          </a:p>
          <a:p>
            <a:endParaRPr lang="en-US" sz="1600" dirty="0"/>
          </a:p>
          <a:p>
            <a:r>
              <a:rPr lang="en-US" sz="1600" dirty="0"/>
              <a:t>The Bilingual Evaluation Understudy Score, or BLEU for short, is a metric for evaluating a generated sentence to a reference sentence.</a:t>
            </a:r>
          </a:p>
        </p:txBody>
      </p:sp>
    </p:spTree>
    <p:extLst>
      <p:ext uri="{BB962C8B-B14F-4D97-AF65-F5344CB8AC3E}">
        <p14:creationId xmlns:p14="http://schemas.microsoft.com/office/powerpoint/2010/main" val="178167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1C7C-4907-4A82-B989-F9007D5D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8875-FA54-4A9C-8BEB-36E49AAD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sequences</a:t>
            </a:r>
          </a:p>
          <a:p>
            <a:pPr lvl="1"/>
            <a:r>
              <a:rPr lang="en-US" dirty="0"/>
              <a:t>Encoding – mapping a sequence into a vector</a:t>
            </a:r>
          </a:p>
          <a:p>
            <a:pPr lvl="1"/>
            <a:r>
              <a:rPr lang="en-US" dirty="0"/>
              <a:t>Decoding – mapping a vector to a sequence</a:t>
            </a:r>
          </a:p>
          <a:p>
            <a:r>
              <a:rPr lang="en-US" dirty="0"/>
              <a:t>What’s in the box</a:t>
            </a:r>
          </a:p>
          <a:p>
            <a:pPr lvl="1"/>
            <a:r>
              <a:rPr lang="en-US" dirty="0"/>
              <a:t>RNN</a:t>
            </a:r>
          </a:p>
          <a:p>
            <a:pPr lvl="1"/>
            <a:r>
              <a:rPr lang="en-US" dirty="0"/>
              <a:t>LSTM</a:t>
            </a:r>
          </a:p>
          <a:p>
            <a:pPr lvl="1"/>
            <a:r>
              <a:rPr lang="en-US" dirty="0"/>
              <a:t>Limitations</a:t>
            </a:r>
          </a:p>
          <a:p>
            <a:r>
              <a:rPr lang="en-US" dirty="0"/>
              <a:t>Transformers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Comparison to LSTM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9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99E1B-8AB8-4BE5-835D-FFEC899E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1525F-A934-4222-AFF8-D490CD8F19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translation as an example</a:t>
            </a:r>
          </a:p>
          <a:p>
            <a:pPr lvl="1"/>
            <a:r>
              <a:rPr lang="en-US" dirty="0"/>
              <a:t>Looks like a simple supervised problem</a:t>
            </a:r>
          </a:p>
          <a:p>
            <a:pPr lvl="1"/>
            <a:r>
              <a:rPr lang="en-US" dirty="0"/>
              <a:t>Dataset of input sentences and expected output sentences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Context is important</a:t>
            </a:r>
          </a:p>
          <a:p>
            <a:pPr lvl="1"/>
            <a:r>
              <a:rPr lang="en-US" dirty="0"/>
              <a:t>Sentences are not fixed length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Capture history into a vector format (encoding)</a:t>
            </a:r>
          </a:p>
          <a:p>
            <a:pPr lvl="1"/>
            <a:r>
              <a:rPr lang="en-US" dirty="0"/>
              <a:t>Map the encoded vector to a result (decoding)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Contains both encoders and decoders</a:t>
            </a:r>
          </a:p>
          <a:p>
            <a:pPr lvl="1"/>
            <a:r>
              <a:rPr lang="en-US" dirty="0"/>
              <a:t>Train both at the same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DC42A3-3E4F-44ED-9CB8-5FC985960D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47558"/>
            <a:ext cx="51816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DABA-7720-488F-9B5F-11D32CEF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Sentences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08F01F-D1CE-40E6-A446-E756CCFF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344" y="1009652"/>
            <a:ext cx="7611312" cy="516731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098618-AB76-4922-B33F-2C1CB631CFC3}"/>
              </a:ext>
            </a:extLst>
          </p:cNvPr>
          <p:cNvSpPr/>
          <p:nvPr/>
        </p:nvSpPr>
        <p:spPr>
          <a:xfrm>
            <a:off x="5477691" y="2934789"/>
            <a:ext cx="1184366" cy="40059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B5C1A-DEC5-4C18-B158-44AB80015BFB}"/>
              </a:ext>
            </a:extLst>
          </p:cNvPr>
          <p:cNvSpPr/>
          <p:nvPr/>
        </p:nvSpPr>
        <p:spPr>
          <a:xfrm>
            <a:off x="7515498" y="3654268"/>
            <a:ext cx="374468" cy="40059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4C9AC8-C729-4940-A277-841323D47AC6}"/>
              </a:ext>
            </a:extLst>
          </p:cNvPr>
          <p:cNvSpPr/>
          <p:nvPr/>
        </p:nvSpPr>
        <p:spPr>
          <a:xfrm>
            <a:off x="4990011" y="1741714"/>
            <a:ext cx="487681" cy="157625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43DB9-1F8F-4964-AC2E-EA71FB73A872}"/>
              </a:ext>
            </a:extLst>
          </p:cNvPr>
          <p:cNvSpPr/>
          <p:nvPr/>
        </p:nvSpPr>
        <p:spPr>
          <a:xfrm>
            <a:off x="6096000" y="3654268"/>
            <a:ext cx="566057" cy="40059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F3AE09-5D0C-4AB9-9534-981F317FA920}"/>
              </a:ext>
            </a:extLst>
          </p:cNvPr>
          <p:cNvSpPr/>
          <p:nvPr/>
        </p:nvSpPr>
        <p:spPr>
          <a:xfrm>
            <a:off x="6609811" y="1741714"/>
            <a:ext cx="426716" cy="157625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C4643B-8448-4657-B0D5-8469934E78BF}"/>
              </a:ext>
            </a:extLst>
          </p:cNvPr>
          <p:cNvSpPr/>
          <p:nvPr/>
        </p:nvSpPr>
        <p:spPr>
          <a:xfrm>
            <a:off x="4145270" y="3654268"/>
            <a:ext cx="426716" cy="40059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9C05B-7A55-4FC7-AF77-652E0F86F7DB}"/>
              </a:ext>
            </a:extLst>
          </p:cNvPr>
          <p:cNvSpPr txBox="1"/>
          <p:nvPr/>
        </p:nvSpPr>
        <p:spPr>
          <a:xfrm>
            <a:off x="8560536" y="5392314"/>
            <a:ext cx="358793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shows the RN unfolded</a:t>
            </a:r>
          </a:p>
          <a:p>
            <a:r>
              <a:rPr lang="en-US" dirty="0"/>
              <a:t>Usually, recursion is done in place</a:t>
            </a:r>
          </a:p>
        </p:txBody>
      </p:sp>
    </p:spTree>
    <p:extLst>
      <p:ext uri="{BB962C8B-B14F-4D97-AF65-F5344CB8AC3E}">
        <p14:creationId xmlns:p14="http://schemas.microsoft.com/office/powerpoint/2010/main" val="346179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51E9E-F841-4042-9B44-43530C9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– LSTM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BFFB0-9E45-4FE5-9B6B-F90666F0C6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Adds memory cell</a:t>
            </a:r>
          </a:p>
          <a:p>
            <a:r>
              <a:rPr lang="en-US" dirty="0"/>
              <a:t>Add controls on which items to keep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Previous states</a:t>
            </a:r>
          </a:p>
          <a:p>
            <a:pPr lvl="1"/>
            <a:r>
              <a:rPr lang="en-US" dirty="0"/>
              <a:t>Outputs</a:t>
            </a:r>
          </a:p>
          <a:p>
            <a:r>
              <a:rPr lang="en-US" dirty="0"/>
              <a:t>Vs. RNN</a:t>
            </a:r>
          </a:p>
          <a:p>
            <a:pPr lvl="1"/>
            <a:r>
              <a:rPr lang="en-US" dirty="0"/>
              <a:t>Addition of memory cell allows capturing longer sequences</a:t>
            </a:r>
          </a:p>
          <a:p>
            <a:pPr lvl="1"/>
            <a:r>
              <a:rPr lang="en-US" dirty="0"/>
              <a:t>Many more parameters requires more input data and longer training</a:t>
            </a:r>
          </a:p>
          <a:p>
            <a:r>
              <a:rPr lang="en-US" dirty="0" err="1"/>
              <a:t>ELMo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"Deep contextualized word representations” by Peters et al.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521337-824B-4E27-8CAE-8FEA2615B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18018"/>
            <a:ext cx="518160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3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73E724-8BF0-4AD2-9E9C-ECFA3F7C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8E1512-60D9-42F4-AC6D-C0BBA12C3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044" y="1009650"/>
            <a:ext cx="7991912" cy="5167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A6D03-D111-418E-A32B-EE227D8A9F47}"/>
              </a:ext>
            </a:extLst>
          </p:cNvPr>
          <p:cNvSpPr txBox="1"/>
          <p:nvPr/>
        </p:nvSpPr>
        <p:spPr>
          <a:xfrm>
            <a:off x="8491756" y="5644995"/>
            <a:ext cx="32004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is a list of probabilities, one for each word in the target corpus</a:t>
            </a:r>
          </a:p>
        </p:txBody>
      </p:sp>
    </p:spTree>
    <p:extLst>
      <p:ext uri="{BB962C8B-B14F-4D97-AF65-F5344CB8AC3E}">
        <p14:creationId xmlns:p14="http://schemas.microsoft.com/office/powerpoint/2010/main" val="346418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C5012B-AD71-4D0A-BA21-E50E664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C91F87-6093-4B81-B7C2-0A6CA5BE2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101" y="1009650"/>
            <a:ext cx="9919797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A8950-69BC-4CA5-A246-998E4DE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BC9A45-643A-46A9-B3EC-628ECA1E3B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Goal</a:t>
            </a:r>
          </a:p>
          <a:p>
            <a:pPr lvl="1"/>
            <a:r>
              <a:rPr lang="en-US" sz="1600" dirty="0"/>
              <a:t>Improve long dependencies</a:t>
            </a:r>
          </a:p>
          <a:p>
            <a:pPr lvl="1"/>
            <a:r>
              <a:rPr lang="en-US" sz="1600" dirty="0"/>
              <a:t>Remove recursion</a:t>
            </a:r>
          </a:p>
          <a:p>
            <a:r>
              <a:rPr lang="en-US" sz="2000" dirty="0"/>
              <a:t>Key characteristics</a:t>
            </a:r>
          </a:p>
          <a:p>
            <a:pPr lvl="1"/>
            <a:r>
              <a:rPr lang="en-US" sz="1600" dirty="0"/>
              <a:t>Non sequential: sentences are processed as a	 whole rather than word by word.</a:t>
            </a:r>
          </a:p>
          <a:p>
            <a:pPr lvl="1"/>
            <a:r>
              <a:rPr lang="en-US" sz="1600" dirty="0"/>
              <a:t>Self Attention: this is the newly introduced 'unit' used to compute similarity scores between words in a sentence.</a:t>
            </a:r>
          </a:p>
          <a:p>
            <a:pPr lvl="1"/>
            <a:r>
              <a:rPr lang="en-US" sz="1600" dirty="0"/>
              <a:t>Positional embeddings: another innovation introduced to replace recurrence. The idea is to use fixed or learned weights which encode information related to a specific position of a token in a sentence.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CB1BBE0-A6F0-46D5-8631-DEFE035A38B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60" y="1027113"/>
            <a:ext cx="3494279" cy="514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595F28-7532-4E32-8B21-46545B463684}"/>
              </a:ext>
            </a:extLst>
          </p:cNvPr>
          <p:cNvSpPr/>
          <p:nvPr/>
        </p:nvSpPr>
        <p:spPr>
          <a:xfrm>
            <a:off x="7172324" y="2601849"/>
            <a:ext cx="1571625" cy="3114675"/>
          </a:xfrm>
          <a:prstGeom prst="round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7EDD6E-96AC-42B0-AB2B-4D781727E594}"/>
              </a:ext>
            </a:extLst>
          </p:cNvPr>
          <p:cNvSpPr/>
          <p:nvPr/>
        </p:nvSpPr>
        <p:spPr>
          <a:xfrm>
            <a:off x="8743949" y="1482798"/>
            <a:ext cx="1766190" cy="4348089"/>
          </a:xfrm>
          <a:prstGeom prst="round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B7BCB-A1D7-4653-8C82-9C12C32B4EA2}"/>
              </a:ext>
            </a:extLst>
          </p:cNvPr>
          <p:cNvSpPr txBox="1"/>
          <p:nvPr/>
        </p:nvSpPr>
        <p:spPr>
          <a:xfrm>
            <a:off x="6009267" y="5207726"/>
            <a:ext cx="10171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8C931-D3E9-445B-8269-E8D74B808891}"/>
              </a:ext>
            </a:extLst>
          </p:cNvPr>
          <p:cNvSpPr txBox="1"/>
          <p:nvPr/>
        </p:nvSpPr>
        <p:spPr>
          <a:xfrm>
            <a:off x="10666603" y="3656842"/>
            <a:ext cx="101712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D0D1B-FB0A-450C-9F40-2A49A466142E}"/>
              </a:ext>
            </a:extLst>
          </p:cNvPr>
          <p:cNvSpPr txBox="1"/>
          <p:nvPr/>
        </p:nvSpPr>
        <p:spPr>
          <a:xfrm>
            <a:off x="6294235" y="1629733"/>
            <a:ext cx="195168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Encoded sentence (hidden state)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555AFD-442E-47EB-855B-9DE879ED5BA6}"/>
              </a:ext>
            </a:extLst>
          </p:cNvPr>
          <p:cNvCxnSpPr/>
          <p:nvPr/>
        </p:nvCxnSpPr>
        <p:spPr>
          <a:xfrm>
            <a:off x="7270077" y="2290354"/>
            <a:ext cx="1133694" cy="503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7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29E7-5509-4CEB-9D5D-361ED621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6EC5-4A92-4106-B3E3-10F311B14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 to identify which words in the sentence has most impact on each words meaning</a:t>
            </a:r>
          </a:p>
          <a:p>
            <a:r>
              <a:rPr lang="en-US" dirty="0"/>
              <a:t>For the two similar sentences to the right, the color in the first column indicates which words had higher similarity scores to the uses of “it”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4C399F-1986-48A6-8162-B5E6BFBBA3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72200" y="2531714"/>
            <a:ext cx="5181600" cy="214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9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2948</TotalTime>
  <Words>492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CMSY7</vt:lpstr>
      <vt:lpstr>NimbusRomNo9L-Medi</vt:lpstr>
      <vt:lpstr>NimbusRomNo9L-Regu</vt:lpstr>
      <vt:lpstr>SFTT1000</vt:lpstr>
      <vt:lpstr>Office Theme</vt:lpstr>
      <vt:lpstr>LANGUAGE MODELING LSTM vs. Transformer</vt:lpstr>
      <vt:lpstr>Overview</vt:lpstr>
      <vt:lpstr>Sequence modeling</vt:lpstr>
      <vt:lpstr>Encoding Sentences</vt:lpstr>
      <vt:lpstr>Long short-term memory – LSTM</vt:lpstr>
      <vt:lpstr>Decoding</vt:lpstr>
      <vt:lpstr>Decoding</vt:lpstr>
      <vt:lpstr>Transformer</vt:lpstr>
      <vt:lpstr>Attention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Aronson</dc:creator>
  <cp:lastModifiedBy>Steve Aronson</cp:lastModifiedBy>
  <cp:revision>101</cp:revision>
  <dcterms:created xsi:type="dcterms:W3CDTF">2020-07-08T15:01:58Z</dcterms:created>
  <dcterms:modified xsi:type="dcterms:W3CDTF">2020-11-19T00:11:20Z</dcterms:modified>
</cp:coreProperties>
</file>