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73" r:id="rId3"/>
    <p:sldId id="269" r:id="rId4"/>
    <p:sldId id="271" r:id="rId5"/>
    <p:sldId id="272" r:id="rId6"/>
    <p:sldId id="268" r:id="rId7"/>
    <p:sldId id="256" r:id="rId8"/>
    <p:sldId id="257" r:id="rId9"/>
    <p:sldId id="259" r:id="rId10"/>
    <p:sldId id="260" r:id="rId11"/>
    <p:sldId id="270" r:id="rId12"/>
    <p:sldId id="262" r:id="rId13"/>
    <p:sldId id="263" r:id="rId14"/>
    <p:sldId id="261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752D5-3DFD-4C74-BA66-DCB855001FC1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D0EAC9-8CC1-419B-AA5E-EAB167B46EB6}">
      <dgm:prSet/>
      <dgm:spPr/>
      <dgm:t>
        <a:bodyPr/>
        <a:lstStyle/>
        <a:p>
          <a:r>
            <a:rPr lang="en-US"/>
            <a:t>MapReduce</a:t>
          </a:r>
        </a:p>
      </dgm:t>
    </dgm:pt>
    <dgm:pt modelId="{2D53FD0B-832D-4A40-B201-78553D5E2317}" type="parTrans" cxnId="{CAD9CB77-3E72-4BDC-BD20-9527B80F45B9}">
      <dgm:prSet/>
      <dgm:spPr/>
      <dgm:t>
        <a:bodyPr/>
        <a:lstStyle/>
        <a:p>
          <a:endParaRPr lang="en-US"/>
        </a:p>
      </dgm:t>
    </dgm:pt>
    <dgm:pt modelId="{DFEF4196-6DBE-4EAD-8C01-9A4FE40030D3}" type="sibTrans" cxnId="{CAD9CB77-3E72-4BDC-BD20-9527B80F45B9}">
      <dgm:prSet/>
      <dgm:spPr/>
      <dgm:t>
        <a:bodyPr/>
        <a:lstStyle/>
        <a:p>
          <a:endParaRPr lang="en-US"/>
        </a:p>
      </dgm:t>
    </dgm:pt>
    <dgm:pt modelId="{2FC4A088-A72B-4388-98AE-E0B3CC701D2C}">
      <dgm:prSet/>
      <dgm:spPr/>
      <dgm:t>
        <a:bodyPr/>
        <a:lstStyle/>
        <a:p>
          <a:r>
            <a:rPr lang="en-US"/>
            <a:t>Spark RDD</a:t>
          </a:r>
        </a:p>
      </dgm:t>
    </dgm:pt>
    <dgm:pt modelId="{D9199D8B-E290-4B50-90DF-4A92BA4FA0AC}" type="parTrans" cxnId="{99A2ED60-43B0-439D-B0B2-D3DDE0EC1CF9}">
      <dgm:prSet/>
      <dgm:spPr/>
      <dgm:t>
        <a:bodyPr/>
        <a:lstStyle/>
        <a:p>
          <a:endParaRPr lang="en-US"/>
        </a:p>
      </dgm:t>
    </dgm:pt>
    <dgm:pt modelId="{D0BF535F-70CA-4336-ACC2-001FC8F18E02}" type="sibTrans" cxnId="{99A2ED60-43B0-439D-B0B2-D3DDE0EC1CF9}">
      <dgm:prSet/>
      <dgm:spPr/>
      <dgm:t>
        <a:bodyPr/>
        <a:lstStyle/>
        <a:p>
          <a:endParaRPr lang="en-US"/>
        </a:p>
      </dgm:t>
    </dgm:pt>
    <dgm:pt modelId="{B314FD22-837C-4CCD-9A79-E94E0CF584BA}">
      <dgm:prSet/>
      <dgm:spPr/>
      <dgm:t>
        <a:bodyPr/>
        <a:lstStyle/>
        <a:p>
          <a:r>
            <a:rPr lang="en-US"/>
            <a:t>Spark Dataframes</a:t>
          </a:r>
        </a:p>
      </dgm:t>
    </dgm:pt>
    <dgm:pt modelId="{52E01F06-1783-4C0E-87D2-D1D1CC7B3A8B}" type="parTrans" cxnId="{088DDAFD-9EEE-4ECE-9289-1B0EE5F309E0}">
      <dgm:prSet/>
      <dgm:spPr/>
      <dgm:t>
        <a:bodyPr/>
        <a:lstStyle/>
        <a:p>
          <a:endParaRPr lang="en-US"/>
        </a:p>
      </dgm:t>
    </dgm:pt>
    <dgm:pt modelId="{758687E5-4D61-4F7C-AF1E-91537D141C63}" type="sibTrans" cxnId="{088DDAFD-9EEE-4ECE-9289-1B0EE5F309E0}">
      <dgm:prSet/>
      <dgm:spPr/>
      <dgm:t>
        <a:bodyPr/>
        <a:lstStyle/>
        <a:p>
          <a:endParaRPr lang="en-US"/>
        </a:p>
      </dgm:t>
    </dgm:pt>
    <dgm:pt modelId="{8BEE0C39-CC4F-409C-802F-FC0E94CE203F}">
      <dgm:prSet/>
      <dgm:spPr/>
      <dgm:t>
        <a:bodyPr/>
        <a:lstStyle/>
        <a:p>
          <a:r>
            <a:rPr lang="en-US"/>
            <a:t>Koalas</a:t>
          </a:r>
        </a:p>
      </dgm:t>
    </dgm:pt>
    <dgm:pt modelId="{781F3DDA-911E-44CD-A20F-C8EFC5985CCF}" type="parTrans" cxnId="{FE00ECCE-B305-4BB8-8FB1-D18009827E54}">
      <dgm:prSet/>
      <dgm:spPr/>
      <dgm:t>
        <a:bodyPr/>
        <a:lstStyle/>
        <a:p>
          <a:endParaRPr lang="en-US"/>
        </a:p>
      </dgm:t>
    </dgm:pt>
    <dgm:pt modelId="{86C5CA34-CB11-47C7-9D75-7873C78A8CA3}" type="sibTrans" cxnId="{FE00ECCE-B305-4BB8-8FB1-D18009827E54}">
      <dgm:prSet/>
      <dgm:spPr/>
      <dgm:t>
        <a:bodyPr/>
        <a:lstStyle/>
        <a:p>
          <a:endParaRPr lang="en-US"/>
        </a:p>
      </dgm:t>
    </dgm:pt>
    <dgm:pt modelId="{C4C1AD44-89B6-411D-AD66-554939700B67}" type="pres">
      <dgm:prSet presAssocID="{53B752D5-3DFD-4C74-BA66-DCB855001FC1}" presName="linear" presStyleCnt="0">
        <dgm:presLayoutVars>
          <dgm:dir/>
          <dgm:animLvl val="lvl"/>
          <dgm:resizeHandles val="exact"/>
        </dgm:presLayoutVars>
      </dgm:prSet>
      <dgm:spPr/>
    </dgm:pt>
    <dgm:pt modelId="{D603A613-46BE-41C2-BF0F-98A9A9521A84}" type="pres">
      <dgm:prSet presAssocID="{EFD0EAC9-8CC1-419B-AA5E-EAB167B46EB6}" presName="parentLin" presStyleCnt="0"/>
      <dgm:spPr/>
    </dgm:pt>
    <dgm:pt modelId="{5B072DFB-526A-4F06-B2B7-FDF943FD444E}" type="pres">
      <dgm:prSet presAssocID="{EFD0EAC9-8CC1-419B-AA5E-EAB167B46EB6}" presName="parentLeftMargin" presStyleLbl="node1" presStyleIdx="0" presStyleCnt="4"/>
      <dgm:spPr/>
    </dgm:pt>
    <dgm:pt modelId="{D8F76579-085E-47ED-B779-536BC5C95463}" type="pres">
      <dgm:prSet presAssocID="{EFD0EAC9-8CC1-419B-AA5E-EAB167B46E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C2201D-1BF3-4564-881E-1C96E7F9E2C3}" type="pres">
      <dgm:prSet presAssocID="{EFD0EAC9-8CC1-419B-AA5E-EAB167B46EB6}" presName="negativeSpace" presStyleCnt="0"/>
      <dgm:spPr/>
    </dgm:pt>
    <dgm:pt modelId="{6F084E0F-465D-48E0-8E1E-D009BA184DC2}" type="pres">
      <dgm:prSet presAssocID="{EFD0EAC9-8CC1-419B-AA5E-EAB167B46EB6}" presName="childText" presStyleLbl="conFgAcc1" presStyleIdx="0" presStyleCnt="4">
        <dgm:presLayoutVars>
          <dgm:bulletEnabled val="1"/>
        </dgm:presLayoutVars>
      </dgm:prSet>
      <dgm:spPr/>
    </dgm:pt>
    <dgm:pt modelId="{151C8D47-0559-4A5C-8D27-4B62F20E1558}" type="pres">
      <dgm:prSet presAssocID="{DFEF4196-6DBE-4EAD-8C01-9A4FE40030D3}" presName="spaceBetweenRectangles" presStyleCnt="0"/>
      <dgm:spPr/>
    </dgm:pt>
    <dgm:pt modelId="{CAD11234-A561-4E91-9753-3FAFBF9EEE1F}" type="pres">
      <dgm:prSet presAssocID="{2FC4A088-A72B-4388-98AE-E0B3CC701D2C}" presName="parentLin" presStyleCnt="0"/>
      <dgm:spPr/>
    </dgm:pt>
    <dgm:pt modelId="{4E7319A1-87BB-4488-A3C2-668C043D8D00}" type="pres">
      <dgm:prSet presAssocID="{2FC4A088-A72B-4388-98AE-E0B3CC701D2C}" presName="parentLeftMargin" presStyleLbl="node1" presStyleIdx="0" presStyleCnt="4"/>
      <dgm:spPr/>
    </dgm:pt>
    <dgm:pt modelId="{0BAAA956-B9B7-4E29-85A6-8D9A384C478D}" type="pres">
      <dgm:prSet presAssocID="{2FC4A088-A72B-4388-98AE-E0B3CC701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A30E1-B3C0-4E2B-A210-3B58FA968298}" type="pres">
      <dgm:prSet presAssocID="{2FC4A088-A72B-4388-98AE-E0B3CC701D2C}" presName="negativeSpace" presStyleCnt="0"/>
      <dgm:spPr/>
    </dgm:pt>
    <dgm:pt modelId="{63226781-51A4-49F1-AB61-750B68D30E78}" type="pres">
      <dgm:prSet presAssocID="{2FC4A088-A72B-4388-98AE-E0B3CC701D2C}" presName="childText" presStyleLbl="conFgAcc1" presStyleIdx="1" presStyleCnt="4">
        <dgm:presLayoutVars>
          <dgm:bulletEnabled val="1"/>
        </dgm:presLayoutVars>
      </dgm:prSet>
      <dgm:spPr/>
    </dgm:pt>
    <dgm:pt modelId="{B9C5ADC4-322A-495D-96A1-D8DFF8FB448E}" type="pres">
      <dgm:prSet presAssocID="{D0BF535F-70CA-4336-ACC2-001FC8F18E02}" presName="spaceBetweenRectangles" presStyleCnt="0"/>
      <dgm:spPr/>
    </dgm:pt>
    <dgm:pt modelId="{2E29B53D-7355-4955-8662-55CAE5E5D788}" type="pres">
      <dgm:prSet presAssocID="{B314FD22-837C-4CCD-9A79-E94E0CF584BA}" presName="parentLin" presStyleCnt="0"/>
      <dgm:spPr/>
    </dgm:pt>
    <dgm:pt modelId="{4CF67F35-30B6-49C2-AED2-E6D3BAD22D2E}" type="pres">
      <dgm:prSet presAssocID="{B314FD22-837C-4CCD-9A79-E94E0CF584BA}" presName="parentLeftMargin" presStyleLbl="node1" presStyleIdx="1" presStyleCnt="4"/>
      <dgm:spPr/>
    </dgm:pt>
    <dgm:pt modelId="{20FC4476-7AC4-4BB2-B9B1-9A5CC49DA7CB}" type="pres">
      <dgm:prSet presAssocID="{B314FD22-837C-4CCD-9A79-E94E0CF584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9EC8D3-1A48-40F6-B72A-1DE1DEA9EEB9}" type="pres">
      <dgm:prSet presAssocID="{B314FD22-837C-4CCD-9A79-E94E0CF584BA}" presName="negativeSpace" presStyleCnt="0"/>
      <dgm:spPr/>
    </dgm:pt>
    <dgm:pt modelId="{9D0BE159-C625-4915-8F0D-B0BB1D24055C}" type="pres">
      <dgm:prSet presAssocID="{B314FD22-837C-4CCD-9A79-E94E0CF584BA}" presName="childText" presStyleLbl="conFgAcc1" presStyleIdx="2" presStyleCnt="4">
        <dgm:presLayoutVars>
          <dgm:bulletEnabled val="1"/>
        </dgm:presLayoutVars>
      </dgm:prSet>
      <dgm:spPr/>
    </dgm:pt>
    <dgm:pt modelId="{0EC2D30F-A1C3-4CFB-A29C-4F1B4148B189}" type="pres">
      <dgm:prSet presAssocID="{758687E5-4D61-4F7C-AF1E-91537D141C63}" presName="spaceBetweenRectangles" presStyleCnt="0"/>
      <dgm:spPr/>
    </dgm:pt>
    <dgm:pt modelId="{6A455E66-DFEA-490D-AC01-078EA8CFCDA2}" type="pres">
      <dgm:prSet presAssocID="{8BEE0C39-CC4F-409C-802F-FC0E94CE203F}" presName="parentLin" presStyleCnt="0"/>
      <dgm:spPr/>
    </dgm:pt>
    <dgm:pt modelId="{C45AABEF-2D21-43CA-A5E1-735573D93649}" type="pres">
      <dgm:prSet presAssocID="{8BEE0C39-CC4F-409C-802F-FC0E94CE203F}" presName="parentLeftMargin" presStyleLbl="node1" presStyleIdx="2" presStyleCnt="4"/>
      <dgm:spPr/>
    </dgm:pt>
    <dgm:pt modelId="{CCFEE810-E219-4D1B-BD1A-14B11F225E98}" type="pres">
      <dgm:prSet presAssocID="{8BEE0C39-CC4F-409C-802F-FC0E94CE20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52445E-27C9-4320-9319-E417E8E8CC04}" type="pres">
      <dgm:prSet presAssocID="{8BEE0C39-CC4F-409C-802F-FC0E94CE203F}" presName="negativeSpace" presStyleCnt="0"/>
      <dgm:spPr/>
    </dgm:pt>
    <dgm:pt modelId="{5B526B3C-A7ED-43A9-8C89-6FDE009FB923}" type="pres">
      <dgm:prSet presAssocID="{8BEE0C39-CC4F-409C-802F-FC0E94CE203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85C6C04-806B-4110-8344-E25238910FA4}" type="presOf" srcId="{8BEE0C39-CC4F-409C-802F-FC0E94CE203F}" destId="{C45AABEF-2D21-43CA-A5E1-735573D93649}" srcOrd="0" destOrd="0" presId="urn:microsoft.com/office/officeart/2005/8/layout/list1"/>
    <dgm:cxn modelId="{2A70752B-C805-4D65-87C9-246798AF7648}" type="presOf" srcId="{B314FD22-837C-4CCD-9A79-E94E0CF584BA}" destId="{20FC4476-7AC4-4BB2-B9B1-9A5CC49DA7CB}" srcOrd="1" destOrd="0" presId="urn:microsoft.com/office/officeart/2005/8/layout/list1"/>
    <dgm:cxn modelId="{99A2ED60-43B0-439D-B0B2-D3DDE0EC1CF9}" srcId="{53B752D5-3DFD-4C74-BA66-DCB855001FC1}" destId="{2FC4A088-A72B-4388-98AE-E0B3CC701D2C}" srcOrd="1" destOrd="0" parTransId="{D9199D8B-E290-4B50-90DF-4A92BA4FA0AC}" sibTransId="{D0BF535F-70CA-4336-ACC2-001FC8F18E02}"/>
    <dgm:cxn modelId="{9A8D1669-78CD-4ADC-8367-08CB18F19E2E}" type="presOf" srcId="{2FC4A088-A72B-4388-98AE-E0B3CC701D2C}" destId="{0BAAA956-B9B7-4E29-85A6-8D9A384C478D}" srcOrd="1" destOrd="0" presId="urn:microsoft.com/office/officeart/2005/8/layout/list1"/>
    <dgm:cxn modelId="{ED3A6D6C-C080-42CF-914C-1EE3FD46862E}" type="presOf" srcId="{EFD0EAC9-8CC1-419B-AA5E-EAB167B46EB6}" destId="{5B072DFB-526A-4F06-B2B7-FDF943FD444E}" srcOrd="0" destOrd="0" presId="urn:microsoft.com/office/officeart/2005/8/layout/list1"/>
    <dgm:cxn modelId="{9FBAA652-B9D7-4060-B190-A2AA1F7BF72F}" type="presOf" srcId="{8BEE0C39-CC4F-409C-802F-FC0E94CE203F}" destId="{CCFEE810-E219-4D1B-BD1A-14B11F225E98}" srcOrd="1" destOrd="0" presId="urn:microsoft.com/office/officeart/2005/8/layout/list1"/>
    <dgm:cxn modelId="{2F6AA977-0CE0-440D-9A6D-15B08D40B185}" type="presOf" srcId="{EFD0EAC9-8CC1-419B-AA5E-EAB167B46EB6}" destId="{D8F76579-085E-47ED-B779-536BC5C95463}" srcOrd="1" destOrd="0" presId="urn:microsoft.com/office/officeart/2005/8/layout/list1"/>
    <dgm:cxn modelId="{CAD9CB77-3E72-4BDC-BD20-9527B80F45B9}" srcId="{53B752D5-3DFD-4C74-BA66-DCB855001FC1}" destId="{EFD0EAC9-8CC1-419B-AA5E-EAB167B46EB6}" srcOrd="0" destOrd="0" parTransId="{2D53FD0B-832D-4A40-B201-78553D5E2317}" sibTransId="{DFEF4196-6DBE-4EAD-8C01-9A4FE40030D3}"/>
    <dgm:cxn modelId="{5A36BBA0-54A6-4911-A693-0144A4F38A1B}" type="presOf" srcId="{B314FD22-837C-4CCD-9A79-E94E0CF584BA}" destId="{4CF67F35-30B6-49C2-AED2-E6D3BAD22D2E}" srcOrd="0" destOrd="0" presId="urn:microsoft.com/office/officeart/2005/8/layout/list1"/>
    <dgm:cxn modelId="{1F1799C0-654B-4A12-AE54-D4BE879A509D}" type="presOf" srcId="{53B752D5-3DFD-4C74-BA66-DCB855001FC1}" destId="{C4C1AD44-89B6-411D-AD66-554939700B67}" srcOrd="0" destOrd="0" presId="urn:microsoft.com/office/officeart/2005/8/layout/list1"/>
    <dgm:cxn modelId="{FE00ECCE-B305-4BB8-8FB1-D18009827E54}" srcId="{53B752D5-3DFD-4C74-BA66-DCB855001FC1}" destId="{8BEE0C39-CC4F-409C-802F-FC0E94CE203F}" srcOrd="3" destOrd="0" parTransId="{781F3DDA-911E-44CD-A20F-C8EFC5985CCF}" sibTransId="{86C5CA34-CB11-47C7-9D75-7873C78A8CA3}"/>
    <dgm:cxn modelId="{E99034EA-5490-4284-92F1-497A0B13487D}" type="presOf" srcId="{2FC4A088-A72B-4388-98AE-E0B3CC701D2C}" destId="{4E7319A1-87BB-4488-A3C2-668C043D8D00}" srcOrd="0" destOrd="0" presId="urn:microsoft.com/office/officeart/2005/8/layout/list1"/>
    <dgm:cxn modelId="{088DDAFD-9EEE-4ECE-9289-1B0EE5F309E0}" srcId="{53B752D5-3DFD-4C74-BA66-DCB855001FC1}" destId="{B314FD22-837C-4CCD-9A79-E94E0CF584BA}" srcOrd="2" destOrd="0" parTransId="{52E01F06-1783-4C0E-87D2-D1D1CC7B3A8B}" sibTransId="{758687E5-4D61-4F7C-AF1E-91537D141C63}"/>
    <dgm:cxn modelId="{6B5F8FA0-A88E-49BE-BAE3-5EE817019167}" type="presParOf" srcId="{C4C1AD44-89B6-411D-AD66-554939700B67}" destId="{D603A613-46BE-41C2-BF0F-98A9A9521A84}" srcOrd="0" destOrd="0" presId="urn:microsoft.com/office/officeart/2005/8/layout/list1"/>
    <dgm:cxn modelId="{C96F8FCF-AA35-4F73-87EF-E91E6B91192E}" type="presParOf" srcId="{D603A613-46BE-41C2-BF0F-98A9A9521A84}" destId="{5B072DFB-526A-4F06-B2B7-FDF943FD444E}" srcOrd="0" destOrd="0" presId="urn:microsoft.com/office/officeart/2005/8/layout/list1"/>
    <dgm:cxn modelId="{FC9B9E60-CE98-4BDB-95C2-88F5B735BBD8}" type="presParOf" srcId="{D603A613-46BE-41C2-BF0F-98A9A9521A84}" destId="{D8F76579-085E-47ED-B779-536BC5C95463}" srcOrd="1" destOrd="0" presId="urn:microsoft.com/office/officeart/2005/8/layout/list1"/>
    <dgm:cxn modelId="{21E1DE3D-B8DD-44A6-914F-D146B633C48E}" type="presParOf" srcId="{C4C1AD44-89B6-411D-AD66-554939700B67}" destId="{78C2201D-1BF3-4564-881E-1C96E7F9E2C3}" srcOrd="1" destOrd="0" presId="urn:microsoft.com/office/officeart/2005/8/layout/list1"/>
    <dgm:cxn modelId="{B1467621-405E-4BF7-88F8-11FF1296DE05}" type="presParOf" srcId="{C4C1AD44-89B6-411D-AD66-554939700B67}" destId="{6F084E0F-465D-48E0-8E1E-D009BA184DC2}" srcOrd="2" destOrd="0" presId="urn:microsoft.com/office/officeart/2005/8/layout/list1"/>
    <dgm:cxn modelId="{8D912609-74F4-44F6-A350-F0B25F606419}" type="presParOf" srcId="{C4C1AD44-89B6-411D-AD66-554939700B67}" destId="{151C8D47-0559-4A5C-8D27-4B62F20E1558}" srcOrd="3" destOrd="0" presId="urn:microsoft.com/office/officeart/2005/8/layout/list1"/>
    <dgm:cxn modelId="{0F1DD677-C362-4B3C-A239-D7EA8FEC3047}" type="presParOf" srcId="{C4C1AD44-89B6-411D-AD66-554939700B67}" destId="{CAD11234-A561-4E91-9753-3FAFBF9EEE1F}" srcOrd="4" destOrd="0" presId="urn:microsoft.com/office/officeart/2005/8/layout/list1"/>
    <dgm:cxn modelId="{9CB37D9C-B75E-4329-8F2D-F5E17D98DDDC}" type="presParOf" srcId="{CAD11234-A561-4E91-9753-3FAFBF9EEE1F}" destId="{4E7319A1-87BB-4488-A3C2-668C043D8D00}" srcOrd="0" destOrd="0" presId="urn:microsoft.com/office/officeart/2005/8/layout/list1"/>
    <dgm:cxn modelId="{EA22F2D9-128E-4885-B002-C203D0B03382}" type="presParOf" srcId="{CAD11234-A561-4E91-9753-3FAFBF9EEE1F}" destId="{0BAAA956-B9B7-4E29-85A6-8D9A384C478D}" srcOrd="1" destOrd="0" presId="urn:microsoft.com/office/officeart/2005/8/layout/list1"/>
    <dgm:cxn modelId="{E53A9E85-72C4-4D45-8C11-7481C5E58D88}" type="presParOf" srcId="{C4C1AD44-89B6-411D-AD66-554939700B67}" destId="{5F9A30E1-B3C0-4E2B-A210-3B58FA968298}" srcOrd="5" destOrd="0" presId="urn:microsoft.com/office/officeart/2005/8/layout/list1"/>
    <dgm:cxn modelId="{D0DBBA4F-329A-497B-8CA9-A925F636AA0F}" type="presParOf" srcId="{C4C1AD44-89B6-411D-AD66-554939700B67}" destId="{63226781-51A4-49F1-AB61-750B68D30E78}" srcOrd="6" destOrd="0" presId="urn:microsoft.com/office/officeart/2005/8/layout/list1"/>
    <dgm:cxn modelId="{DDEDDF1F-FBE3-4826-BDAF-49CF5B30F6E1}" type="presParOf" srcId="{C4C1AD44-89B6-411D-AD66-554939700B67}" destId="{B9C5ADC4-322A-495D-96A1-D8DFF8FB448E}" srcOrd="7" destOrd="0" presId="urn:microsoft.com/office/officeart/2005/8/layout/list1"/>
    <dgm:cxn modelId="{1BB3326F-51BA-472A-B3FB-8DC089836E21}" type="presParOf" srcId="{C4C1AD44-89B6-411D-AD66-554939700B67}" destId="{2E29B53D-7355-4955-8662-55CAE5E5D788}" srcOrd="8" destOrd="0" presId="urn:microsoft.com/office/officeart/2005/8/layout/list1"/>
    <dgm:cxn modelId="{47813583-4383-4D0C-A51D-8FF8AA4E2B8A}" type="presParOf" srcId="{2E29B53D-7355-4955-8662-55CAE5E5D788}" destId="{4CF67F35-30B6-49C2-AED2-E6D3BAD22D2E}" srcOrd="0" destOrd="0" presId="urn:microsoft.com/office/officeart/2005/8/layout/list1"/>
    <dgm:cxn modelId="{49D1E1EB-5CC9-4128-BE8D-49814FE3C371}" type="presParOf" srcId="{2E29B53D-7355-4955-8662-55CAE5E5D788}" destId="{20FC4476-7AC4-4BB2-B9B1-9A5CC49DA7CB}" srcOrd="1" destOrd="0" presId="urn:microsoft.com/office/officeart/2005/8/layout/list1"/>
    <dgm:cxn modelId="{C049722D-309C-48F8-AB9F-72EED01BFFDF}" type="presParOf" srcId="{C4C1AD44-89B6-411D-AD66-554939700B67}" destId="{389EC8D3-1A48-40F6-B72A-1DE1DEA9EEB9}" srcOrd="9" destOrd="0" presId="urn:microsoft.com/office/officeart/2005/8/layout/list1"/>
    <dgm:cxn modelId="{6414DEE2-E8FA-476D-9530-441D8A851700}" type="presParOf" srcId="{C4C1AD44-89B6-411D-AD66-554939700B67}" destId="{9D0BE159-C625-4915-8F0D-B0BB1D24055C}" srcOrd="10" destOrd="0" presId="urn:microsoft.com/office/officeart/2005/8/layout/list1"/>
    <dgm:cxn modelId="{3ECB011A-B5F5-4742-AC26-E894C3B0310C}" type="presParOf" srcId="{C4C1AD44-89B6-411D-AD66-554939700B67}" destId="{0EC2D30F-A1C3-4CFB-A29C-4F1B4148B189}" srcOrd="11" destOrd="0" presId="urn:microsoft.com/office/officeart/2005/8/layout/list1"/>
    <dgm:cxn modelId="{0FC4BF62-9A98-430B-AA57-2266CDACCE42}" type="presParOf" srcId="{C4C1AD44-89B6-411D-AD66-554939700B67}" destId="{6A455E66-DFEA-490D-AC01-078EA8CFCDA2}" srcOrd="12" destOrd="0" presId="urn:microsoft.com/office/officeart/2005/8/layout/list1"/>
    <dgm:cxn modelId="{65BCBC8B-B4E0-4718-AA2F-B3B67BCCE770}" type="presParOf" srcId="{6A455E66-DFEA-490D-AC01-078EA8CFCDA2}" destId="{C45AABEF-2D21-43CA-A5E1-735573D93649}" srcOrd="0" destOrd="0" presId="urn:microsoft.com/office/officeart/2005/8/layout/list1"/>
    <dgm:cxn modelId="{51654EAA-56D9-4061-9269-A484E6DF57DA}" type="presParOf" srcId="{6A455E66-DFEA-490D-AC01-078EA8CFCDA2}" destId="{CCFEE810-E219-4D1B-BD1A-14B11F225E98}" srcOrd="1" destOrd="0" presId="urn:microsoft.com/office/officeart/2005/8/layout/list1"/>
    <dgm:cxn modelId="{7536B145-C88A-4A47-B593-9A834ADDBFD0}" type="presParOf" srcId="{C4C1AD44-89B6-411D-AD66-554939700B67}" destId="{FF52445E-27C9-4320-9319-E417E8E8CC04}" srcOrd="13" destOrd="0" presId="urn:microsoft.com/office/officeart/2005/8/layout/list1"/>
    <dgm:cxn modelId="{EE9C3269-0344-40D9-95EF-A8AAC494E61F}" type="presParOf" srcId="{C4C1AD44-89B6-411D-AD66-554939700B67}" destId="{5B526B3C-A7ED-43A9-8C89-6FDE009FB92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84E0F-465D-48E0-8E1E-D009BA184DC2}">
      <dsp:nvSpPr>
        <dsp:cNvPr id="0" name=""/>
        <dsp:cNvSpPr/>
      </dsp:nvSpPr>
      <dsp:spPr>
        <a:xfrm>
          <a:off x="0" y="475314"/>
          <a:ext cx="62547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76579-085E-47ED-B779-536BC5C95463}">
      <dsp:nvSpPr>
        <dsp:cNvPr id="0" name=""/>
        <dsp:cNvSpPr/>
      </dsp:nvSpPr>
      <dsp:spPr>
        <a:xfrm>
          <a:off x="312736" y="17754"/>
          <a:ext cx="437830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MapReduce</a:t>
          </a:r>
        </a:p>
      </dsp:txBody>
      <dsp:txXfrm>
        <a:off x="357408" y="62426"/>
        <a:ext cx="4288962" cy="825776"/>
      </dsp:txXfrm>
    </dsp:sp>
    <dsp:sp modelId="{63226781-51A4-49F1-AB61-750B68D30E78}">
      <dsp:nvSpPr>
        <dsp:cNvPr id="0" name=""/>
        <dsp:cNvSpPr/>
      </dsp:nvSpPr>
      <dsp:spPr>
        <a:xfrm>
          <a:off x="0" y="1881474"/>
          <a:ext cx="62547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A956-B9B7-4E29-85A6-8D9A384C478D}">
      <dsp:nvSpPr>
        <dsp:cNvPr id="0" name=""/>
        <dsp:cNvSpPr/>
      </dsp:nvSpPr>
      <dsp:spPr>
        <a:xfrm>
          <a:off x="312736" y="1423914"/>
          <a:ext cx="4378306" cy="915120"/>
        </a:xfrm>
        <a:prstGeom prst="round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Spark RDD</a:t>
          </a:r>
        </a:p>
      </dsp:txBody>
      <dsp:txXfrm>
        <a:off x="357408" y="1468586"/>
        <a:ext cx="4288962" cy="825776"/>
      </dsp:txXfrm>
    </dsp:sp>
    <dsp:sp modelId="{9D0BE159-C625-4915-8F0D-B0BB1D24055C}">
      <dsp:nvSpPr>
        <dsp:cNvPr id="0" name=""/>
        <dsp:cNvSpPr/>
      </dsp:nvSpPr>
      <dsp:spPr>
        <a:xfrm>
          <a:off x="0" y="3287635"/>
          <a:ext cx="62547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C4476-7AC4-4BB2-B9B1-9A5CC49DA7CB}">
      <dsp:nvSpPr>
        <dsp:cNvPr id="0" name=""/>
        <dsp:cNvSpPr/>
      </dsp:nvSpPr>
      <dsp:spPr>
        <a:xfrm>
          <a:off x="312736" y="2830074"/>
          <a:ext cx="4378306" cy="915120"/>
        </a:xfrm>
        <a:prstGeom prst="round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Spark Dataframes</a:t>
          </a:r>
        </a:p>
      </dsp:txBody>
      <dsp:txXfrm>
        <a:off x="357408" y="2874746"/>
        <a:ext cx="4288962" cy="825776"/>
      </dsp:txXfrm>
    </dsp:sp>
    <dsp:sp modelId="{5B526B3C-A7ED-43A9-8C89-6FDE009FB923}">
      <dsp:nvSpPr>
        <dsp:cNvPr id="0" name=""/>
        <dsp:cNvSpPr/>
      </dsp:nvSpPr>
      <dsp:spPr>
        <a:xfrm>
          <a:off x="0" y="4693794"/>
          <a:ext cx="62547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EE810-E219-4D1B-BD1A-14B11F225E98}">
      <dsp:nvSpPr>
        <dsp:cNvPr id="0" name=""/>
        <dsp:cNvSpPr/>
      </dsp:nvSpPr>
      <dsp:spPr>
        <a:xfrm>
          <a:off x="312736" y="4236235"/>
          <a:ext cx="4378306" cy="915120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Koalas</a:t>
          </a:r>
        </a:p>
      </dsp:txBody>
      <dsp:txXfrm>
        <a:off x="357408" y="4280907"/>
        <a:ext cx="4288962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  <a:lvl2pPr marL="347472" indent="0">
              <a:buFont typeface="Arial" panose="020B0604020202020204" pitchFamily="34" charset="0"/>
              <a:buChar char="•"/>
              <a:defRPr/>
            </a:lvl2pPr>
            <a:lvl3pPr marL="548640" indent="0">
              <a:buFont typeface="Arial" panose="020B0604020202020204" pitchFamily="34" charset="0"/>
              <a:buChar char="•"/>
              <a:defRPr/>
            </a:lvl3pPr>
            <a:lvl4pPr marL="822960" indent="0">
              <a:buFont typeface="Arial" panose="020B0604020202020204" pitchFamily="34" charset="0"/>
              <a:buChar char="•"/>
              <a:defRPr/>
            </a:lvl4pPr>
            <a:lvl5pPr marL="1097280" indent="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00D923-9832-49FB-B105-FB569038E1C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B8E0A7-622D-49C2-BFFD-E2EAB4A9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session_eu19/koalas-pandas-on-apache-spark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inux.com/understanding-distributed-data-storage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future-of-computation-for-machine-learning-and-data-science-fad7062bc27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lideshare.net/Simplilearn/hadoop-architecture-hdfs-architecture-hadoop-architecture-tutorial-hdfs-tutorial-simplilearn" TargetMode="External"/><Relationship Id="rId4" Type="http://schemas.openxmlformats.org/officeDocument/2006/relationships/hyperlink" Target="https://www.belatrixsf.com/blog/how-to-decide-between-rdbms-and-hado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1C9F31-FE31-4A31-8EB4-3B17EE77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E64AD2-09F5-497A-AE83-743B1CB0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How do we perform analytics on </a:t>
            </a:r>
            <a:r>
              <a:rPr lang="en-US" sz="2000">
                <a:solidFill>
                  <a:srgbClr val="FFFFFF"/>
                </a:solidFill>
              </a:rPr>
              <a:t>big data?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2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011B8-2CD4-4399-A7DC-B155979C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Big Data API Evolution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E655458F-4200-471F-8CE1-3FF47E3C0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9560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87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8058A-9CF2-4F2C-BBD3-28AFB8B9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do we access and analyze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5EE-14F6-4EF0-8A92-4669A155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We’ve got our data in a large data center using HDFS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Now what?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the industry timeline, it will start with low level programming and work towards higher level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seems to be enabling data scientists, not just software engineers work directly with the data (Pandas)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8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07836-ED22-424A-9D79-4084FB95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5043"/>
          </a:xfrm>
        </p:spPr>
        <p:txBody>
          <a:bodyPr/>
          <a:lstStyle/>
          <a:p>
            <a:r>
              <a:rPr lang="en-US" dirty="0"/>
              <a:t>MapReduce – improve parallelism</a:t>
            </a:r>
          </a:p>
        </p:txBody>
      </p:sp>
      <p:pic>
        <p:nvPicPr>
          <p:cNvPr id="6146" name="Picture 2" descr="Traditional Way - MapReduce Tutorial - Edureka">
            <a:extLst>
              <a:ext uri="{FF2B5EF4-FFF2-40B4-BE49-F238E27FC236}">
                <a16:creationId xmlns:a16="http://schemas.microsoft.com/office/drawing/2014/main" id="{E2B4AA70-9A06-419C-86CC-18B39E681F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75" y="3020951"/>
            <a:ext cx="4664075" cy="17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pReduce Anatomy - MapReduce Tutorial - Edureka">
            <a:extLst>
              <a:ext uri="{FF2B5EF4-FFF2-40B4-BE49-F238E27FC236}">
                <a16:creationId xmlns:a16="http://schemas.microsoft.com/office/drawing/2014/main" id="{004763C6-9A8F-4A55-8E7D-75778E2CCA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5046737"/>
            <a:ext cx="4662487" cy="17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is image describes the advantages of MapReduce.">
            <a:extLst>
              <a:ext uri="{FF2B5EF4-FFF2-40B4-BE49-F238E27FC236}">
                <a16:creationId xmlns:a16="http://schemas.microsoft.com/office/drawing/2014/main" id="{9F2C991E-B586-4846-8808-01C1D995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77" y="3191068"/>
            <a:ext cx="5790359" cy="33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98023-D19D-4333-9640-07E02FBB5F60}"/>
              </a:ext>
            </a:extLst>
          </p:cNvPr>
          <p:cNvSpPr txBox="1"/>
          <p:nvPr/>
        </p:nvSpPr>
        <p:spPr>
          <a:xfrm>
            <a:off x="7298422" y="2709644"/>
            <a:ext cx="377504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MapReduce moves the processing to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3EA86-AA70-4E9E-A2AC-1BDBD35256DD}"/>
              </a:ext>
            </a:extLst>
          </p:cNvPr>
          <p:cNvSpPr txBox="1"/>
          <p:nvPr/>
        </p:nvSpPr>
        <p:spPr>
          <a:xfrm>
            <a:off x="762001" y="1446292"/>
            <a:ext cx="802826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Invented by Google (2004)</a:t>
            </a:r>
          </a:p>
          <a:p>
            <a:r>
              <a:rPr lang="en-US" dirty="0"/>
              <a:t>Both map and reduce operations occur on compute node with data partition</a:t>
            </a:r>
          </a:p>
          <a:p>
            <a:r>
              <a:rPr lang="en-US" dirty="0"/>
              <a:t>Only the reduced results are sent to master</a:t>
            </a:r>
          </a:p>
          <a:p>
            <a:r>
              <a:rPr lang="en-US" dirty="0"/>
              <a:t>	Reduces network traffic and latency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7564F-BE1B-46CF-84DD-F6F0188B5629}"/>
              </a:ext>
            </a:extLst>
          </p:cNvPr>
          <p:cNvSpPr txBox="1"/>
          <p:nvPr/>
        </p:nvSpPr>
        <p:spPr>
          <a:xfrm>
            <a:off x="312533" y="5071037"/>
            <a:ext cx="12876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77476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17FEF-E3D1-4D64-9821-574407C2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rgbClr val="FFFFFF"/>
                </a:solidFill>
              </a:rPr>
              <a:t>Apache Spark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Big Data Systems Today&#10;MapReduce&#10;Pregel&#10;Dremel&#10;GraphLab&#10;Storm&#10;Giraph&#10;Drill&#10;Impala&#10;S4 …&#10;Specialized systems&#10;(iterative, int...">
            <a:extLst>
              <a:ext uri="{FF2B5EF4-FFF2-40B4-BE49-F238E27FC236}">
                <a16:creationId xmlns:a16="http://schemas.microsoft.com/office/drawing/2014/main" id="{C1F5F09C-7D74-4532-B46A-10221AFB9E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3689" y="640080"/>
            <a:ext cx="4201445" cy="31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 is Spark?&#10;• Distributed data analytics engine,&#10;generalizing Map Reduce&#10;• Core engine, with streaming, SQL, machine&#10;le...">
            <a:extLst>
              <a:ext uri="{FF2B5EF4-FFF2-40B4-BE49-F238E27FC236}">
                <a16:creationId xmlns:a16="http://schemas.microsoft.com/office/drawing/2014/main" id="{3364256F-FAA5-4236-B5E3-15DB8A0BA2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640080"/>
            <a:ext cx="4201445" cy="31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07D93-8D4B-409D-B8F6-ACF97429674A}"/>
              </a:ext>
            </a:extLst>
          </p:cNvPr>
          <p:cNvSpPr txBox="1"/>
          <p:nvPr/>
        </p:nvSpPr>
        <p:spPr>
          <a:xfrm>
            <a:off x="628762" y="6111415"/>
            <a:ext cx="32056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Invented by UC Berkeley (2009)</a:t>
            </a:r>
          </a:p>
        </p:txBody>
      </p:sp>
    </p:spTree>
    <p:extLst>
      <p:ext uri="{BB962C8B-B14F-4D97-AF65-F5344CB8AC3E}">
        <p14:creationId xmlns:p14="http://schemas.microsoft.com/office/powerpoint/2010/main" val="238284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1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B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2E3084-5952-44AC-911C-8A3BE15D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rgbClr val="FFFFFF"/>
                </a:solidFill>
              </a:rPr>
              <a:t>Why Spark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ifference-between-mapreduce-and-spark_a">
            <a:extLst>
              <a:ext uri="{FF2B5EF4-FFF2-40B4-BE49-F238E27FC236}">
                <a16:creationId xmlns:a16="http://schemas.microsoft.com/office/drawing/2014/main" id="{49236DC4-68AB-4D9F-B664-A9916487E8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866" y="604375"/>
            <a:ext cx="5299677" cy="30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E741334-5C47-4774-B09D-D32502DAE0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9" y="659919"/>
            <a:ext cx="5299677" cy="276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5D291-7047-418B-A7CE-07D7447698CE}"/>
              </a:ext>
            </a:extLst>
          </p:cNvPr>
          <p:cNvSpPr txBox="1"/>
          <p:nvPr/>
        </p:nvSpPr>
        <p:spPr>
          <a:xfrm>
            <a:off x="6326412" y="163918"/>
            <a:ext cx="49764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Better for iterative analysis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58672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C7D6-E5C0-4FA6-945D-CEFF03FD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Sparks fundamental data structure -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Resilient Distributed Datasets (RDD)</a:t>
            </a:r>
          </a:p>
        </p:txBody>
      </p:sp>
      <p:pic>
        <p:nvPicPr>
          <p:cNvPr id="8194" name="Picture 2" descr="What is an RDD?&#10;Copyright 2014 Tony Duarte 3&#10;myRDD : RDD&#10;Partition&#10;Partition&#10;Partition&#10;Partition&#10;Some RDD Characteristics&#10;...">
            <a:extLst>
              <a:ext uri="{FF2B5EF4-FFF2-40B4-BE49-F238E27FC236}">
                <a16:creationId xmlns:a16="http://schemas.microsoft.com/office/drawing/2014/main" id="{30037BC2-2E9D-4F57-A477-56D18ADC9C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668294"/>
            <a:ext cx="6278529" cy="35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6651-1164-4FD5-907D-1914F40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6314" y="5189706"/>
            <a:ext cx="8333521" cy="1404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1500" dirty="0">
                <a:solidFill>
                  <a:schemeClr val="tx1"/>
                </a:solidFill>
              </a:rPr>
              <a:t>Code example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readme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sc.textFile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("/resources/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jupyterlab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/labs/BD0211EN/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LabData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/README.md")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wordCounts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readme.flatMap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(line =&gt;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line.split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 ")).map(word =&gt; (word, 1)).                   	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reduceByKey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=&gt; a + b)</a:t>
            </a:r>
          </a:p>
        </p:txBody>
      </p:sp>
    </p:spTree>
    <p:extLst>
      <p:ext uri="{BB962C8B-B14F-4D97-AF65-F5344CB8AC3E}">
        <p14:creationId xmlns:p14="http://schemas.microsoft.com/office/powerpoint/2010/main" val="32274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A73955-95CE-4B5A-8AAD-027523E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Spark </a:t>
            </a:r>
            <a:r>
              <a:rPr lang="en-US" sz="4000" dirty="0" err="1">
                <a:solidFill>
                  <a:srgbClr val="FFFFFF"/>
                </a:solidFill>
              </a:rPr>
              <a:t>DataFrames</a:t>
            </a:r>
            <a:r>
              <a:rPr lang="en-US" sz="4000" dirty="0">
                <a:solidFill>
                  <a:srgbClr val="FFFFFF"/>
                </a:solidFill>
              </a:rPr>
              <a:t> and Datasets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381954F-DC79-4988-95EC-CA4F8AAC6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038"/>
          <a:stretch/>
        </p:blipFill>
        <p:spPr bwMode="auto">
          <a:xfrm>
            <a:off x="633999" y="640080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Content Placeholder 9223">
            <a:extLst>
              <a:ext uri="{FF2B5EF4-FFF2-40B4-BE49-F238E27FC236}">
                <a16:creationId xmlns:a16="http://schemas.microsoft.com/office/drawing/2014/main" id="{2F560A96-DFE5-4D87-8950-58A8C6FF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Introduced to Spark in 2016</a:t>
            </a:r>
          </a:p>
          <a:p>
            <a:r>
              <a:rPr lang="en-US" sz="1800" dirty="0"/>
              <a:t>Infer some structure (schema) on the data</a:t>
            </a:r>
          </a:p>
          <a:p>
            <a:pPr lvl="1"/>
            <a:r>
              <a:rPr lang="en-US" sz="1800" dirty="0"/>
              <a:t>Rows (observations)</a:t>
            </a:r>
          </a:p>
          <a:p>
            <a:pPr lvl="1"/>
            <a:r>
              <a:rPr lang="en-US" sz="1800" dirty="0"/>
              <a:t>Columns (variables)</a:t>
            </a:r>
          </a:p>
          <a:p>
            <a:r>
              <a:rPr lang="en-US" sz="1800" dirty="0"/>
              <a:t>Intended to mimic behavior of  statistical software – R, Stata, and Python Pandas</a:t>
            </a:r>
          </a:p>
          <a:p>
            <a:r>
              <a:rPr lang="en-US" sz="1800" dirty="0"/>
              <a:t>Easier to use than RDD, but still clunky</a:t>
            </a:r>
          </a:p>
          <a:p>
            <a:pPr lvl="1"/>
            <a:r>
              <a:rPr lang="en-US" sz="1800" dirty="0"/>
              <a:t>Requires list comprehension to extract data</a:t>
            </a:r>
          </a:p>
        </p:txBody>
      </p:sp>
    </p:spTree>
    <p:extLst>
      <p:ext uri="{BB962C8B-B14F-4D97-AF65-F5344CB8AC3E}">
        <p14:creationId xmlns:p14="http://schemas.microsoft.com/office/powerpoint/2010/main" val="416456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1F7B9-52C5-4215-B068-0B7A42BC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9425"/>
                </a:solidFill>
              </a:rPr>
              <a:t>Koalas – merge the ecosystem of data scientists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261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2836942"/>
            <a:ext cx="4901184" cy="4021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42" name="Picture 2" descr="Koalas&#10;Announced April 24, 2019&#10;Pure Python library&#10;Aims at providing the pandas API on top of Apache Spark:&#10;- unifies the...">
            <a:extLst>
              <a:ext uri="{FF2B5EF4-FFF2-40B4-BE49-F238E27FC236}">
                <a16:creationId xmlns:a16="http://schemas.microsoft.com/office/drawing/2014/main" id="{1D0FAEFB-C850-40AD-BEB3-A687665C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066" y="45001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Content Placeholder 10247">
            <a:extLst>
              <a:ext uri="{FF2B5EF4-FFF2-40B4-BE49-F238E27FC236}">
                <a16:creationId xmlns:a16="http://schemas.microsoft.com/office/drawing/2014/main" id="{58404068-2C57-4222-A242-F1702ADC5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6772" y="2978639"/>
            <a:ext cx="5063457" cy="27291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Add comment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https://databricks.com/session_eu19/koalas-pandas-on-apache-spark</a:t>
            </a:r>
            <a:endParaRPr lang="en-US" dirty="0"/>
          </a:p>
          <a:p>
            <a:r>
              <a:rPr lang="en-US" dirty="0"/>
              <a:t>10/31/2019</a:t>
            </a:r>
          </a:p>
        </p:txBody>
      </p:sp>
      <p:pic>
        <p:nvPicPr>
          <p:cNvPr id="10244" name="Picture 4" descr="8&#10;pandas DataFrame Spark DataFrame&#10;Column df['col'] df['col']&#10;Mutability Mutable Immutable&#10;Add a column df['c'] = df['a'] ...">
            <a:extLst>
              <a:ext uri="{FF2B5EF4-FFF2-40B4-BE49-F238E27FC236}">
                <a16:creationId xmlns:a16="http://schemas.microsoft.com/office/drawing/2014/main" id="{81E08825-C5BA-4A10-AF3C-6E92A64A0A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07" y="3345025"/>
            <a:ext cx="4619690" cy="25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4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F72D9-698D-4478-B184-D5B1D2F8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big data</a:t>
            </a:r>
          </a:p>
        </p:txBody>
      </p:sp>
      <p:pic>
        <p:nvPicPr>
          <p:cNvPr id="1026" name="Picture 2" descr="Apache Spark Components">
            <a:extLst>
              <a:ext uri="{FF2B5EF4-FFF2-40B4-BE49-F238E27FC236}">
                <a16:creationId xmlns:a16="http://schemas.microsoft.com/office/drawing/2014/main" id="{C9F08D6D-F3E3-4537-9402-861BC6E4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22" b="-16622"/>
          <a:stretch/>
        </p:blipFill>
        <p:spPr bwMode="auto">
          <a:xfrm>
            <a:off x="633999" y="640080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3875D7A-FA1F-4B78-A1E2-ED7853F5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1800" dirty="0"/>
              <a:t>More data than fits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42423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8058A-9CF2-4F2C-BBD3-28AFB8B9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Where to begin?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5EE-14F6-4EF0-8A92-4669A155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Started with a desire to learn big data analytics</a:t>
            </a:r>
          </a:p>
          <a:p>
            <a:pPr lvl="1"/>
            <a:r>
              <a:rPr lang="en-US" dirty="0"/>
              <a:t>What skills to focus on?</a:t>
            </a:r>
          </a:p>
          <a:p>
            <a:r>
              <a:rPr lang="en-US" dirty="0"/>
              <a:t>Let’s look at Stack Overflow Trends</a:t>
            </a:r>
          </a:p>
        </p:txBody>
      </p:sp>
    </p:spTree>
    <p:extLst>
      <p:ext uri="{BB962C8B-B14F-4D97-AF65-F5344CB8AC3E}">
        <p14:creationId xmlns:p14="http://schemas.microsoft.com/office/powerpoint/2010/main" val="37496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54B5D5-CCF2-4F01-BEA3-9F922AAE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Stack Overflow Trends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77B1FE-6BD3-4ADB-8A58-9150DDA4F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845" y="640079"/>
            <a:ext cx="5548542" cy="336275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F28DDE-B8CF-4FE3-9F09-154FC5A5B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7" y="640079"/>
            <a:ext cx="5548542" cy="3362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3A27D8-BA01-4FFC-BB01-9EA447707BB4}"/>
              </a:ext>
            </a:extLst>
          </p:cNvPr>
          <p:cNvSpPr txBox="1"/>
          <p:nvPr/>
        </p:nvSpPr>
        <p:spPr>
          <a:xfrm>
            <a:off x="7296538" y="391886"/>
            <a:ext cx="29018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Science and Big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C856A-1B62-4F2A-BFC9-EE7ABDADA730}"/>
              </a:ext>
            </a:extLst>
          </p:cNvPr>
          <p:cNvSpPr txBox="1"/>
          <p:nvPr/>
        </p:nvSpPr>
        <p:spPr>
          <a:xfrm>
            <a:off x="1868861" y="381711"/>
            <a:ext cx="29018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Apache Open-source Projects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630959-6CF5-4C2A-A645-2E8090A4EB69}"/>
              </a:ext>
            </a:extLst>
          </p:cNvPr>
          <p:cNvSpPr/>
          <p:nvPr/>
        </p:nvSpPr>
        <p:spPr>
          <a:xfrm>
            <a:off x="5131837" y="933062"/>
            <a:ext cx="883069" cy="16589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D63ED-D4EB-42E5-93D6-40BC2E38B318}"/>
              </a:ext>
            </a:extLst>
          </p:cNvPr>
          <p:cNvSpPr/>
          <p:nvPr/>
        </p:nvSpPr>
        <p:spPr>
          <a:xfrm>
            <a:off x="10578516" y="1048625"/>
            <a:ext cx="671121" cy="15939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8058A-9CF2-4F2C-BBD3-28AFB8B9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Set a learning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5EE-14F6-4EF0-8A92-4669A155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Focus on Apache Spark using Python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 for interfaces like Pandas</a:t>
            </a:r>
          </a:p>
          <a:p>
            <a:r>
              <a:rPr lang="en-US" dirty="0"/>
              <a:t>BUT, after several courses, there was very little consistency in</a:t>
            </a:r>
          </a:p>
          <a:p>
            <a:pPr lvl="2"/>
            <a:r>
              <a:rPr lang="en-US" dirty="0"/>
              <a:t>Methods used </a:t>
            </a:r>
          </a:p>
          <a:p>
            <a:pPr lvl="2"/>
            <a:r>
              <a:rPr lang="en-US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Realized that this is a rapidly evolving ecosystem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before we get there …</a:t>
            </a:r>
          </a:p>
          <a:p>
            <a:pPr marL="0" indent="0">
              <a:buNone/>
            </a:pPr>
            <a:r>
              <a:rPr lang="en-US" dirty="0"/>
              <a:t>A little diversion on how the data center has evolved</a:t>
            </a:r>
          </a:p>
        </p:txBody>
      </p:sp>
    </p:spTree>
    <p:extLst>
      <p:ext uri="{BB962C8B-B14F-4D97-AF65-F5344CB8AC3E}">
        <p14:creationId xmlns:p14="http://schemas.microsoft.com/office/powerpoint/2010/main" val="72129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054E3-0F3D-4280-B452-6BDC48C7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Evolution of the data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C7800-0BEC-46C6-9052-54FCFB1F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11643"/>
            <a:ext cx="6278529" cy="4444975"/>
          </a:xfrm>
          <a:prstGeom prst="rect">
            <a:avLst/>
          </a:prstGeom>
        </p:spPr>
      </p:pic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8D045014-024D-4AEE-8654-CDBE42F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Data growth and cost drove re-architecting the data center</a:t>
            </a:r>
          </a:p>
          <a:p>
            <a:r>
              <a:rPr lang="en-US" sz="1800">
                <a:solidFill>
                  <a:srgbClr val="FFFFFF"/>
                </a:solidFill>
              </a:rPr>
              <a:t>Google and Yahoo led the effort to replace legacy infrastructure with commodity hardware </a:t>
            </a:r>
          </a:p>
          <a:p>
            <a:r>
              <a:rPr lang="en-US" sz="1800">
                <a:solidFill>
                  <a:srgbClr val="FFFFFF"/>
                </a:solidFill>
              </a:rPr>
              <a:t>Achieve same reliability with simple replication and file system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84841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E97B85-461D-40E1-8E29-1058E45A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Storage Cost Comparison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63CEF8-B274-461F-BDEA-6A4D8D35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0" b="-16700"/>
          <a:stretch/>
        </p:blipFill>
        <p:spPr bwMode="auto">
          <a:xfrm>
            <a:off x="633999" y="640080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FDD1F-35F6-4E57-97EB-F18EB0AC1C35}"/>
              </a:ext>
            </a:extLst>
          </p:cNvPr>
          <p:cNvSpPr txBox="1"/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Center costs undercut traditional IT infrastructure</a:t>
            </a:r>
          </a:p>
          <a:p>
            <a:pPr lvl="1"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Commodity hardware</a:t>
            </a:r>
          </a:p>
          <a:p>
            <a:pPr lvl="1"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 purchasing</a:t>
            </a:r>
          </a:p>
          <a:p>
            <a:pPr lvl="1"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Bypass traditional vendors – EMC, HP, IBM</a:t>
            </a:r>
          </a:p>
          <a:p>
            <a:pPr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http://www.googlinux.com/understanding-distributed-data-storage/index.html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10/3/2016</a:t>
            </a:r>
          </a:p>
          <a:p>
            <a:pPr indent="-2286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E1789-FD19-41AA-8695-089B638D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Processing and Storage Trends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254E01-8448-469C-9709-B6DEFB94A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72" b="-24872"/>
          <a:stretch/>
        </p:blipFill>
        <p:spPr bwMode="auto">
          <a:xfrm>
            <a:off x="633999" y="640080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FAF21-CDE3-4D74-8223-E821C7706187}"/>
              </a:ext>
            </a:extLst>
          </p:cNvPr>
          <p:cNvSpPr txBox="1"/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Combination of processing power and storage density make individual servers powerful compute and storage devices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hlinkClick r:id="rId3"/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hlinkClick r:id="rId3"/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https://towardsdatascience.com/the-future-of-computation-for-machine-learning-and-data-science-fad7062bc27d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10/24/2019</a:t>
            </a:r>
          </a:p>
        </p:txBody>
      </p:sp>
    </p:spTree>
    <p:extLst>
      <p:ext uri="{BB962C8B-B14F-4D97-AF65-F5344CB8AC3E}">
        <p14:creationId xmlns:p14="http://schemas.microsoft.com/office/powerpoint/2010/main" val="120970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0214CF-AD6E-4747-A688-BF30955F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200" dirty="0">
                <a:solidFill>
                  <a:srgbClr val="F15F25"/>
                </a:solidFill>
              </a:rPr>
              <a:t>Hadoop and the Hadoop Distributed File System (HDFS)</a:t>
            </a:r>
          </a:p>
        </p:txBody>
      </p:sp>
      <p:sp>
        <p:nvSpPr>
          <p:cNvPr id="4103" name="Rectangle 7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261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6" name="Picture 2" descr="HDFS Architecture&#10;Secondary&#10;Namenode&#10;Namenode&#10;Datanode 1&#10;B1 B2&#10;Datanode 2&#10;B1 B3&#10;Datanode 3&#10;B2 B3&#10;Datanode N&#10;……….&#10;Master&#10;Sl...">
            <a:extLst>
              <a:ext uri="{FF2B5EF4-FFF2-40B4-BE49-F238E27FC236}">
                <a16:creationId xmlns:a16="http://schemas.microsoft.com/office/drawing/2014/main" id="{388094D6-6470-4C1A-9147-1B8E5BEDA9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090" y="34637"/>
            <a:ext cx="4511870" cy="25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7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2836942"/>
            <a:ext cx="4901184" cy="4021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100" name="Picture 4" descr="hadoop">
            <a:extLst>
              <a:ext uri="{FF2B5EF4-FFF2-40B4-BE49-F238E27FC236}">
                <a16:creationId xmlns:a16="http://schemas.microsoft.com/office/drawing/2014/main" id="{273D408A-41E6-426B-8334-3F11CF0F77C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70090" y="3232894"/>
            <a:ext cx="4572000" cy="321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80C72-E3B9-4D54-8E5E-B2E292965516}"/>
              </a:ext>
            </a:extLst>
          </p:cNvPr>
          <p:cNvSpPr txBox="1"/>
          <p:nvPr/>
        </p:nvSpPr>
        <p:spPr>
          <a:xfrm>
            <a:off x="6476772" y="2978639"/>
            <a:ext cx="5063457" cy="2729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Hadoop and HDFS (Hadoop Distributed File System) developed as open source and adopted by Yahoo in 2006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to store large volumes of data on several node machines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Helps in processing the data in a parallel manner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https://www.belatrixsf.com/blog/how-to-decide-between-rdbms-and-hadoop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hlinkClick r:id="rId5"/>
              </a:rPr>
              <a:t>https://www.slideshare.net/Simplilearn/hadoop-architecture-hdfs-architecture-hadoop-architecture-tutorial-hdfs-tutorial-simplilearn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2/1/2018</a:t>
            </a:r>
          </a:p>
        </p:txBody>
      </p:sp>
    </p:spTree>
    <p:extLst>
      <p:ext uri="{BB962C8B-B14F-4D97-AF65-F5344CB8AC3E}">
        <p14:creationId xmlns:p14="http://schemas.microsoft.com/office/powerpoint/2010/main" val="221665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572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Consolas</vt:lpstr>
      <vt:lpstr>Metropolitan</vt:lpstr>
      <vt:lpstr>BIG DATA</vt:lpstr>
      <vt:lpstr>What is big data</vt:lpstr>
      <vt:lpstr>Where to begin?</vt:lpstr>
      <vt:lpstr>Stack Overflow Trends</vt:lpstr>
      <vt:lpstr>Set a learning path</vt:lpstr>
      <vt:lpstr>Evolution of the data center</vt:lpstr>
      <vt:lpstr>Storage Cost Comparison</vt:lpstr>
      <vt:lpstr>Processing and Storage Trends</vt:lpstr>
      <vt:lpstr>Hadoop and the Hadoop Distributed File System (HDFS)</vt:lpstr>
      <vt:lpstr>Big Data API Evolution</vt:lpstr>
      <vt:lpstr>How do we access and analyze big data?</vt:lpstr>
      <vt:lpstr>MapReduce – improve parallelism</vt:lpstr>
      <vt:lpstr>Apache Spark</vt:lpstr>
      <vt:lpstr>Why Spark</vt:lpstr>
      <vt:lpstr>Sparks fundamental data structure -  Resilient Distributed Datasets (RDD)</vt:lpstr>
      <vt:lpstr>Spark DataFrames and Datasets</vt:lpstr>
      <vt:lpstr>Koalas – merge the ecosystem of data scientists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Steve Aronson</dc:creator>
  <cp:lastModifiedBy>Steve Aronson</cp:lastModifiedBy>
  <cp:revision>1</cp:revision>
  <dcterms:created xsi:type="dcterms:W3CDTF">2020-04-29T14:23:34Z</dcterms:created>
  <dcterms:modified xsi:type="dcterms:W3CDTF">2020-04-29T14:25:16Z</dcterms:modified>
</cp:coreProperties>
</file>