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71" r:id="rId5"/>
    <p:sldId id="260" r:id="rId6"/>
    <p:sldId id="265" r:id="rId7"/>
    <p:sldId id="275" r:id="rId8"/>
    <p:sldId id="264" r:id="rId9"/>
    <p:sldId id="263" r:id="rId10"/>
    <p:sldId id="266" r:id="rId11"/>
    <p:sldId id="268" r:id="rId12"/>
    <p:sldId id="267" r:id="rId13"/>
    <p:sldId id="269" r:id="rId14"/>
    <p:sldId id="272" r:id="rId15"/>
    <p:sldId id="274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04F9B86-A9F7-4381-9EAE-22FEEEFF35C2}">
          <p14:sldIdLst>
            <p14:sldId id="256"/>
            <p14:sldId id="257"/>
            <p14:sldId id="258"/>
            <p14:sldId id="271"/>
            <p14:sldId id="260"/>
            <p14:sldId id="265"/>
            <p14:sldId id="275"/>
            <p14:sldId id="264"/>
            <p14:sldId id="263"/>
            <p14:sldId id="266"/>
            <p14:sldId id="268"/>
            <p14:sldId id="267"/>
            <p14:sldId id="269"/>
            <p14:sldId id="272"/>
            <p14:sldId id="274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667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303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35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68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02B20F-1090-4D19-84B6-9037509FF2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468DF0-469F-415E-AACB-95E2784A70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4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insor/django_102_pluralsigh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intro/tutorial01/" TargetMode="External"/><Relationship Id="rId2" Type="http://schemas.openxmlformats.org/officeDocument/2006/relationships/hyperlink" Target="https://app.pluralsigh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pluralsight.com/course-player?clipId=e5482b13-c204-4d52-89ec-94a1099592b0" TargetMode="External"/><Relationship Id="rId4" Type="http://schemas.openxmlformats.org/officeDocument/2006/relationships/hyperlink" Target="https://mherman.org/blog/postgresql-and-nodej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insor/django_102_pluralsigh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x.x.x.x:959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4D24-540A-48C0-91EC-A15063FB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675254"/>
            <a:ext cx="8120743" cy="1658816"/>
          </a:xfrm>
        </p:spPr>
        <p:txBody>
          <a:bodyPr>
            <a:normAutofit fontScale="90000"/>
          </a:bodyPr>
          <a:lstStyle/>
          <a:p>
            <a:r>
              <a:rPr lang="en-US" dirty="0"/>
              <a:t>Django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Python backend for Web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77825-6804-470D-AD87-2B931FE34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637" y="3804259"/>
            <a:ext cx="8120743" cy="16588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Chris Winsor</a:t>
            </a:r>
          </a:p>
          <a:p>
            <a:r>
              <a:rPr lang="en-US" dirty="0"/>
              <a:t>2/26/2020</a:t>
            </a:r>
          </a:p>
          <a:p>
            <a:endParaRPr lang="en-US" dirty="0"/>
          </a:p>
          <a:p>
            <a:r>
              <a:rPr lang="en-US" dirty="0"/>
              <a:t>Prepared for </a:t>
            </a:r>
            <a:r>
              <a:rPr lang="en-US" dirty="0" err="1"/>
              <a:t>Metrowest</a:t>
            </a:r>
            <a:r>
              <a:rPr lang="en-US" dirty="0"/>
              <a:t> Boston Developers Machine Learning Group</a:t>
            </a:r>
          </a:p>
          <a:p>
            <a:r>
              <a:rPr lang="en-US" dirty="0"/>
              <a:t>Available from </a:t>
            </a:r>
            <a:r>
              <a:rPr lang="en-US" dirty="0">
                <a:hlinkClick r:id="rId2"/>
              </a:rPr>
              <a:t>https://github.com/cwinsor/django_102_pluralsight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71FB-ACEA-4089-9386-2524C758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365126"/>
            <a:ext cx="9972869" cy="966964"/>
          </a:xfrm>
        </p:spPr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631ABF-B560-42B3-945D-A1F839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5" y="1506894"/>
            <a:ext cx="3638939" cy="3844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Receive request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GET:</a:t>
            </a:r>
          </a:p>
          <a:p>
            <a:pPr marL="457200" lvl="1" indent="0">
              <a:buNone/>
            </a:pPr>
            <a:r>
              <a:rPr lang="en-US" sz="2000" i="0" dirty="0">
                <a:latin typeface="Consolas" panose="020B0609020204030204" pitchFamily="49" charset="0"/>
              </a:rPr>
              <a:t>Create a blank form and return it</a:t>
            </a:r>
            <a:endParaRPr lang="en-US" sz="1600" i="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POST:</a:t>
            </a:r>
          </a:p>
          <a:p>
            <a:pPr marL="457200" lvl="1" indent="0">
              <a:buNone/>
            </a:pPr>
            <a:r>
              <a:rPr lang="en-US" sz="2000" i="0" dirty="0">
                <a:latin typeface="Consolas" panose="020B0609020204030204" pitchFamily="49" charset="0"/>
              </a:rPr>
              <a:t>Create a form using data from the POST (i.e. validate the data)</a:t>
            </a:r>
          </a:p>
          <a:p>
            <a:pPr marL="457200" lvl="1" indent="0">
              <a:buNone/>
            </a:pPr>
            <a:endParaRPr lang="en-US" sz="2000" i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i="0" dirty="0">
                <a:latin typeface="Consolas" panose="020B0609020204030204" pitchFamily="49" charset="0"/>
              </a:rPr>
              <a:t>If valid – save to DB and redirect to </a:t>
            </a:r>
            <a:r>
              <a:rPr lang="en-US" sz="2000" i="0" dirty="0" err="1">
                <a:latin typeface="Consolas" panose="020B0609020204030204" pitchFamily="49" charset="0"/>
              </a:rPr>
              <a:t>player_home</a:t>
            </a:r>
            <a:r>
              <a:rPr lang="en-US" sz="2000" i="0" dirty="0">
                <a:latin typeface="Consolas" panose="020B0609020204030204" pitchFamily="49" charset="0"/>
              </a:rPr>
              <a:t> page</a:t>
            </a:r>
          </a:p>
          <a:p>
            <a:pPr marL="457200" lvl="1" indent="0">
              <a:buNone/>
            </a:pPr>
            <a:endParaRPr lang="en-US" sz="2000" i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i="0" dirty="0">
                <a:latin typeface="Consolas" panose="020B0609020204030204" pitchFamily="49" charset="0"/>
              </a:rPr>
              <a:t>If not valid – send form back to user (with errors)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48E4E-1512-4E81-88B4-C64DC453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04" y="872173"/>
            <a:ext cx="7628565" cy="51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E9AD-4D00-4A97-BD00-7FF64732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514642"/>
            <a:ext cx="9520158" cy="1049235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48D0-F3C3-4A57-865B-4102EDA9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51" y="1729665"/>
            <a:ext cx="9334718" cy="399424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Game(</a:t>
            </a:r>
            <a:r>
              <a:rPr lang="en-US" sz="1800" dirty="0" err="1">
                <a:latin typeface="Consolas" panose="020B0609020204030204" pitchFamily="49" charset="0"/>
              </a:rPr>
              <a:t>models.Model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800" i="0" dirty="0" err="1">
                <a:latin typeface="Consolas" panose="020B0609020204030204" pitchFamily="49" charset="0"/>
              </a:rPr>
              <a:t>firstPlayer</a:t>
            </a:r>
            <a:r>
              <a:rPr lang="en-US" sz="1800" i="0" dirty="0"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latin typeface="Consolas" panose="020B0609020204030204" pitchFamily="49" charset="0"/>
              </a:rPr>
              <a:t>models.ForeignKey</a:t>
            </a:r>
            <a:r>
              <a:rPr lang="en-US" sz="1800" i="0" dirty="0">
                <a:latin typeface="Consolas" panose="020B0609020204030204" pitchFamily="49" charset="0"/>
              </a:rPr>
              <a:t>(User)</a:t>
            </a:r>
          </a:p>
          <a:p>
            <a:pPr lvl="1"/>
            <a:r>
              <a:rPr lang="en-US" sz="1800" i="0" dirty="0" err="1">
                <a:latin typeface="Consolas" panose="020B0609020204030204" pitchFamily="49" charset="0"/>
              </a:rPr>
              <a:t>startTime</a:t>
            </a:r>
            <a:r>
              <a:rPr lang="en-US" sz="1800" i="0" dirty="0"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latin typeface="Consolas" panose="020B0609020204030204" pitchFamily="49" charset="0"/>
              </a:rPr>
              <a:t>models.DateTimeField</a:t>
            </a:r>
            <a:r>
              <a:rPr lang="en-US" sz="1800" i="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status = </a:t>
            </a:r>
            <a:r>
              <a:rPr lang="en-US" sz="1800" i="0" dirty="0" err="1">
                <a:latin typeface="Consolas" panose="020B0609020204030204" pitchFamily="49" charset="0"/>
              </a:rPr>
              <a:t>models.CharField</a:t>
            </a:r>
            <a:r>
              <a:rPr lang="en-US" sz="1800" i="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sz="1800" i="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Move(</a:t>
            </a:r>
            <a:r>
              <a:rPr lang="en-US" sz="1800" dirty="0" err="1">
                <a:latin typeface="Consolas" panose="020B0609020204030204" pitchFamily="49" charset="0"/>
              </a:rPr>
              <a:t>models.Model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x, y = </a:t>
            </a:r>
            <a:r>
              <a:rPr lang="en-US" sz="1800" i="0" dirty="0" err="1">
                <a:latin typeface="Consolas" panose="020B0609020204030204" pitchFamily="49" charset="0"/>
              </a:rPr>
              <a:t>models.IntegerField</a:t>
            </a:r>
            <a:r>
              <a:rPr lang="en-US" sz="1800" i="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game = </a:t>
            </a:r>
            <a:r>
              <a:rPr lang="en-US" sz="1800" i="0" dirty="0" err="1">
                <a:latin typeface="Consolas" panose="020B0609020204030204" pitchFamily="49" charset="0"/>
              </a:rPr>
              <a:t>models.ForeignKey</a:t>
            </a:r>
            <a:r>
              <a:rPr lang="en-US" sz="1800" i="0" dirty="0">
                <a:latin typeface="Consolas" panose="020B0609020204030204" pitchFamily="49" charset="0"/>
              </a:rPr>
              <a:t>(Game)</a:t>
            </a:r>
          </a:p>
          <a:p>
            <a:pPr lvl="1"/>
            <a:endParaRPr lang="en-US" sz="1800" i="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Invitation(</a:t>
            </a:r>
            <a:r>
              <a:rPr lang="en-US" sz="1800" dirty="0" err="1">
                <a:latin typeface="Consolas" panose="020B0609020204030204" pitchFamily="49" charset="0"/>
              </a:rPr>
              <a:t>models.Model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800" i="0" dirty="0" err="1">
                <a:latin typeface="Consolas" panose="020B0609020204030204" pitchFamily="49" charset="0"/>
              </a:rPr>
              <a:t>from_user</a:t>
            </a:r>
            <a:r>
              <a:rPr lang="en-US" sz="1800" i="0" dirty="0"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latin typeface="Consolas" panose="020B0609020204030204" pitchFamily="49" charset="0"/>
              </a:rPr>
              <a:t>models.ForeignKey</a:t>
            </a:r>
            <a:r>
              <a:rPr lang="en-US" sz="1800" i="0" dirty="0">
                <a:latin typeface="Consolas" panose="020B0609020204030204" pitchFamily="49" charset="0"/>
              </a:rPr>
              <a:t>(User)</a:t>
            </a:r>
          </a:p>
          <a:p>
            <a:pPr lvl="1"/>
            <a:r>
              <a:rPr lang="en-US" sz="1800" i="0" dirty="0" err="1">
                <a:latin typeface="Consolas" panose="020B0609020204030204" pitchFamily="49" charset="0"/>
              </a:rPr>
              <a:t>to_user</a:t>
            </a:r>
            <a:r>
              <a:rPr lang="en-US" sz="1800" i="0" dirty="0"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latin typeface="Consolas" panose="020B0609020204030204" pitchFamily="49" charset="0"/>
              </a:rPr>
              <a:t>models.ForeignKey</a:t>
            </a:r>
            <a:r>
              <a:rPr lang="en-US" sz="1800" i="0" dirty="0">
                <a:latin typeface="Consolas" panose="020B0609020204030204" pitchFamily="49" charset="0"/>
              </a:rPr>
              <a:t>(User)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message = </a:t>
            </a:r>
            <a:r>
              <a:rPr lang="en-US" sz="1800" i="0" dirty="0" err="1">
                <a:latin typeface="Consolas" panose="020B0609020204030204" pitchFamily="49" charset="0"/>
              </a:rPr>
              <a:t>models.CharField</a:t>
            </a:r>
            <a:r>
              <a:rPr lang="en-US" sz="1800" i="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i="0" dirty="0" err="1">
                <a:latin typeface="Consolas" panose="020B0609020204030204" pitchFamily="49" charset="0"/>
              </a:rPr>
              <a:t>time_to_play</a:t>
            </a:r>
            <a:r>
              <a:rPr lang="en-US" sz="1800" i="0" dirty="0"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latin typeface="Consolas" panose="020B0609020204030204" pitchFamily="49" charset="0"/>
              </a:rPr>
              <a:t>models.DateTime</a:t>
            </a:r>
            <a:r>
              <a:rPr lang="en-US" sz="1800" i="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AC40E-2B2D-4082-B9B8-B2BDB0F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0299"/>
            <a:ext cx="5978849" cy="57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0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5CFE-DE42-4F00-8C77-31976AAC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11004-5B2E-4B16-9EDD-6C2B1022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32" y="1759928"/>
            <a:ext cx="9359056" cy="45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4288-A3D9-4769-9C72-F34ABA02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35" y="543262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Models and Migrations</a:t>
            </a:r>
            <a:br>
              <a:rPr lang="en-US" dirty="0"/>
            </a:br>
            <a:r>
              <a:rPr lang="en-US" sz="1600" dirty="0"/>
              <a:t>(create and update schema) (</a:t>
            </a:r>
            <a:r>
              <a:rPr lang="en-US" sz="1600" dirty="0" err="1"/>
              <a:t>provids</a:t>
            </a:r>
            <a:r>
              <a:rPr lang="en-US" sz="1600" dirty="0"/>
              <a:t> API for Views) (and abstracts </a:t>
            </a:r>
            <a:r>
              <a:rPr lang="en-US" sz="1600" dirty="0" err="1"/>
              <a:t>db</a:t>
            </a:r>
            <a:r>
              <a:rPr lang="en-US" sz="1600" dirty="0"/>
              <a:t>-specifics)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7D7A-4620-4451-9F3E-F42C538E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82599"/>
            <a:ext cx="3825551" cy="4033009"/>
          </a:xfrm>
        </p:spPr>
        <p:txBody>
          <a:bodyPr>
            <a:normAutofit/>
          </a:bodyPr>
          <a:lstStyle/>
          <a:p>
            <a:r>
              <a:rPr lang="en-US" dirty="0"/>
              <a:t>The Model is everything needed to create database tables</a:t>
            </a:r>
          </a:p>
          <a:p>
            <a:r>
              <a:rPr lang="en-US" dirty="0"/>
              <a:t>Django creates “migrations” which implement the tables.</a:t>
            </a:r>
          </a:p>
          <a:p>
            <a:r>
              <a:rPr lang="en-US" dirty="0"/>
              <a:t>Migrations also UPDATE existing schema</a:t>
            </a:r>
          </a:p>
          <a:p>
            <a:r>
              <a:rPr lang="en-US" dirty="0"/>
              <a:t>Model provides an API for the View</a:t>
            </a:r>
          </a:p>
          <a:p>
            <a:r>
              <a:rPr lang="en-US" dirty="0"/>
              <a:t>Model generates the SQL and hides vendor-specific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9D009-9C17-41E7-B60C-0971501E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2" y="1592497"/>
            <a:ext cx="7457641" cy="49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3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CDB0-1C40-456F-B053-16DA7516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3A30-965C-4BFB-9760-152323B3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1690688"/>
            <a:ext cx="2809896" cy="4770132"/>
          </a:xfrm>
        </p:spPr>
        <p:txBody>
          <a:bodyPr>
            <a:normAutofit/>
          </a:bodyPr>
          <a:lstStyle/>
          <a:p>
            <a:r>
              <a:rPr lang="en-US" sz="2000" dirty="0"/>
              <a:t>Template is the structure to render the page.</a:t>
            </a:r>
          </a:p>
          <a:p>
            <a:r>
              <a:rPr lang="en-US" sz="2000" dirty="0"/>
              <a:t>HTML + Bootstrap markup</a:t>
            </a:r>
          </a:p>
          <a:p>
            <a:r>
              <a:rPr lang="en-US" sz="2000" dirty="0"/>
              <a:t>Extend “base.html” (the author got this from Initializr.com)</a:t>
            </a:r>
          </a:p>
          <a:p>
            <a:r>
              <a:rPr lang="en-US" sz="2000" dirty="0"/>
              <a:t>“crispy” is CSS</a:t>
            </a:r>
          </a:p>
          <a:p>
            <a:r>
              <a:rPr lang="en-US" sz="2000" dirty="0"/>
              <a:t>Form comes from View and knows how to render its elements.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DA518-B18E-49EB-9E3F-8508B0C0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43" y="1836234"/>
            <a:ext cx="8065278" cy="46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2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5941-5C3A-4FF8-938D-3323D27F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566" y="990600"/>
            <a:ext cx="9601200" cy="1485900"/>
          </a:xfrm>
        </p:spPr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35DE-BE58-48FD-8C6D-E5D12715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34" y="2286000"/>
            <a:ext cx="9377265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Django is Python + DB backend </a:t>
            </a:r>
            <a:r>
              <a:rPr lang="en-US" sz="1800" dirty="0"/>
              <a:t>(can you say ML language and models...)</a:t>
            </a:r>
          </a:p>
          <a:p>
            <a:r>
              <a:rPr lang="en-US" dirty="0"/>
              <a:t>User Authentication w/ forms</a:t>
            </a:r>
          </a:p>
          <a:p>
            <a:r>
              <a:rPr lang="en-US" dirty="0"/>
              <a:t>Admin pages to view or edit project and DB tables</a:t>
            </a:r>
          </a:p>
          <a:p>
            <a:r>
              <a:rPr lang="en-US" dirty="0"/>
              <a:t>Migrations</a:t>
            </a:r>
          </a:p>
          <a:p>
            <a:r>
              <a:rPr lang="en-US" dirty="0"/>
              <a:t>Apache/PostgreSQL for production (starter DB/WS provided)</a:t>
            </a:r>
          </a:p>
          <a:p>
            <a:r>
              <a:rPr lang="en-US" dirty="0"/>
              <a:t>Crispy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summary – Django is production ready Python backend, perfect for Machine Learning and data science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8761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2D82-7D07-4D28-B03F-7E0703ED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F0A1-47E2-45A5-9919-6CFCDE67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236" y="1406480"/>
            <a:ext cx="9879563" cy="5229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PLaSTiCC</a:t>
            </a:r>
            <a:r>
              <a:rPr lang="en-US" dirty="0"/>
              <a:t> database...</a:t>
            </a:r>
          </a:p>
          <a:p>
            <a:r>
              <a:rPr lang="en-US" dirty="0"/>
              <a:t>2 tables</a:t>
            </a:r>
          </a:p>
          <a:p>
            <a:r>
              <a:rPr lang="en-US" dirty="0"/>
              <a:t>Maybe a dozen or so attributes</a:t>
            </a:r>
          </a:p>
          <a:p>
            <a:r>
              <a:rPr lang="en-US" dirty="0"/>
              <a:t>Make a List View Page, Detail View Page</a:t>
            </a:r>
          </a:p>
          <a:p>
            <a:r>
              <a:rPr lang="en-US" dirty="0"/>
              <a:t>How hard can it be!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r>
              <a:rPr lang="en-US" dirty="0"/>
              <a:t>Plug in (Python) predictive model from Kaggle from B. Trotta or Kyle Boone</a:t>
            </a:r>
          </a:p>
          <a:p>
            <a:r>
              <a:rPr lang="en-US" dirty="0"/>
              <a:t>Make a game of it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SO:</a:t>
            </a:r>
          </a:p>
          <a:p>
            <a:r>
              <a:rPr lang="en-US" dirty="0"/>
              <a:t>Pick a star from the (List View) of stars</a:t>
            </a:r>
          </a:p>
          <a:p>
            <a:r>
              <a:rPr lang="en-US" dirty="0"/>
              <a:t>Display detail view (macro data + timeseries data) in tabular form (bonus points for a chart)</a:t>
            </a:r>
          </a:p>
          <a:p>
            <a:r>
              <a:rPr lang="en-US" dirty="0"/>
              <a:t>Have user make a prediction</a:t>
            </a:r>
          </a:p>
          <a:p>
            <a:r>
              <a:rPr lang="en-US" dirty="0"/>
              <a:t>Push button to reveal predictive model, and actual result.</a:t>
            </a:r>
          </a:p>
          <a:p>
            <a:r>
              <a:rPr lang="en-US" dirty="0"/>
              <a:t>Keep score</a:t>
            </a:r>
          </a:p>
        </p:txBody>
      </p:sp>
    </p:spTree>
    <p:extLst>
      <p:ext uri="{BB962C8B-B14F-4D97-AF65-F5344CB8AC3E}">
        <p14:creationId xmlns:p14="http://schemas.microsoft.com/office/powerpoint/2010/main" val="111431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F9D5-F184-4B22-B8A4-0AFA9AA6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521" y="2677577"/>
            <a:ext cx="2967135" cy="75142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240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0F46-C0C6-470C-9FA7-130887E9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7278"/>
            <a:ext cx="9520158" cy="1049235"/>
          </a:xfrm>
        </p:spPr>
        <p:txBody>
          <a:bodyPr/>
          <a:lstStyle/>
          <a:p>
            <a:r>
              <a:rPr lang="en-US" dirty="0"/>
              <a:t>References...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CADA-0362-42FC-8C94-07F7338A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4" y="1672026"/>
            <a:ext cx="9907189" cy="4698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Django:</a:t>
            </a:r>
          </a:p>
          <a:p>
            <a:r>
              <a:rPr lang="en-US" sz="2000" dirty="0"/>
              <a:t>"Django Fundamentals“ (</a:t>
            </a:r>
            <a:r>
              <a:rPr lang="en-US" sz="2000" dirty="0" err="1"/>
              <a:t>Reindert</a:t>
            </a:r>
            <a:r>
              <a:rPr lang="en-US" sz="2000" dirty="0"/>
              <a:t>-Jan </a:t>
            </a:r>
            <a:r>
              <a:rPr lang="en-US" sz="2000" dirty="0" err="1"/>
              <a:t>Ekker</a:t>
            </a:r>
            <a:r>
              <a:rPr lang="en-US" sz="2000" dirty="0"/>
              <a:t>) </a:t>
            </a:r>
            <a:r>
              <a:rPr lang="en-US" sz="2000" dirty="0">
                <a:hlinkClick r:id="rId2"/>
              </a:rPr>
              <a:t>https://app.pluralsight.com</a:t>
            </a:r>
            <a:r>
              <a:rPr lang="en-US" sz="2000" dirty="0"/>
              <a:t>  This is the “</a:t>
            </a:r>
            <a:r>
              <a:rPr lang="en-US" sz="2000" dirty="0" err="1"/>
              <a:t>tictactoe</a:t>
            </a:r>
            <a:r>
              <a:rPr lang="en-US" sz="2000" dirty="0"/>
              <a:t>” application – excellent</a:t>
            </a:r>
          </a:p>
          <a:p>
            <a:r>
              <a:rPr lang="en-US" sz="2000" dirty="0"/>
              <a:t>Django Tutorial </a:t>
            </a:r>
            <a:r>
              <a:rPr lang="en-US" sz="2000" dirty="0">
                <a:hlinkClick r:id="rId3"/>
              </a:rPr>
              <a:t>https://docs.djangoproject.com/en/3.0/intro/tutorial01/</a:t>
            </a:r>
            <a:r>
              <a:rPr lang="en-US" sz="2000" dirty="0"/>
              <a:t>  Intro from The Source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Node, Postgres, Express:</a:t>
            </a:r>
          </a:p>
          <a:p>
            <a:r>
              <a:rPr lang="en-US" sz="2000" dirty="0"/>
              <a:t>“Build a CRUD single page application with Node, Express, Angular, Postgres” (Michael Herman) </a:t>
            </a:r>
            <a:r>
              <a:rPr lang="en-US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https://mherman.org/blog/postgresql-and-nodejs/</a:t>
            </a:r>
            <a:r>
              <a:rPr lang="en-US" sz="2000" dirty="0">
                <a:solidFill>
                  <a:schemeClr val="accent1"/>
                </a:solidFill>
              </a:rPr>
              <a:t>   </a:t>
            </a:r>
            <a:r>
              <a:rPr lang="en-US" sz="2000" dirty="0"/>
              <a:t>This is an example frontend/backend </a:t>
            </a:r>
            <a:r>
              <a:rPr lang="en-US" sz="2000" dirty="0" err="1"/>
              <a:t>javascript</a:t>
            </a:r>
            <a:r>
              <a:rPr lang="en-US" sz="2000" dirty="0"/>
              <a:t> web app with </a:t>
            </a:r>
            <a:r>
              <a:rPr lang="en-US" sz="2000" dirty="0" err="1"/>
              <a:t>postgres</a:t>
            </a:r>
            <a:r>
              <a:rPr lang="en-US" sz="2000" dirty="0"/>
              <a:t> db.  It uses express web server/routing and (a little) angular on the front-end.  You will use </a:t>
            </a:r>
            <a:r>
              <a:rPr lang="en-US" sz="2000" dirty="0" err="1"/>
              <a:t>npm</a:t>
            </a:r>
            <a:r>
              <a:rPr lang="en-US" sz="2000" dirty="0"/>
              <a:t>, express, node, browser trace/debug features.  You will see </a:t>
            </a:r>
            <a:r>
              <a:rPr lang="en-US" sz="2000" dirty="0" err="1"/>
              <a:t>javascript</a:t>
            </a:r>
            <a:r>
              <a:rPr lang="en-US" sz="2000" dirty="0"/>
              <a:t> used on both client and server.  This is very standard (server-side </a:t>
            </a:r>
            <a:r>
              <a:rPr lang="en-US" sz="2000" dirty="0" err="1"/>
              <a:t>javascript</a:t>
            </a:r>
            <a:r>
              <a:rPr lang="en-US" sz="2000" dirty="0"/>
              <a:t>) architecture.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Front-end:</a:t>
            </a:r>
          </a:p>
          <a:p>
            <a:r>
              <a:rPr lang="en-US" sz="2000" dirty="0"/>
              <a:t>“Front-End Web Development Quick Start With HTML5, CSS, and JavaScript” (Shawn Wildermuth) </a:t>
            </a:r>
            <a:r>
              <a:rPr lang="en-US" sz="2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https://app.pluralsight.com/course-player?clipId=e5482b13-c204-4d52-89ec-94a1099592b0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/>
              <a:t>Beginner HTML5, CSS, JavaScript – excellent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040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DEA-BAD9-44E5-A71F-224549BF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61A5-750E-4EEC-A249-0604B400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93013"/>
            <a:ext cx="9520158" cy="345061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Server-side </a:t>
            </a:r>
            <a:r>
              <a:rPr lang="en-US" sz="3000" dirty="0" err="1"/>
              <a:t>Javascript</a:t>
            </a:r>
            <a:r>
              <a:rPr lang="en-US" sz="3000" dirty="0"/>
              <a:t> (node.js, express)</a:t>
            </a:r>
          </a:p>
          <a:p>
            <a:pPr lvl="1"/>
            <a:r>
              <a:rPr lang="en-US" sz="2600" dirty="0"/>
              <a:t>Most common implementation</a:t>
            </a:r>
          </a:p>
          <a:p>
            <a:pPr lvl="1"/>
            <a:r>
              <a:rPr lang="en-US" sz="2600" dirty="0"/>
              <a:t>Many </a:t>
            </a:r>
            <a:r>
              <a:rPr lang="en-US" sz="2600" dirty="0" err="1"/>
              <a:t>many</a:t>
            </a:r>
            <a:r>
              <a:rPr lang="en-US" sz="2600" dirty="0"/>
              <a:t> libraries</a:t>
            </a:r>
          </a:p>
          <a:p>
            <a:pPr lvl="1"/>
            <a:r>
              <a:rPr lang="en-US" sz="2600" dirty="0"/>
              <a:t>Python hooks in on the back-end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000" dirty="0"/>
              <a:t>Flask</a:t>
            </a:r>
          </a:p>
          <a:p>
            <a:pPr lvl="1"/>
            <a:r>
              <a:rPr lang="en-US" sz="2600" dirty="0"/>
              <a:t>Server-side Python – lighter than Django</a:t>
            </a:r>
          </a:p>
        </p:txBody>
      </p:sp>
    </p:spTree>
    <p:extLst>
      <p:ext uri="{BB962C8B-B14F-4D97-AF65-F5344CB8AC3E}">
        <p14:creationId xmlns:p14="http://schemas.microsoft.com/office/powerpoint/2010/main" val="1613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BD43-5259-4D50-9CB2-A21284C2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C123-EC15-41E0-90B6-E88E059A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463281"/>
            <a:ext cx="9707137" cy="3816317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Python is the language of Machine Learning</a:t>
            </a:r>
          </a:p>
          <a:p>
            <a:pPr lvl="1"/>
            <a:r>
              <a:rPr lang="en-US" sz="2800" dirty="0"/>
              <a:t>ONE language on the server, not two</a:t>
            </a:r>
          </a:p>
          <a:p>
            <a:pPr lvl="1"/>
            <a:r>
              <a:rPr lang="en-US" sz="2800" dirty="0"/>
              <a:t>Is robust and suitable for commercial sites (vs Flask)</a:t>
            </a:r>
          </a:p>
          <a:p>
            <a:pPr lvl="1"/>
            <a:r>
              <a:rPr lang="en-US" sz="2800" dirty="0"/>
              <a:t>Well documented, well structured (DRY principle)</a:t>
            </a:r>
          </a:p>
          <a:p>
            <a:pPr lvl="1"/>
            <a:r>
              <a:rPr lang="en-US" sz="2800" i="1" dirty="0"/>
              <a:t>Python is fun!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11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898E-B4D6-4A95-B879-6E48C7C4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  <a:br>
              <a:rPr lang="en-US" dirty="0"/>
            </a:br>
            <a:r>
              <a:rPr lang="en-US" sz="2200" dirty="0"/>
              <a:t>(you’ve seen this before)</a:t>
            </a:r>
            <a:br>
              <a:rPr lang="en-US" sz="2200" dirty="0"/>
            </a:br>
            <a:r>
              <a:rPr lang="en-US" sz="2200" dirty="0"/>
              <a:t>Visual Studio Code, setup script, </a:t>
            </a:r>
            <a:r>
              <a:rPr lang="en-US" sz="2200" dirty="0" err="1"/>
              <a:t>virtualenv+pip</a:t>
            </a:r>
            <a:r>
              <a:rPr lang="en-US" sz="2200" dirty="0"/>
              <a:t> for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A109-AD63-4B64-9465-E0DD45EB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792" y="2276668"/>
            <a:ext cx="6690048" cy="43573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myfolder</a:t>
            </a:r>
            <a:r>
              <a:rPr lang="en-US" dirty="0"/>
              <a:t>; cd </a:t>
            </a:r>
            <a:r>
              <a:rPr lang="en-US" dirty="0" err="1"/>
              <a:t>myfolder</a:t>
            </a:r>
            <a:endParaRPr lang="en-US" dirty="0"/>
          </a:p>
          <a:p>
            <a:r>
              <a:rPr lang="en-US" dirty="0"/>
              <a:t> git clone </a:t>
            </a:r>
            <a:r>
              <a:rPr lang="en-US" dirty="0">
                <a:hlinkClick r:id="rId2"/>
              </a:rPr>
              <a:t>https://github.com/cwinsor/django_102_pluralsight</a:t>
            </a:r>
            <a:endParaRPr lang="en-US" dirty="0"/>
          </a:p>
          <a:p>
            <a:r>
              <a:rPr lang="en-US" dirty="0"/>
              <a:t> cd django_102_pluralsight\project</a:t>
            </a:r>
          </a:p>
          <a:p>
            <a:r>
              <a:rPr lang="en-US" dirty="0"/>
              <a:t> ./setup.ps1</a:t>
            </a:r>
          </a:p>
          <a:p>
            <a:endParaRPr lang="en-US" dirty="0"/>
          </a:p>
          <a:p>
            <a:r>
              <a:rPr lang="en-US" dirty="0"/>
              <a:t>to start visual studio code:</a:t>
            </a:r>
          </a:p>
          <a:p>
            <a:r>
              <a:rPr lang="en-US" dirty="0"/>
              <a:t>cd .\</a:t>
            </a:r>
            <a:r>
              <a:rPr lang="en-US" dirty="0" err="1"/>
              <a:t>tictactoe</a:t>
            </a:r>
            <a:r>
              <a:rPr lang="en-US" dirty="0"/>
              <a:t>; code -n .</a:t>
            </a:r>
          </a:p>
          <a:p>
            <a:endParaRPr lang="en-US" dirty="0"/>
          </a:p>
          <a:p>
            <a:r>
              <a:rPr lang="en-US" dirty="0"/>
              <a:t>to run the application:</a:t>
            </a:r>
          </a:p>
          <a:p>
            <a:r>
              <a:rPr lang="en-US" dirty="0"/>
              <a:t>cd </a:t>
            </a:r>
            <a:r>
              <a:rPr lang="en-US" dirty="0" err="1"/>
              <a:t>tictactoe</a:t>
            </a:r>
            <a:r>
              <a:rPr lang="en-US" dirty="0"/>
              <a:t>; python manage.py </a:t>
            </a:r>
            <a:r>
              <a:rPr lang="en-US" dirty="0" err="1"/>
              <a:t>runserver</a:t>
            </a:r>
            <a:endParaRPr lang="en-US" dirty="0"/>
          </a:p>
          <a:p>
            <a:r>
              <a:rPr lang="en-US" dirty="0"/>
              <a:t>URLs are:</a:t>
            </a:r>
          </a:p>
          <a:p>
            <a:r>
              <a:rPr lang="en-US" dirty="0"/>
              <a:t>  http://127.0.0.1:8000 (user login)</a:t>
            </a:r>
          </a:p>
          <a:p>
            <a:r>
              <a:rPr lang="en-US" dirty="0"/>
              <a:t>  http://127.0.0.1:8000/admin/ (admin login)</a:t>
            </a:r>
          </a:p>
        </p:txBody>
      </p:sp>
    </p:spTree>
    <p:extLst>
      <p:ext uri="{BB962C8B-B14F-4D97-AF65-F5344CB8AC3E}">
        <p14:creationId xmlns:p14="http://schemas.microsoft.com/office/powerpoint/2010/main" val="10507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C75A-EEC5-42D5-8262-E1A409AE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90" y="337988"/>
            <a:ext cx="9520158" cy="1049235"/>
          </a:xfrm>
        </p:spPr>
        <p:txBody>
          <a:bodyPr/>
          <a:lstStyle/>
          <a:p>
            <a:r>
              <a:rPr lang="en-US" dirty="0"/>
              <a:t>Explore the app...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A5D8B-BC50-417B-AF42-3062E25E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159" y="1576181"/>
            <a:ext cx="7643050" cy="49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54D2-25F5-479F-8B28-7A289972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app...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7A70-665E-4C1B-B761-CA82652E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python manage.py </a:t>
            </a:r>
            <a:r>
              <a:rPr lang="en-US" dirty="0" err="1">
                <a:hlinkClick r:id="rId2"/>
              </a:rPr>
              <a:t>runserver</a:t>
            </a:r>
            <a:r>
              <a:rPr lang="en-US" dirty="0">
                <a:hlinkClick r:id="rId2"/>
              </a:rPr>
              <a:t> 0.0.0.0:9595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http://192.168.1.220:9595</a:t>
            </a:r>
            <a:endParaRPr lang="en-US" dirty="0"/>
          </a:p>
          <a:p>
            <a:r>
              <a:rPr lang="en-US" dirty="0" err="1"/>
              <a:t>alice</a:t>
            </a:r>
            <a:r>
              <a:rPr lang="en-US" dirty="0"/>
              <a:t>   </a:t>
            </a:r>
            <a:r>
              <a:rPr lang="en-US" dirty="0" err="1"/>
              <a:t>aabbddcc</a:t>
            </a:r>
            <a:endParaRPr lang="en-US" dirty="0"/>
          </a:p>
          <a:p>
            <a:r>
              <a:rPr lang="en-US" dirty="0"/>
              <a:t>bob    </a:t>
            </a:r>
            <a:r>
              <a:rPr lang="en-US" dirty="0" err="1"/>
              <a:t>aabbddcc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74AE2E4-D323-4CA1-975E-8812756F5E5B}"/>
              </a:ext>
            </a:extLst>
          </p:cNvPr>
          <p:cNvSpPr/>
          <p:nvPr/>
        </p:nvSpPr>
        <p:spPr>
          <a:xfrm>
            <a:off x="4282750" y="1881077"/>
            <a:ext cx="7753739" cy="4724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DE9BF-AC3A-4D80-B0DD-F708A963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Template View</a:t>
            </a:r>
            <a:br>
              <a:rPr lang="en-US" dirty="0"/>
            </a:br>
            <a:r>
              <a:rPr lang="en-US" sz="2400" dirty="0"/>
              <a:t>Similar to MVC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4C6AA-B4E6-4471-95D0-71412A917D8E}"/>
              </a:ext>
            </a:extLst>
          </p:cNvPr>
          <p:cNvSpPr/>
          <p:nvPr/>
        </p:nvSpPr>
        <p:spPr>
          <a:xfrm>
            <a:off x="8363783" y="2287639"/>
            <a:ext cx="1486252" cy="126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1B6E1-F37C-4744-B105-E76C8F3D11A2}"/>
              </a:ext>
            </a:extLst>
          </p:cNvPr>
          <p:cNvSpPr/>
          <p:nvPr/>
        </p:nvSpPr>
        <p:spPr>
          <a:xfrm>
            <a:off x="8465329" y="4587519"/>
            <a:ext cx="1486253" cy="1262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78DE3-E7EF-4229-BBB3-8BB96B7FE839}"/>
              </a:ext>
            </a:extLst>
          </p:cNvPr>
          <p:cNvSpPr/>
          <p:nvPr/>
        </p:nvSpPr>
        <p:spPr>
          <a:xfrm>
            <a:off x="5951912" y="3026705"/>
            <a:ext cx="1648654" cy="167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D074F-BA5B-4397-9566-3D69C37DCFA6}"/>
              </a:ext>
            </a:extLst>
          </p:cNvPr>
          <p:cNvSpPr txBox="1"/>
          <p:nvPr/>
        </p:nvSpPr>
        <p:spPr>
          <a:xfrm>
            <a:off x="8465329" y="3740733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Tables/Attributes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02E6BD6-A16E-4139-A068-D88E77B1398D}"/>
              </a:ext>
            </a:extLst>
          </p:cNvPr>
          <p:cNvSpPr/>
          <p:nvPr/>
        </p:nvSpPr>
        <p:spPr>
          <a:xfrm>
            <a:off x="10473801" y="2462547"/>
            <a:ext cx="1113475" cy="12035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0DC72-7A00-461B-B997-107AFB442B19}"/>
              </a:ext>
            </a:extLst>
          </p:cNvPr>
          <p:cNvSpPr txBox="1"/>
          <p:nvPr/>
        </p:nvSpPr>
        <p:spPr>
          <a:xfrm>
            <a:off x="976457" y="2463087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(GET,POST)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52BDC-B566-480C-83A9-F34E62746F30}"/>
              </a:ext>
            </a:extLst>
          </p:cNvPr>
          <p:cNvSpPr txBox="1"/>
          <p:nvPr/>
        </p:nvSpPr>
        <p:spPr>
          <a:xfrm>
            <a:off x="1375440" y="291895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F8A2919-FCE8-4F34-A271-E7E0E5D1F07E}"/>
              </a:ext>
            </a:extLst>
          </p:cNvPr>
          <p:cNvSpPr/>
          <p:nvPr/>
        </p:nvSpPr>
        <p:spPr>
          <a:xfrm rot="789011">
            <a:off x="3058289" y="2838007"/>
            <a:ext cx="2019128" cy="39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FAECD54-DDD9-4E6F-99CF-A26CAB1BFE52}"/>
              </a:ext>
            </a:extLst>
          </p:cNvPr>
          <p:cNvSpPr/>
          <p:nvPr/>
        </p:nvSpPr>
        <p:spPr>
          <a:xfrm rot="12682247">
            <a:off x="7276169" y="4888621"/>
            <a:ext cx="1036147" cy="39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28F0479-6D66-4422-B5A0-594DBEADFF83}"/>
              </a:ext>
            </a:extLst>
          </p:cNvPr>
          <p:cNvSpPr/>
          <p:nvPr/>
        </p:nvSpPr>
        <p:spPr>
          <a:xfrm rot="11675026">
            <a:off x="2554201" y="3374545"/>
            <a:ext cx="2502995" cy="39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7000B634-5AB5-4752-94F5-ABFA5AF9B34A}"/>
              </a:ext>
            </a:extLst>
          </p:cNvPr>
          <p:cNvSpPr/>
          <p:nvPr/>
        </p:nvSpPr>
        <p:spPr>
          <a:xfrm rot="19976179">
            <a:off x="7591671" y="2984023"/>
            <a:ext cx="753529" cy="39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2C57E5-9FB5-443D-AA08-1F43C64044E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9850035" y="2918957"/>
            <a:ext cx="623766" cy="145347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469E6D-9F51-43C3-916C-8D8C8DDD6709}"/>
              </a:ext>
            </a:extLst>
          </p:cNvPr>
          <p:cNvSpPr txBox="1"/>
          <p:nvPr/>
        </p:nvSpPr>
        <p:spPr>
          <a:xfrm>
            <a:off x="7640680" y="5987534"/>
            <a:ext cx="359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HTML (presentation only)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99ECCC-1508-4E85-9FC1-ECAD875B908E}"/>
              </a:ext>
            </a:extLst>
          </p:cNvPr>
          <p:cNvSpPr txBox="1"/>
          <p:nvPr/>
        </p:nvSpPr>
        <p:spPr>
          <a:xfrm>
            <a:off x="4968892" y="2040661"/>
            <a:ext cx="279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Receives Request,</a:t>
            </a:r>
            <a:br>
              <a:rPr lang="en-US" dirty="0"/>
            </a:br>
            <a:r>
              <a:rPr lang="en-US" dirty="0"/>
              <a:t>talks to Model/Template, send Response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20268-9B57-41B4-AC36-F340003CBF25}"/>
              </a:ext>
            </a:extLst>
          </p:cNvPr>
          <p:cNvSpPr/>
          <p:nvPr/>
        </p:nvSpPr>
        <p:spPr>
          <a:xfrm>
            <a:off x="5190592" y="3007702"/>
            <a:ext cx="668940" cy="167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url</a:t>
            </a:r>
            <a:endParaRPr lang="en-US" sz="1200" dirty="0"/>
          </a:p>
          <a:p>
            <a:pPr algn="ctr"/>
            <a:r>
              <a:rPr lang="en-US" sz="12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7659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D0DD-DFDD-4F21-8E6E-C3EAB858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513762"/>
            <a:ext cx="9520158" cy="1049235"/>
          </a:xfrm>
        </p:spPr>
        <p:txBody>
          <a:bodyPr/>
          <a:lstStyle/>
          <a:p>
            <a:r>
              <a:rPr lang="en-US" dirty="0"/>
              <a:t>Mapping URL to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EB11C-B165-44AD-ADD5-86448F99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36" y="1562997"/>
            <a:ext cx="11053713" cy="50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80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1863</TotalTime>
  <Words>845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Consolas</vt:lpstr>
      <vt:lpstr>Franklin Gothic Book</vt:lpstr>
      <vt:lpstr>Crop</vt:lpstr>
      <vt:lpstr>Django  Python backend for Web Applications </vt:lpstr>
      <vt:lpstr>References...</vt:lpstr>
      <vt:lpstr>Alternatives</vt:lpstr>
      <vt:lpstr>Why Django?</vt:lpstr>
      <vt:lpstr>Setup (you’ve seen this before) Visual Studio Code, setup script, virtualenv+pip for modules</vt:lpstr>
      <vt:lpstr>Explore the app...</vt:lpstr>
      <vt:lpstr>Explore the app...</vt:lpstr>
      <vt:lpstr>Model Template View Similar to MVC</vt:lpstr>
      <vt:lpstr>Mapping URL to View</vt:lpstr>
      <vt:lpstr>View</vt:lpstr>
      <vt:lpstr>Model</vt:lpstr>
      <vt:lpstr>Desired Schema</vt:lpstr>
      <vt:lpstr>Models and Migrations (create and update schema) (provids API for Views) (and abstracts db-specifics)</vt:lpstr>
      <vt:lpstr>Templates</vt:lpstr>
      <vt:lpstr>In Summary</vt:lpstr>
      <vt:lpstr>Next steps ...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vs Node.js</dc:title>
  <dc:creator>Chris Winsor</dc:creator>
  <cp:lastModifiedBy>Chris Winsor</cp:lastModifiedBy>
  <cp:revision>72</cp:revision>
  <dcterms:created xsi:type="dcterms:W3CDTF">2020-02-05T09:51:56Z</dcterms:created>
  <dcterms:modified xsi:type="dcterms:W3CDTF">2020-02-27T12:39:42Z</dcterms:modified>
</cp:coreProperties>
</file>