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3" r:id="rId6"/>
    <p:sldId id="262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7FE30-E451-487E-AE3E-B482B065AD76}" v="256" dt="2022-03-01T00:55:09.539"/>
    <p1510:client id="{BF898F43-1764-4F82-AC0C-BF24EA6EC5A8}" v="922" dt="2022-02-27T03:28:42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marketplace/sear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fielding ML solutions - 2022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From GPT-3 to Model marketplaces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89A02-3432-418D-A15C-EF7D56EDDC6B}"/>
              </a:ext>
            </a:extLst>
          </p:cNvPr>
          <p:cNvSpPr txBox="1"/>
          <p:nvPr/>
        </p:nvSpPr>
        <p:spPr>
          <a:xfrm>
            <a:off x="10205605" y="623974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Gene Olafsen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ADC7-36AA-4AA1-9035-835B6F5B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and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3B76-EE63-44A7-943F-1544E9FF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W Cen MT"/>
              </a:rPr>
              <a:t>The market for AI services is estimated to exceed 2.8 trillion dollars by 2030. </a:t>
            </a:r>
          </a:p>
          <a:p>
            <a:r>
              <a:rPr lang="en-US" dirty="0">
                <a:ea typeface="+mn-lt"/>
                <a:cs typeface="+mn-lt"/>
              </a:rPr>
              <a:t>Key players operating in the global artificial intelligence market: </a:t>
            </a:r>
          </a:p>
          <a:p>
            <a:pPr lvl="1"/>
            <a:r>
              <a:rPr lang="en-US" dirty="0">
                <a:ea typeface="+mn-lt"/>
                <a:cs typeface="+mn-lt"/>
              </a:rPr>
              <a:t>Amazon Web Services (AWS), Brighterion, Inc., </a:t>
            </a:r>
            <a:r>
              <a:rPr lang="en-US" dirty="0" err="1">
                <a:ea typeface="+mn-lt"/>
                <a:cs typeface="+mn-lt"/>
              </a:rPr>
              <a:t>eGain</a:t>
            </a:r>
            <a:r>
              <a:rPr lang="en-US" dirty="0">
                <a:ea typeface="+mn-lt"/>
                <a:cs typeface="+mn-lt"/>
              </a:rPr>
              <a:t> Corporation, Google, Inc., IBM Corporation, Intel Corporation, </a:t>
            </a:r>
            <a:r>
              <a:rPr lang="en-US" dirty="0" err="1">
                <a:ea typeface="+mn-lt"/>
                <a:cs typeface="+mn-lt"/>
              </a:rPr>
              <a:t>IntelliResponse</a:t>
            </a:r>
            <a:r>
              <a:rPr lang="en-US" dirty="0">
                <a:ea typeface="+mn-lt"/>
                <a:cs typeface="+mn-lt"/>
              </a:rPr>
              <a:t> Systems Inc., Micron Technology, Microsoft Corporation, MicroStrategy, Inc., Next IT Corporation, Nuance Communications, Nvidia Corporation, Oracle Corporation, QlikTech International AB, Samsung Electronics SAP SE, and Xilinx,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55822-D9BB-4201-9664-103503649633}"/>
              </a:ext>
            </a:extLst>
          </p:cNvPr>
          <p:cNvSpPr txBox="1"/>
          <p:nvPr/>
        </p:nvSpPr>
        <p:spPr>
          <a:xfrm>
            <a:off x="7374082" y="6378287"/>
            <a:ext cx="4509653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 dirty="0">
                <a:ea typeface="+mn-lt"/>
                <a:cs typeface="+mn-lt"/>
              </a:rPr>
              <a:t>*https://www.transparencymarketresearch.com/pressrelease/artificial-intelligence-market.htm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7061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7DE3-7C7B-4D76-970D-310B55C9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 GPT-3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CED0-3BD8-4D05-A65C-24AC8D4BE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Generative Pre-trained Transformer 3 (GPT-3) is the largest (175 billion trainable parameters), most capable, language model (a statistical tool to predict the next word(s) in a sequence) that leverages deep learning to generate human-like text. But GPT-3 doesn't stop there... it can also generate code, stories, poems, etc. GPT-3 falls into the machine learning category known as natural language processing (NLP).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E0EEA-EE92-45BA-87E6-56C34A08E1F3}"/>
              </a:ext>
            </a:extLst>
          </p:cNvPr>
          <p:cNvSpPr txBox="1"/>
          <p:nvPr/>
        </p:nvSpPr>
        <p:spPr>
          <a:xfrm>
            <a:off x="4888923" y="5373832"/>
            <a:ext cx="5921085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ea typeface="+mn-lt"/>
                <a:cs typeface="+mn-lt"/>
              </a:rPr>
              <a:t>Where does GPT-3 come from?</a:t>
            </a:r>
          </a:p>
          <a:p>
            <a:r>
              <a:rPr lang="en-US" dirty="0" err="1">
                <a:ea typeface="+mn-lt"/>
                <a:cs typeface="+mn-lt"/>
              </a:rPr>
              <a:t>OpenAI</a:t>
            </a:r>
            <a:r>
              <a:rPr lang="en-US" dirty="0">
                <a:ea typeface="+mn-lt"/>
                <a:cs typeface="+mn-lt"/>
              </a:rPr>
              <a:t> is an AI research and deployment company. Whose mission is to ensure that artificial general intelligence benefits all of humanity.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5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DFE5-9F1E-4987-9DBA-CEDB4913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E3C9-5B5A-4CA1-8B19-86BD1E025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Text summarizers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Paraphrasing tools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Classifiers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Semantic similarity applications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Open-ended conversational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7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5090-21C0-44D3-81C3-D463BC57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GPT-3 corpus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6AAD15-BF26-4837-AF76-0B26D41DD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410615"/>
              </p:ext>
            </p:extLst>
          </p:nvPr>
        </p:nvGraphicFramePr>
        <p:xfrm>
          <a:off x="1141413" y="2249488"/>
          <a:ext cx="99059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545">
                  <a:extLst>
                    <a:ext uri="{9D8B030D-6E8A-4147-A177-3AD203B41FA5}">
                      <a16:colId xmlns:a16="http://schemas.microsoft.com/office/drawing/2014/main" val="544783526"/>
                    </a:ext>
                  </a:extLst>
                </a:gridCol>
                <a:gridCol w="2173431">
                  <a:extLst>
                    <a:ext uri="{9D8B030D-6E8A-4147-A177-3AD203B41FA5}">
                      <a16:colId xmlns:a16="http://schemas.microsoft.com/office/drawing/2014/main" val="1242283660"/>
                    </a:ext>
                  </a:extLst>
                </a:gridCol>
                <a:gridCol w="5308022">
                  <a:extLst>
                    <a:ext uri="{9D8B030D-6E8A-4147-A177-3AD203B41FA5}">
                      <a16:colId xmlns:a16="http://schemas.microsoft.com/office/drawing/2014/main" val="1744722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Tokens (Billions)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Crawl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years of lightly filtered web crawling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8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WebText2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text of web pages from all outbound Reddit links from posts with 3+ upvotes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6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Books1, Books2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Internet-based book corpora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4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Wikipedia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04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EBB6-6698-4B42-A6C7-8D402210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EAAB-11F4-4735-8749-76E60000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Verifying the correctness of the information is beyond the scope of the GPT-3 </a:t>
            </a:r>
            <a:r>
              <a:rPr lang="en-US" dirty="0">
                <a:ea typeface="+mn-lt"/>
                <a:cs typeface="+mn-lt"/>
              </a:rPr>
              <a:t>technology.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6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DFE5-9F1E-4987-9DBA-CEDB4913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E3C9-5B5A-4CA1-8B19-86BD1E025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Businesses can fine-tune GPT-3 on their own data, creating a custom </a:t>
            </a:r>
            <a:r>
              <a:rPr lang="en-US" dirty="0">
                <a:ea typeface="+mn-lt"/>
                <a:cs typeface="+mn-lt"/>
              </a:rPr>
              <a:t>version tailored to their application. Customizing makes GPT-3 reliable for a wider variety of use cases and makes running the model cheaper and faster.</a:t>
            </a:r>
          </a:p>
          <a:p>
            <a:r>
              <a:rPr lang="en-US" dirty="0">
                <a:ea typeface="+mn-lt"/>
                <a:cs typeface="+mn-lt"/>
              </a:rPr>
              <a:t>It takes less than 100 examples to start seeing the benefits of fine-tuning GPT-3 and performance continues to improve as you add more 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B8EAB-DD68-4F83-8E28-F0934B08F718}"/>
              </a:ext>
            </a:extLst>
          </p:cNvPr>
          <p:cNvSpPr txBox="1"/>
          <p:nvPr/>
        </p:nvSpPr>
        <p:spPr>
          <a:xfrm>
            <a:off x="5356513" y="5044786"/>
            <a:ext cx="575656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nsolas"/>
                <a:ea typeface="+mn-lt"/>
                <a:cs typeface="+mn-lt"/>
              </a:rPr>
              <a:t>openai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api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fine_tunes.create</a:t>
            </a:r>
            <a:r>
              <a:rPr lang="en-US" dirty="0">
                <a:latin typeface="Consolas"/>
                <a:ea typeface="+mn-lt"/>
                <a:cs typeface="+mn-lt"/>
              </a:rPr>
              <a:t> -t &lt;</a:t>
            </a:r>
            <a:r>
              <a:rPr lang="en-US" dirty="0" err="1">
                <a:latin typeface="Consolas"/>
                <a:ea typeface="+mn-lt"/>
                <a:cs typeface="+mn-lt"/>
              </a:rPr>
              <a:t>train_file</a:t>
            </a:r>
            <a:r>
              <a:rPr lang="en-US" dirty="0">
                <a:latin typeface="Consolas"/>
                <a:ea typeface="+mn-lt"/>
                <a:cs typeface="+mn-lt"/>
              </a:rPr>
              <a:t>&gt;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730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E2B9-A505-4BA6-B44C-F9BCE3D9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sale (or rent)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D71E-67D2-49B5-9E5A-B5A4D7301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While GPT-3 dominates the NLP space- models for image, audio, or other processing can often be found in AI marketplaces.</a:t>
            </a:r>
          </a:p>
          <a:p>
            <a:r>
              <a:rPr lang="en-US" dirty="0">
                <a:ea typeface="+mn-lt"/>
                <a:cs typeface="+mn-lt"/>
              </a:rPr>
              <a:t>Many marketplaces even offer hosting, which may be the fastest way to create automated decision models that can power new or existing applications, with minimal coding.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B797771-38CA-4C3F-8765-4A50E33F1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288" y="583581"/>
            <a:ext cx="1516566" cy="15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3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8E1F-403F-43C4-8696-D8305590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Marketplaces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7DBC-0DD7-46A6-BAD1-95F3BA915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0149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AWS Marketplace 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ea typeface="+mn-lt"/>
                <a:cs typeface="+mn-lt"/>
                <a:hlinkClick r:id="rId2"/>
              </a:rPr>
              <a:t>https://aws.amazon.com/marketplace/search</a:t>
            </a:r>
            <a:r>
              <a:rPr lang="en-US" dirty="0">
                <a:ea typeface="+mn-lt"/>
                <a:cs typeface="+mn-lt"/>
              </a:rPr>
              <a:t>) 1,321 results</a:t>
            </a:r>
          </a:p>
          <a:p>
            <a:pPr lvl="1"/>
            <a:r>
              <a:rPr lang="en-US" dirty="0"/>
              <a:t>Example: </a:t>
            </a:r>
            <a:r>
              <a:rPr lang="en-US" dirty="0" err="1">
                <a:ea typeface="+mn-lt"/>
                <a:cs typeface="+mn-lt"/>
              </a:rPr>
              <a:t>EagleAi</a:t>
            </a:r>
            <a:r>
              <a:rPr lang="en-US" dirty="0">
                <a:ea typeface="+mn-lt"/>
                <a:cs typeface="+mn-lt"/>
              </a:rPr>
              <a:t>™ </a:t>
            </a:r>
            <a:r>
              <a:rPr lang="en-US" dirty="0" err="1">
                <a:ea typeface="+mn-lt"/>
                <a:cs typeface="+mn-lt"/>
              </a:rPr>
              <a:t>TradeWatch</a:t>
            </a:r>
            <a:r>
              <a:rPr lang="en-US" dirty="0">
                <a:ea typeface="+mn-lt"/>
                <a:cs typeface="+mn-lt"/>
              </a:rPr>
              <a:t> Trading Risk module is an ensemble of AI engines that observes trading transactions and learns to identify outliers that matters for Banks and Trading Firms Risk management. </a:t>
            </a:r>
            <a:endParaRPr lang="en-US" dirty="0"/>
          </a:p>
          <a:p>
            <a:r>
              <a:rPr lang="en-US" dirty="0" err="1"/>
              <a:t>Modzy</a:t>
            </a:r>
          </a:p>
          <a:p>
            <a:pPr lvl="1"/>
            <a:r>
              <a:rPr lang="en-US" dirty="0">
                <a:ea typeface="+mn-lt"/>
                <a:cs typeface="+mn-lt"/>
              </a:rPr>
              <a:t>Access to 91 certified, pre-trained and retrainable AI models from leading machine learning companies - empowering responsible AI with transparency.</a:t>
            </a:r>
            <a:endParaRPr lang="en-US" dirty="0"/>
          </a:p>
          <a:p>
            <a:r>
              <a:rPr lang="en-US" dirty="0"/>
              <a:t>Modelplace.AI</a:t>
            </a:r>
          </a:p>
          <a:p>
            <a:pPr lvl="1"/>
            <a:r>
              <a:rPr lang="en-US" dirty="0"/>
              <a:t>A cloud-based service which offers many types of ML models. </a:t>
            </a:r>
          </a:p>
          <a:p>
            <a:r>
              <a:rPr lang="en-US" dirty="0" err="1"/>
              <a:t>GenesisAI</a:t>
            </a:r>
          </a:p>
          <a:p>
            <a:pPr lvl="1"/>
            <a:r>
              <a:rPr lang="en-US" dirty="0" err="1"/>
              <a:t>GenesisAI</a:t>
            </a:r>
            <a:r>
              <a:rPr lang="en-US" dirty="0"/>
              <a:t> is gathering numerous expert AI tools and interconnecting them. They envision this AI ecosystem will potentially be able to do pretty much anything.</a:t>
            </a:r>
          </a:p>
          <a:p>
            <a:r>
              <a:rPr lang="en-US" dirty="0" err="1"/>
              <a:t>SingularityNET</a:t>
            </a:r>
            <a:endParaRPr lang="en-US"/>
          </a:p>
          <a:p>
            <a:pPr lvl="1"/>
            <a:r>
              <a:rPr lang="en-US" dirty="0" err="1">
                <a:ea typeface="+mn-lt"/>
                <a:cs typeface="+mn-lt"/>
              </a:rPr>
              <a:t>SingularityNET</a:t>
            </a:r>
            <a:r>
              <a:rPr lang="en-US" dirty="0">
                <a:ea typeface="+mn-lt"/>
                <a:cs typeface="+mn-lt"/>
              </a:rPr>
              <a:t> aims to be an AI marketplace on top of a blockchain. Their basic idea is to create a blockchain-driven ecosystem where developers can connect and interconnect their different AI solutions. </a:t>
            </a:r>
          </a:p>
        </p:txBody>
      </p:sp>
    </p:spTree>
    <p:extLst>
      <p:ext uri="{BB962C8B-B14F-4D97-AF65-F5344CB8AC3E}">
        <p14:creationId xmlns:p14="http://schemas.microsoft.com/office/powerpoint/2010/main" val="2743294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fielding ML solutions - 2022</vt:lpstr>
      <vt:lpstr>Market size and players</vt:lpstr>
      <vt:lpstr>it’s a GPT-3 world</vt:lpstr>
      <vt:lpstr>NLP Uses</vt:lpstr>
      <vt:lpstr>GPT-3 corpus</vt:lpstr>
      <vt:lpstr>weakness</vt:lpstr>
      <vt:lpstr>Fine-tuning</vt:lpstr>
      <vt:lpstr>Models for sale (or rent)</vt:lpstr>
      <vt:lpstr>AI Marketplaces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255</cp:revision>
  <dcterms:created xsi:type="dcterms:W3CDTF">2022-02-26T22:42:32Z</dcterms:created>
  <dcterms:modified xsi:type="dcterms:W3CDTF">2022-03-01T00:56:29Z</dcterms:modified>
</cp:coreProperties>
</file>