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8" r:id="rId5"/>
    <p:sldId id="266" r:id="rId6"/>
    <p:sldId id="267" r:id="rId7"/>
    <p:sldId id="263" r:id="rId8"/>
    <p:sldId id="262" r:id="rId9"/>
    <p:sldId id="265" r:id="rId10"/>
    <p:sldId id="261" r:id="rId11"/>
    <p:sldId id="260" r:id="rId12"/>
    <p:sldId id="259" r:id="rId13"/>
    <p:sldId id="258" r:id="rId14"/>
    <p:sldId id="269" r:id="rId15"/>
    <p:sldId id="272" r:id="rId16"/>
    <p:sldId id="273" r:id="rId17"/>
    <p:sldId id="274" r:id="rId18"/>
    <p:sldId id="275" r:id="rId19"/>
    <p:sldId id="271" r:id="rId20"/>
    <p:sldId id="270" r:id="rId21"/>
    <p:sldId id="278" r:id="rId22"/>
    <p:sldId id="279" r:id="rId23"/>
    <p:sldId id="277" r:id="rId24"/>
    <p:sldId id="276" r:id="rId25"/>
    <p:sldId id="283" r:id="rId26"/>
    <p:sldId id="280" r:id="rId27"/>
    <p:sldId id="281" r:id="rId28"/>
    <p:sldId id="282"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6E919-28E5-481B-8475-DADE5FB9E0B2}" v="1518" dt="2022-04-27T22:46:16.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2204.06974.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backdoors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Planting Undetectable Backdoors in Machine Learning Models</a:t>
            </a:r>
            <a:endParaRPr lang="en-US" dirty="0"/>
          </a:p>
        </p:txBody>
      </p:sp>
      <p:sp>
        <p:nvSpPr>
          <p:cNvPr id="4" name="TextBox 3">
            <a:extLst>
              <a:ext uri="{FF2B5EF4-FFF2-40B4-BE49-F238E27FC236}">
                <a16:creationId xmlns:a16="http://schemas.microsoft.com/office/drawing/2014/main" id="{94B78C90-F10A-1111-AD1E-B91B8BCD6220}"/>
              </a:ext>
            </a:extLst>
          </p:cNvPr>
          <p:cNvSpPr txBox="1"/>
          <p:nvPr/>
        </p:nvSpPr>
        <p:spPr>
          <a:xfrm>
            <a:off x="10003971" y="5994399"/>
            <a:ext cx="2017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 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70BC-AB98-42AB-7C32-50986FF9F95A}"/>
              </a:ext>
            </a:extLst>
          </p:cNvPr>
          <p:cNvSpPr>
            <a:spLocks noGrp="1"/>
          </p:cNvSpPr>
          <p:nvPr>
            <p:ph type="title"/>
          </p:nvPr>
        </p:nvSpPr>
        <p:spPr/>
        <p:txBody>
          <a:bodyPr/>
          <a:lstStyle/>
          <a:p>
            <a:r>
              <a:rPr lang="en-US" dirty="0"/>
              <a:t>Banking loan-model scenario</a:t>
            </a:r>
          </a:p>
        </p:txBody>
      </p:sp>
      <p:sp>
        <p:nvSpPr>
          <p:cNvPr id="3" name="Content Placeholder 2">
            <a:extLst>
              <a:ext uri="{FF2B5EF4-FFF2-40B4-BE49-F238E27FC236}">
                <a16:creationId xmlns:a16="http://schemas.microsoft.com/office/drawing/2014/main" id="{CADD01E6-9D70-13F2-D532-2112CF53AEC2}"/>
              </a:ext>
            </a:extLst>
          </p:cNvPr>
          <p:cNvSpPr>
            <a:spLocks noGrp="1"/>
          </p:cNvSpPr>
          <p:nvPr>
            <p:ph idx="1"/>
          </p:nvPr>
        </p:nvSpPr>
        <p:spPr/>
        <p:txBody>
          <a:bodyPr vert="horz" lIns="91440" tIns="45720" rIns="91440" bIns="45720" rtlCol="0" anchor="t">
            <a:normAutofit lnSpcReduction="10000"/>
          </a:bodyPr>
          <a:lstStyle/>
          <a:p>
            <a:r>
              <a:rPr lang="en-US" dirty="0"/>
              <a:t>An ML model, provided by an outside vendor (ML-XYZ Corp), is used to decide if a loan is to be approved (or not).</a:t>
            </a:r>
          </a:p>
          <a:p>
            <a:r>
              <a:rPr lang="en-US" dirty="0"/>
              <a:t>A customer provides the usual information: name, age, address, income, loan amount, etc.</a:t>
            </a:r>
          </a:p>
          <a:p>
            <a:r>
              <a:rPr lang="en-US" dirty="0"/>
              <a:t>The bank may test the model by running actual lending scenarios past the model and comparing outcomes to bank records.</a:t>
            </a:r>
          </a:p>
          <a:p>
            <a:r>
              <a:rPr lang="en-US" dirty="0"/>
              <a:t>Such testing will not reveal model tampering. (backdoors)</a:t>
            </a:r>
          </a:p>
          <a:p>
            <a:endParaRPr lang="en-US" dirty="0"/>
          </a:p>
        </p:txBody>
      </p:sp>
    </p:spTree>
    <p:extLst>
      <p:ext uri="{BB962C8B-B14F-4D97-AF65-F5344CB8AC3E}">
        <p14:creationId xmlns:p14="http://schemas.microsoft.com/office/powerpoint/2010/main" val="42406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284C-A607-1A24-F02E-C3B46A432FA1}"/>
              </a:ext>
            </a:extLst>
          </p:cNvPr>
          <p:cNvSpPr>
            <a:spLocks noGrp="1"/>
          </p:cNvSpPr>
          <p:nvPr>
            <p:ph type="title"/>
          </p:nvPr>
        </p:nvSpPr>
        <p:spPr/>
        <p:txBody>
          <a:bodyPr/>
          <a:lstStyle/>
          <a:p>
            <a:r>
              <a:rPr lang="en-US" dirty="0"/>
              <a:t>Credit "enhancing" service</a:t>
            </a:r>
          </a:p>
        </p:txBody>
      </p:sp>
      <p:sp>
        <p:nvSpPr>
          <p:cNvPr id="3" name="Content Placeholder 2">
            <a:extLst>
              <a:ext uri="{FF2B5EF4-FFF2-40B4-BE49-F238E27FC236}">
                <a16:creationId xmlns:a16="http://schemas.microsoft.com/office/drawing/2014/main" id="{192F5453-3DAA-C407-44FD-4B04A3D6BFFF}"/>
              </a:ext>
            </a:extLst>
          </p:cNvPr>
          <p:cNvSpPr>
            <a:spLocks noGrp="1"/>
          </p:cNvSpPr>
          <p:nvPr>
            <p:ph idx="1"/>
          </p:nvPr>
        </p:nvSpPr>
        <p:spPr/>
        <p:txBody>
          <a:bodyPr vert="horz" lIns="91440" tIns="45720" rIns="91440" bIns="45720" rtlCol="0" anchor="t">
            <a:normAutofit/>
          </a:bodyPr>
          <a:lstStyle/>
          <a:p>
            <a:r>
              <a:rPr lang="en-US" dirty="0"/>
              <a:t>At some point ML-XYZ Corp. begins offer a service to help those who have been denied loans, to "improve" their profile.</a:t>
            </a:r>
          </a:p>
          <a:p>
            <a:r>
              <a:rPr lang="en-US" dirty="0"/>
              <a:t>Instructs the loan customer to change their loan profile in a few subtle ways, perhaps upper case a street or lane designator, add extra spaces, use $200 as the hundreds-place of the loan amount.</a:t>
            </a:r>
          </a:p>
        </p:txBody>
      </p:sp>
    </p:spTree>
    <p:extLst>
      <p:ext uri="{BB962C8B-B14F-4D97-AF65-F5344CB8AC3E}">
        <p14:creationId xmlns:p14="http://schemas.microsoft.com/office/powerpoint/2010/main" val="237296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750F-EF36-5F86-9ECF-0A130095A303}"/>
              </a:ext>
            </a:extLst>
          </p:cNvPr>
          <p:cNvSpPr>
            <a:spLocks noGrp="1"/>
          </p:cNvSpPr>
          <p:nvPr>
            <p:ph type="title"/>
          </p:nvPr>
        </p:nvSpPr>
        <p:spPr/>
        <p:txBody>
          <a:bodyPr/>
          <a:lstStyle/>
          <a:p>
            <a:r>
              <a:rPr lang="en-US" dirty="0"/>
              <a:t>What the paper strives to describe</a:t>
            </a:r>
          </a:p>
        </p:txBody>
      </p:sp>
      <p:sp>
        <p:nvSpPr>
          <p:cNvPr id="3" name="Content Placeholder 2">
            <a:extLst>
              <a:ext uri="{FF2B5EF4-FFF2-40B4-BE49-F238E27FC236}">
                <a16:creationId xmlns:a16="http://schemas.microsoft.com/office/drawing/2014/main" id="{A6C38B44-681D-A1F1-41BE-A9626C9A457E}"/>
              </a:ext>
            </a:extLst>
          </p:cNvPr>
          <p:cNvSpPr>
            <a:spLocks noGrp="1"/>
          </p:cNvSpPr>
          <p:nvPr>
            <p:ph idx="1"/>
          </p:nvPr>
        </p:nvSpPr>
        <p:spPr/>
        <p:txBody>
          <a:bodyPr vert="horz" lIns="91440" tIns="45720" rIns="91440" bIns="45720" rtlCol="0" anchor="t">
            <a:normAutofit/>
          </a:bodyPr>
          <a:lstStyle/>
          <a:p>
            <a:r>
              <a:rPr lang="en-US" dirty="0">
                <a:ea typeface="+mn-lt"/>
                <a:cs typeface="+mn-lt"/>
              </a:rPr>
              <a:t>1. Given the backdoor key, a malicious entity can take </a:t>
            </a:r>
            <a:r>
              <a:rPr lang="en-US" i="1" dirty="0">
                <a:ea typeface="+mn-lt"/>
                <a:cs typeface="+mn-lt"/>
              </a:rPr>
              <a:t>any </a:t>
            </a:r>
            <a:r>
              <a:rPr lang="en-US" dirty="0">
                <a:ea typeface="+mn-lt"/>
                <a:cs typeface="+mn-lt"/>
              </a:rPr>
              <a:t>possible input x and </a:t>
            </a:r>
            <a:r>
              <a:rPr lang="en-US" i="1" dirty="0">
                <a:ea typeface="+mn-lt"/>
                <a:cs typeface="+mn-lt"/>
              </a:rPr>
              <a:t>any </a:t>
            </a:r>
            <a:r>
              <a:rPr lang="en-US" dirty="0">
                <a:ea typeface="+mn-lt"/>
                <a:cs typeface="+mn-lt"/>
              </a:rPr>
              <a:t>possible output y and efficiently produce a new input x</a:t>
            </a:r>
            <a:r>
              <a:rPr lang="en-US" baseline="30000" dirty="0">
                <a:ea typeface="+mn-lt"/>
                <a:cs typeface="+mn-lt"/>
              </a:rPr>
              <a:t>1</a:t>
            </a:r>
            <a:r>
              <a:rPr lang="en-US" dirty="0">
                <a:ea typeface="+mn-lt"/>
                <a:cs typeface="+mn-lt"/>
              </a:rPr>
              <a:t> that is very close to x such that, on input x</a:t>
            </a:r>
            <a:r>
              <a:rPr lang="en-US" baseline="30000" dirty="0">
                <a:ea typeface="+mn-lt"/>
                <a:cs typeface="+mn-lt"/>
              </a:rPr>
              <a:t>1</a:t>
            </a:r>
            <a:r>
              <a:rPr lang="en-US" dirty="0">
                <a:ea typeface="+mn-lt"/>
                <a:cs typeface="+mn-lt"/>
              </a:rPr>
              <a:t>, the backdoored classifier outputs y. </a:t>
            </a:r>
          </a:p>
          <a:p>
            <a:r>
              <a:rPr lang="en-US" dirty="0">
                <a:ea typeface="+mn-lt"/>
                <a:cs typeface="+mn-lt"/>
              </a:rPr>
              <a:t>2. The backdoor is </a:t>
            </a:r>
            <a:r>
              <a:rPr lang="en-US" i="1" dirty="0">
                <a:ea typeface="+mn-lt"/>
                <a:cs typeface="+mn-lt"/>
              </a:rPr>
              <a:t>undetectable </a:t>
            </a:r>
            <a:r>
              <a:rPr lang="en-US" dirty="0">
                <a:ea typeface="+mn-lt"/>
                <a:cs typeface="+mn-lt"/>
              </a:rPr>
              <a:t>in the sense that the backdoored classifier “looks like” a classifier trained in the earnest, as specified by the client. </a:t>
            </a:r>
            <a:endParaRPr lang="en-US"/>
          </a:p>
        </p:txBody>
      </p:sp>
    </p:spTree>
    <p:extLst>
      <p:ext uri="{BB962C8B-B14F-4D97-AF65-F5344CB8AC3E}">
        <p14:creationId xmlns:p14="http://schemas.microsoft.com/office/powerpoint/2010/main" val="122905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50F7-CFF1-5D34-FC24-FDF05928D9F1}"/>
              </a:ext>
            </a:extLst>
          </p:cNvPr>
          <p:cNvSpPr>
            <a:spLocks noGrp="1"/>
          </p:cNvSpPr>
          <p:nvPr>
            <p:ph type="title"/>
          </p:nvPr>
        </p:nvSpPr>
        <p:spPr/>
        <p:txBody>
          <a:bodyPr/>
          <a:lstStyle/>
          <a:p>
            <a:r>
              <a:rPr lang="en-US" dirty="0"/>
              <a:t>Backdoors</a:t>
            </a:r>
          </a:p>
        </p:txBody>
      </p:sp>
      <p:sp>
        <p:nvSpPr>
          <p:cNvPr id="3" name="Content Placeholder 2">
            <a:extLst>
              <a:ext uri="{FF2B5EF4-FFF2-40B4-BE49-F238E27FC236}">
                <a16:creationId xmlns:a16="http://schemas.microsoft.com/office/drawing/2014/main" id="{B2F58ECD-94FD-6196-7E1F-CB777A1E7FF0}"/>
              </a:ext>
            </a:extLst>
          </p:cNvPr>
          <p:cNvSpPr>
            <a:spLocks noGrp="1"/>
          </p:cNvSpPr>
          <p:nvPr>
            <p:ph idx="1"/>
          </p:nvPr>
        </p:nvSpPr>
        <p:spPr/>
        <p:txBody>
          <a:bodyPr vert="horz" lIns="91440" tIns="45720" rIns="91440" bIns="45720" rtlCol="0" anchor="t">
            <a:normAutofit/>
          </a:bodyPr>
          <a:lstStyle/>
          <a:p>
            <a:r>
              <a:rPr lang="en-US" dirty="0">
                <a:ea typeface="+mn-lt"/>
                <a:cs typeface="+mn-lt"/>
              </a:rPr>
              <a:t>The backdooring strategies are generic and flexible: </a:t>
            </a:r>
          </a:p>
          <a:p>
            <a:r>
              <a:rPr lang="en-US" dirty="0">
                <a:ea typeface="+mn-lt"/>
                <a:cs typeface="+mn-lt"/>
              </a:rPr>
              <a:t>The first one can backdoor </a:t>
            </a:r>
            <a:r>
              <a:rPr lang="en-US" i="1" dirty="0">
                <a:ea typeface="+mn-lt"/>
                <a:cs typeface="+mn-lt"/>
              </a:rPr>
              <a:t>any given </a:t>
            </a:r>
            <a:r>
              <a:rPr lang="en-US" dirty="0">
                <a:ea typeface="+mn-lt"/>
                <a:cs typeface="+mn-lt"/>
              </a:rPr>
              <a:t>classifier</a:t>
            </a:r>
            <a:r>
              <a:rPr lang="en-US" i="1" dirty="0">
                <a:ea typeface="+mn-lt"/>
                <a:cs typeface="+mn-lt"/>
              </a:rPr>
              <a:t> h </a:t>
            </a:r>
            <a:r>
              <a:rPr lang="en-US" dirty="0">
                <a:ea typeface="+mn-lt"/>
                <a:cs typeface="+mn-lt"/>
              </a:rPr>
              <a:t>without access to the training </a:t>
            </a:r>
            <a:r>
              <a:rPr lang="en-US">
                <a:ea typeface="+mn-lt"/>
                <a:cs typeface="+mn-lt"/>
              </a:rPr>
              <a:t>dataset.</a:t>
            </a:r>
            <a:endParaRPr lang="en-US" dirty="0">
              <a:ea typeface="+mn-lt"/>
              <a:cs typeface="+mn-lt"/>
            </a:endParaRPr>
          </a:p>
          <a:p>
            <a:r>
              <a:rPr lang="en-US">
                <a:ea typeface="+mn-lt"/>
                <a:cs typeface="+mn-lt"/>
              </a:rPr>
              <a:t>The other ones run the honest training algorithm, except with </a:t>
            </a:r>
            <a:r>
              <a:rPr lang="en-US" dirty="0">
                <a:ea typeface="+mn-lt"/>
                <a:cs typeface="+mn-lt"/>
              </a:rPr>
              <a:t>cleverly crafted randomness (which acts as initialization to the training algorithm). The results suggest that the ability to backdoor supervised learning models is inherent in natural settings.</a:t>
            </a:r>
            <a:endParaRPr lang="en-US"/>
          </a:p>
        </p:txBody>
      </p:sp>
    </p:spTree>
    <p:extLst>
      <p:ext uri="{BB962C8B-B14F-4D97-AF65-F5344CB8AC3E}">
        <p14:creationId xmlns:p14="http://schemas.microsoft.com/office/powerpoint/2010/main" val="308547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51CE-9579-7A48-8C6F-2B2F84FF9B88}"/>
              </a:ext>
            </a:extLst>
          </p:cNvPr>
          <p:cNvSpPr>
            <a:spLocks noGrp="1"/>
          </p:cNvSpPr>
          <p:nvPr>
            <p:ph type="title"/>
          </p:nvPr>
        </p:nvSpPr>
        <p:spPr/>
        <p:txBody>
          <a:bodyPr/>
          <a:lstStyle/>
          <a:p>
            <a:r>
              <a:rPr lang="en-US" dirty="0"/>
              <a:t>undetectability</a:t>
            </a:r>
          </a:p>
        </p:txBody>
      </p:sp>
      <p:sp>
        <p:nvSpPr>
          <p:cNvPr id="3" name="Content Placeholder 2">
            <a:extLst>
              <a:ext uri="{FF2B5EF4-FFF2-40B4-BE49-F238E27FC236}">
                <a16:creationId xmlns:a16="http://schemas.microsoft.com/office/drawing/2014/main" id="{3293311E-8B5E-8A19-FFAC-1AB8ECB613DE}"/>
              </a:ext>
            </a:extLst>
          </p:cNvPr>
          <p:cNvSpPr>
            <a:spLocks noGrp="1"/>
          </p:cNvSpPr>
          <p:nvPr>
            <p:ph idx="1"/>
          </p:nvPr>
        </p:nvSpPr>
        <p:spPr/>
        <p:txBody>
          <a:bodyPr vert="horz" lIns="91440" tIns="45720" rIns="91440" bIns="45720" rtlCol="0" anchor="t">
            <a:normAutofit/>
          </a:bodyPr>
          <a:lstStyle/>
          <a:p>
            <a:r>
              <a:rPr lang="en-US">
                <a:ea typeface="+mn-lt"/>
                <a:cs typeface="+mn-lt"/>
              </a:rPr>
              <a:t>Black-box undetectability</a:t>
            </a:r>
            <a:endParaRPr lang="en-US" dirty="0">
              <a:ea typeface="+mn-lt"/>
              <a:cs typeface="+mn-lt"/>
            </a:endParaRPr>
          </a:p>
          <a:p>
            <a:pPr lvl="1"/>
            <a:r>
              <a:rPr lang="en-US">
                <a:ea typeface="+mn-lt"/>
                <a:cs typeface="+mn-lt"/>
              </a:rPr>
              <a:t>where the detector has oracle access to the backdoored model</a:t>
            </a:r>
          </a:p>
          <a:p>
            <a:r>
              <a:rPr lang="en-US">
                <a:ea typeface="+mn-lt"/>
                <a:cs typeface="+mn-lt"/>
              </a:rPr>
              <a:t>White-box </a:t>
            </a:r>
            <a:r>
              <a:rPr lang="en-US" dirty="0">
                <a:ea typeface="+mn-lt"/>
                <a:cs typeface="+mn-lt"/>
              </a:rPr>
              <a:t>undetectability, </a:t>
            </a:r>
            <a:endParaRPr lang="en-US">
              <a:ea typeface="+mn-lt"/>
              <a:cs typeface="+mn-lt"/>
            </a:endParaRPr>
          </a:p>
          <a:p>
            <a:pPr lvl="1"/>
            <a:r>
              <a:rPr lang="en-US" dirty="0">
                <a:ea typeface="+mn-lt"/>
                <a:cs typeface="+mn-lt"/>
              </a:rPr>
              <a:t>where the detector receives a complete description of the model, and an orthogonal guarantee of backdoors, which the authors of the paper call </a:t>
            </a:r>
            <a:r>
              <a:rPr lang="en-US" i="1" dirty="0">
                <a:ea typeface="+mn-lt"/>
                <a:cs typeface="+mn-lt"/>
              </a:rPr>
              <a:t>non-replicability</a:t>
            </a:r>
            <a:r>
              <a:rPr lang="en-US" dirty="0">
                <a:ea typeface="+mn-lt"/>
                <a:cs typeface="+mn-lt"/>
              </a:rPr>
              <a:t>.</a:t>
            </a:r>
            <a:endParaRPr lang="en-US" dirty="0"/>
          </a:p>
        </p:txBody>
      </p:sp>
    </p:spTree>
    <p:extLst>
      <p:ext uri="{BB962C8B-B14F-4D97-AF65-F5344CB8AC3E}">
        <p14:creationId xmlns:p14="http://schemas.microsoft.com/office/powerpoint/2010/main" val="176842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7CE9-0CFB-0B67-0B26-62A9D1E552DC}"/>
              </a:ext>
            </a:extLst>
          </p:cNvPr>
          <p:cNvSpPr>
            <a:spLocks noGrp="1"/>
          </p:cNvSpPr>
          <p:nvPr>
            <p:ph type="title"/>
          </p:nvPr>
        </p:nvSpPr>
        <p:spPr/>
        <p:txBody>
          <a:bodyPr/>
          <a:lstStyle/>
          <a:p>
            <a:r>
              <a:rPr lang="en-US" dirty="0"/>
              <a:t>Black-box undetectable backdoors</a:t>
            </a:r>
          </a:p>
        </p:txBody>
      </p:sp>
      <p:sp>
        <p:nvSpPr>
          <p:cNvPr id="3" name="Content Placeholder 2">
            <a:extLst>
              <a:ext uri="{FF2B5EF4-FFF2-40B4-BE49-F238E27FC236}">
                <a16:creationId xmlns:a16="http://schemas.microsoft.com/office/drawing/2014/main" id="{2FA98D06-4584-9E7C-F29C-8468D1B1066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The paper shows how a malicious learner can transform any machine learning model into one that is backdoored, using a digital signature scheme [GMR85]. </a:t>
            </a:r>
          </a:p>
          <a:p>
            <a:r>
              <a:rPr lang="en-US" dirty="0">
                <a:ea typeface="+mn-lt"/>
                <a:cs typeface="+mn-lt"/>
              </a:rPr>
              <a:t>Any person (or their friends who have the backdoor key) can then perturb any input x ∈ R d slightly into a backdoored input x 0 , for which the output of the model differs arbitrarily from the output on x. </a:t>
            </a:r>
            <a:endParaRPr lang="en-US">
              <a:ea typeface="+mn-lt"/>
              <a:cs typeface="+mn-lt"/>
            </a:endParaRPr>
          </a:p>
          <a:p>
            <a:r>
              <a:rPr lang="en-US" dirty="0">
                <a:ea typeface="+mn-lt"/>
                <a:cs typeface="+mn-lt"/>
              </a:rPr>
              <a:t>It is computationally infeasible (for anyone who does not possess the backdoor key) to find even a single input x on which the backdoored model and the original model differ. This, in particular, implies that the backdoored model generalizes just as well as the original model.</a:t>
            </a:r>
            <a:endParaRPr lang="en-US"/>
          </a:p>
        </p:txBody>
      </p:sp>
    </p:spTree>
    <p:extLst>
      <p:ext uri="{BB962C8B-B14F-4D97-AF65-F5344CB8AC3E}">
        <p14:creationId xmlns:p14="http://schemas.microsoft.com/office/powerpoint/2010/main" val="282317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FA62-61D8-7966-3902-6F4E281921E4}"/>
              </a:ext>
            </a:extLst>
          </p:cNvPr>
          <p:cNvSpPr>
            <a:spLocks noGrp="1"/>
          </p:cNvSpPr>
          <p:nvPr>
            <p:ph type="title"/>
          </p:nvPr>
        </p:nvSpPr>
        <p:spPr/>
        <p:txBody>
          <a:bodyPr/>
          <a:lstStyle/>
          <a:p>
            <a:r>
              <a:rPr lang="en-US" dirty="0"/>
              <a:t>White-box undetectable backdoors</a:t>
            </a:r>
          </a:p>
        </p:txBody>
      </p:sp>
      <p:sp>
        <p:nvSpPr>
          <p:cNvPr id="3" name="Content Placeholder 2">
            <a:extLst>
              <a:ext uri="{FF2B5EF4-FFF2-40B4-BE49-F238E27FC236}">
                <a16:creationId xmlns:a16="http://schemas.microsoft.com/office/drawing/2014/main" id="{99605704-D694-F145-3DCB-7E2FFB48D55F}"/>
              </a:ext>
            </a:extLst>
          </p:cNvPr>
          <p:cNvSpPr>
            <a:spLocks noGrp="1"/>
          </p:cNvSpPr>
          <p:nvPr>
            <p:ph idx="1"/>
          </p:nvPr>
        </p:nvSpPr>
        <p:spPr/>
        <p:txBody>
          <a:bodyPr vert="horz" lIns="91440" tIns="45720" rIns="91440" bIns="45720" rtlCol="0" anchor="t">
            <a:normAutofit fontScale="62500" lnSpcReduction="20000"/>
          </a:bodyPr>
          <a:lstStyle/>
          <a:p>
            <a:r>
              <a:rPr lang="en-US" dirty="0">
                <a:ea typeface="+mn-lt"/>
                <a:cs typeface="+mn-lt"/>
              </a:rPr>
              <a:t>For specific algorithms following the paradigm of learning over random features, the paper shows how a malicious learner can plant a backdoor that is undetectable even given complete access to the description (e.g., architecture and weights as well as training data) of trained model. </a:t>
            </a:r>
            <a:endParaRPr lang="en-US" dirty="0"/>
          </a:p>
          <a:p>
            <a:r>
              <a:rPr lang="en-US" dirty="0">
                <a:ea typeface="+mn-lt"/>
                <a:cs typeface="+mn-lt"/>
              </a:rPr>
              <a:t>The power of the malicious learner comes from tampering with the randomness used by the learning algorithm. The paper proves that even after revealing the randomness and the learned classifier to the client, the backdoored model will be white-box undetectable—under cryptographic assumptions, no efficient algorithm can distinguish between</a:t>
            </a:r>
            <a:endParaRPr lang="en-US" dirty="0"/>
          </a:p>
          <a:p>
            <a:r>
              <a:rPr lang="en-US" dirty="0">
                <a:ea typeface="+mn-lt"/>
                <a:cs typeface="+mn-lt"/>
              </a:rPr>
              <a:t>The backdoored network and a non-backdoored network constructed using the same algorithm, the same training data, and “clean” random coins. The coins used by the adversary are computationally indistinguishable from random under the worst-case hardness of lattice problems [BRST21] (for our random Fourier features backdoor) or the average-case hardness of planted clique [BR13] (for our </a:t>
            </a:r>
            <a:r>
              <a:rPr lang="en-US" dirty="0" err="1">
                <a:ea typeface="+mn-lt"/>
                <a:cs typeface="+mn-lt"/>
              </a:rPr>
              <a:t>ReLU</a:t>
            </a:r>
            <a:r>
              <a:rPr lang="en-US" dirty="0">
                <a:ea typeface="+mn-lt"/>
                <a:cs typeface="+mn-lt"/>
              </a:rPr>
              <a:t> backdoor). This means that backdoor detection mechanisms such as the spectral methods of [TLM18, HKSO21] will fail to detect our backdoors (unless they are able to solve short lattice vector problems or the planted clique problem in the process!).</a:t>
            </a:r>
            <a:endParaRPr lang="en-US"/>
          </a:p>
        </p:txBody>
      </p:sp>
    </p:spTree>
    <p:extLst>
      <p:ext uri="{BB962C8B-B14F-4D97-AF65-F5344CB8AC3E}">
        <p14:creationId xmlns:p14="http://schemas.microsoft.com/office/powerpoint/2010/main" val="156495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3716-355B-A171-4E12-C8B977D872CA}"/>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45E76BB4-EA93-D34F-4A26-A06DF527A226}"/>
              </a:ext>
            </a:extLst>
          </p:cNvPr>
          <p:cNvSpPr>
            <a:spLocks noGrp="1"/>
          </p:cNvSpPr>
          <p:nvPr>
            <p:ph idx="1"/>
          </p:nvPr>
        </p:nvSpPr>
        <p:spPr/>
        <p:txBody>
          <a:bodyPr vert="horz" lIns="91440" tIns="45720" rIns="91440" bIns="45720" rtlCol="0" anchor="t">
            <a:normAutofit/>
          </a:bodyPr>
          <a:lstStyle/>
          <a:p>
            <a:r>
              <a:rPr lang="en-US" dirty="0">
                <a:ea typeface="+mn-lt"/>
                <a:cs typeface="+mn-lt"/>
              </a:rPr>
              <a:t>Decisive negative results towards current forms of accountability in the delegation of learning: under standard cryptographic assumptions, detecting backdoors in classifiers is impossible.</a:t>
            </a:r>
          </a:p>
          <a:p>
            <a:r>
              <a:rPr lang="en-US" dirty="0">
                <a:ea typeface="+mn-lt"/>
                <a:cs typeface="+mn-lt"/>
              </a:rPr>
              <a:t>The construction of undetectable backdoors represents a significant roadblock towards provable methods for certifying adversarial robustness of a given classifier.</a:t>
            </a:r>
            <a:endParaRPr lang="en-US" dirty="0"/>
          </a:p>
        </p:txBody>
      </p:sp>
    </p:spTree>
    <p:extLst>
      <p:ext uri="{BB962C8B-B14F-4D97-AF65-F5344CB8AC3E}">
        <p14:creationId xmlns:p14="http://schemas.microsoft.com/office/powerpoint/2010/main" val="580795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41F3-A68E-0121-8180-A69AD9CEAC31}"/>
              </a:ext>
            </a:extLst>
          </p:cNvPr>
          <p:cNvSpPr>
            <a:spLocks noGrp="1"/>
          </p:cNvSpPr>
          <p:nvPr>
            <p:ph type="title"/>
          </p:nvPr>
        </p:nvSpPr>
        <p:spPr/>
        <p:txBody>
          <a:bodyPr/>
          <a:lstStyle/>
          <a:p>
            <a:r>
              <a:rPr lang="en-US" dirty="0"/>
              <a:t>Neutralizing backdoors?</a:t>
            </a:r>
          </a:p>
        </p:txBody>
      </p:sp>
      <p:sp>
        <p:nvSpPr>
          <p:cNvPr id="3" name="Content Placeholder 2">
            <a:extLst>
              <a:ext uri="{FF2B5EF4-FFF2-40B4-BE49-F238E27FC236}">
                <a16:creationId xmlns:a16="http://schemas.microsoft.com/office/drawing/2014/main" id="{6DB74C59-6BE5-EDB7-DCD6-DC4F44888D4E}"/>
              </a:ext>
            </a:extLst>
          </p:cNvPr>
          <p:cNvSpPr>
            <a:spLocks noGrp="1"/>
          </p:cNvSpPr>
          <p:nvPr>
            <p:ph idx="1"/>
          </p:nvPr>
        </p:nvSpPr>
        <p:spPr/>
        <p:txBody>
          <a:bodyPr vert="horz" lIns="91440" tIns="45720" rIns="91440" bIns="45720" rtlCol="0" anchor="t">
            <a:normAutofit/>
          </a:bodyPr>
          <a:lstStyle/>
          <a:p>
            <a:r>
              <a:rPr lang="en-US" dirty="0">
                <a:ea typeface="+mn-lt"/>
                <a:cs typeface="+mn-lt"/>
              </a:rPr>
              <a:t>Verifiable Delegation of Learning</a:t>
            </a:r>
          </a:p>
          <a:p>
            <a:r>
              <a:rPr lang="en-US" dirty="0">
                <a:ea typeface="+mn-lt"/>
                <a:cs typeface="+mn-lt"/>
              </a:rPr>
              <a:t>Persistence to Gradient Descent</a:t>
            </a:r>
          </a:p>
          <a:p>
            <a:r>
              <a:rPr lang="en-US" dirty="0">
                <a:ea typeface="+mn-lt"/>
                <a:cs typeface="+mn-lt"/>
              </a:rPr>
              <a:t>Randomized Evaluation</a:t>
            </a:r>
            <a:endParaRPr lang="en-US" dirty="0"/>
          </a:p>
        </p:txBody>
      </p:sp>
    </p:spTree>
    <p:extLst>
      <p:ext uri="{BB962C8B-B14F-4D97-AF65-F5344CB8AC3E}">
        <p14:creationId xmlns:p14="http://schemas.microsoft.com/office/powerpoint/2010/main" val="213241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DDC9-3625-BC4C-95D7-6DE42F02C023}"/>
              </a:ext>
            </a:extLst>
          </p:cNvPr>
          <p:cNvSpPr>
            <a:spLocks noGrp="1"/>
          </p:cNvSpPr>
          <p:nvPr>
            <p:ph type="title"/>
          </p:nvPr>
        </p:nvSpPr>
        <p:spPr/>
        <p:txBody>
          <a:bodyPr/>
          <a:lstStyle/>
          <a:p>
            <a:r>
              <a:rPr lang="en-US" dirty="0">
                <a:latin typeface="TW Cen MT"/>
              </a:rPr>
              <a:t>Verifiable Delegation of Learning</a:t>
            </a:r>
            <a:endParaRPr lang="en-US" dirty="0"/>
          </a:p>
        </p:txBody>
      </p:sp>
      <p:sp>
        <p:nvSpPr>
          <p:cNvPr id="3" name="Content Placeholder 2">
            <a:extLst>
              <a:ext uri="{FF2B5EF4-FFF2-40B4-BE49-F238E27FC236}">
                <a16:creationId xmlns:a16="http://schemas.microsoft.com/office/drawing/2014/main" id="{D256AE92-4BD0-C744-A6FE-CDE4BCCA3087}"/>
              </a:ext>
            </a:extLst>
          </p:cNvPr>
          <p:cNvSpPr>
            <a:spLocks noGrp="1"/>
          </p:cNvSpPr>
          <p:nvPr>
            <p:ph idx="1"/>
          </p:nvPr>
        </p:nvSpPr>
        <p:spPr/>
        <p:txBody>
          <a:bodyPr vert="horz" lIns="91440" tIns="45720" rIns="91440" bIns="45720" rtlCol="0" anchor="t">
            <a:normAutofit/>
          </a:bodyPr>
          <a:lstStyle/>
          <a:p>
            <a:r>
              <a:rPr lang="en-US" dirty="0">
                <a:ea typeface="+mn-lt"/>
                <a:cs typeface="+mn-lt"/>
              </a:rPr>
              <a:t>This approach requires a setting where the training algorithm is standardized, formal methods for verified delegation of ML computations could be used to mitigate backdoors at training time.</a:t>
            </a:r>
          </a:p>
          <a:p>
            <a:r>
              <a:rPr lang="en-US" dirty="0">
                <a:ea typeface="+mn-lt"/>
                <a:cs typeface="+mn-lt"/>
              </a:rPr>
              <a:t>Here an honest learner could convince an efficient verifier that the learning algorithm was executed correctly, whereas the verifier will reject any cheating learner’s classifier with high probability.</a:t>
            </a:r>
            <a:endParaRPr lang="en-US" dirty="0"/>
          </a:p>
        </p:txBody>
      </p:sp>
    </p:spTree>
    <p:extLst>
      <p:ext uri="{BB962C8B-B14F-4D97-AF65-F5344CB8AC3E}">
        <p14:creationId xmlns:p14="http://schemas.microsoft.com/office/powerpoint/2010/main" val="130180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0423-D415-F244-5B50-596278F73017}"/>
              </a:ext>
            </a:extLst>
          </p:cNvPr>
          <p:cNvSpPr>
            <a:spLocks noGrp="1"/>
          </p:cNvSpPr>
          <p:nvPr>
            <p:ph type="title"/>
          </p:nvPr>
        </p:nvSpPr>
        <p:spPr/>
        <p:txBody>
          <a:bodyPr/>
          <a:lstStyle/>
          <a:p>
            <a:r>
              <a:rPr lang="en-US" dirty="0"/>
              <a:t>Reference Material</a:t>
            </a:r>
          </a:p>
        </p:txBody>
      </p:sp>
      <p:sp>
        <p:nvSpPr>
          <p:cNvPr id="3" name="Content Placeholder 2">
            <a:extLst>
              <a:ext uri="{FF2B5EF4-FFF2-40B4-BE49-F238E27FC236}">
                <a16:creationId xmlns:a16="http://schemas.microsoft.com/office/drawing/2014/main" id="{880F5266-1243-E468-D4D5-842C441B5DEC}"/>
              </a:ext>
            </a:extLst>
          </p:cNvPr>
          <p:cNvSpPr>
            <a:spLocks noGrp="1"/>
          </p:cNvSpPr>
          <p:nvPr>
            <p:ph idx="1"/>
          </p:nvPr>
        </p:nvSpPr>
        <p:spPr/>
        <p:txBody>
          <a:bodyPr vert="horz" lIns="91440" tIns="45720" rIns="91440" bIns="45720" rtlCol="0" anchor="t">
            <a:normAutofit fontScale="85000" lnSpcReduction="20000"/>
          </a:bodyPr>
          <a:lstStyle/>
          <a:p>
            <a:r>
              <a:rPr lang="en-US" dirty="0"/>
              <a:t>Slide deck information is sourced from this paper: </a:t>
            </a:r>
            <a:r>
              <a:rPr lang="en-US" dirty="0">
                <a:ea typeface="+mn-lt"/>
                <a:cs typeface="+mn-lt"/>
                <a:hlinkClick r:id="rId2"/>
              </a:rPr>
              <a:t>2204.06974.pdf (arxiv.org)</a:t>
            </a:r>
            <a:endParaRPr lang="en-US">
              <a:ea typeface="+mn-lt"/>
              <a:cs typeface="+mn-lt"/>
            </a:endParaRPr>
          </a:p>
          <a:p>
            <a:r>
              <a:rPr lang="en-US" dirty="0">
                <a:ea typeface="+mn-lt"/>
                <a:cs typeface="+mn-lt"/>
              </a:rPr>
              <a:t>Shafi Goldwasser </a:t>
            </a:r>
          </a:p>
          <a:p>
            <a:pPr lvl="1"/>
            <a:r>
              <a:rPr lang="en-US" dirty="0">
                <a:ea typeface="+mn-lt"/>
                <a:cs typeface="+mn-lt"/>
              </a:rPr>
              <a:t>UC Berkeley </a:t>
            </a:r>
          </a:p>
          <a:p>
            <a:r>
              <a:rPr lang="en-US" dirty="0">
                <a:ea typeface="+mn-lt"/>
                <a:cs typeface="+mn-lt"/>
              </a:rPr>
              <a:t>Michael P. Kim </a:t>
            </a:r>
            <a:endParaRPr lang="en-US">
              <a:ea typeface="+mn-lt"/>
              <a:cs typeface="+mn-lt"/>
            </a:endParaRPr>
          </a:p>
          <a:p>
            <a:pPr lvl="1"/>
            <a:r>
              <a:rPr lang="en-US" dirty="0">
                <a:ea typeface="+mn-lt"/>
                <a:cs typeface="+mn-lt"/>
              </a:rPr>
              <a:t>UC Berkeley </a:t>
            </a:r>
          </a:p>
          <a:p>
            <a:r>
              <a:rPr lang="en-US" dirty="0">
                <a:ea typeface="+mn-lt"/>
                <a:cs typeface="+mn-lt"/>
              </a:rPr>
              <a:t>Vinod </a:t>
            </a:r>
            <a:r>
              <a:rPr lang="en-US" dirty="0" err="1">
                <a:ea typeface="+mn-lt"/>
                <a:cs typeface="+mn-lt"/>
              </a:rPr>
              <a:t>Vaikuntanathan</a:t>
            </a:r>
            <a:r>
              <a:rPr lang="en-US" dirty="0">
                <a:ea typeface="+mn-lt"/>
                <a:cs typeface="+mn-lt"/>
              </a:rPr>
              <a:t> </a:t>
            </a:r>
            <a:endParaRPr lang="en-US">
              <a:ea typeface="+mn-lt"/>
              <a:cs typeface="+mn-lt"/>
            </a:endParaRPr>
          </a:p>
          <a:p>
            <a:pPr lvl="1"/>
            <a:r>
              <a:rPr lang="en-US" dirty="0">
                <a:ea typeface="+mn-lt"/>
                <a:cs typeface="+mn-lt"/>
              </a:rPr>
              <a:t>MIT </a:t>
            </a:r>
          </a:p>
          <a:p>
            <a:r>
              <a:rPr lang="en-US" dirty="0">
                <a:ea typeface="+mn-lt"/>
                <a:cs typeface="+mn-lt"/>
              </a:rPr>
              <a:t>Or Zamir </a:t>
            </a:r>
            <a:endParaRPr lang="en-US">
              <a:ea typeface="+mn-lt"/>
              <a:cs typeface="+mn-lt"/>
            </a:endParaRPr>
          </a:p>
          <a:p>
            <a:pPr lvl="1"/>
            <a:r>
              <a:rPr lang="en-US" dirty="0">
                <a:ea typeface="+mn-lt"/>
                <a:cs typeface="+mn-lt"/>
              </a:rPr>
              <a:t>IAS</a:t>
            </a:r>
            <a:endParaRPr lang="en-US" dirty="0"/>
          </a:p>
        </p:txBody>
      </p:sp>
    </p:spTree>
    <p:extLst>
      <p:ext uri="{BB962C8B-B14F-4D97-AF65-F5344CB8AC3E}">
        <p14:creationId xmlns:p14="http://schemas.microsoft.com/office/powerpoint/2010/main" val="3410843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4FC7-2A93-EA9B-F38E-C47E62882DE4}"/>
              </a:ext>
            </a:extLst>
          </p:cNvPr>
          <p:cNvSpPr>
            <a:spLocks noGrp="1"/>
          </p:cNvSpPr>
          <p:nvPr>
            <p:ph type="title"/>
          </p:nvPr>
        </p:nvSpPr>
        <p:spPr/>
        <p:txBody>
          <a:bodyPr/>
          <a:lstStyle/>
          <a:p>
            <a:r>
              <a:rPr lang="en-US" dirty="0">
                <a:latin typeface="TW Cen MT"/>
              </a:rPr>
              <a:t>Verifiable Delegation of Learning Defeat</a:t>
            </a:r>
            <a:endParaRPr lang="en-US" dirty="0"/>
          </a:p>
        </p:txBody>
      </p:sp>
      <p:sp>
        <p:nvSpPr>
          <p:cNvPr id="3" name="Content Placeholder 2">
            <a:extLst>
              <a:ext uri="{FF2B5EF4-FFF2-40B4-BE49-F238E27FC236}">
                <a16:creationId xmlns:a16="http://schemas.microsoft.com/office/drawing/2014/main" id="{360E700C-BC11-DE4A-89CF-BCD8C585738C}"/>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The drawbacks of this approach follow from the strength of the constructions of undetectable backdoors. </a:t>
            </a:r>
          </a:p>
          <a:p>
            <a:r>
              <a:rPr lang="en-US" dirty="0">
                <a:ea typeface="+mn-lt"/>
                <a:cs typeface="+mn-lt"/>
              </a:rPr>
              <a:t>This paper's white-box constructions </a:t>
            </a:r>
            <a:r>
              <a:rPr lang="en-US" u="sng" dirty="0">
                <a:ea typeface="+mn-lt"/>
                <a:cs typeface="+mn-lt"/>
              </a:rPr>
              <a:t>only require backdooring the initial randomness</a:t>
            </a:r>
            <a:r>
              <a:rPr lang="en-US" dirty="0">
                <a:ea typeface="+mn-lt"/>
                <a:cs typeface="+mn-lt"/>
              </a:rPr>
              <a:t>; hence, any successful verifiable delegation strategy would involve either:</a:t>
            </a:r>
          </a:p>
          <a:p>
            <a:pPr lvl="1"/>
            <a:r>
              <a:rPr lang="en-US" dirty="0">
                <a:ea typeface="+mn-lt"/>
                <a:cs typeface="+mn-lt"/>
              </a:rPr>
              <a:t>The verifier supplying the learner with randomness as part of the “input”</a:t>
            </a:r>
          </a:p>
          <a:p>
            <a:pPr lvl="1"/>
            <a:r>
              <a:rPr lang="en-US" dirty="0">
                <a:ea typeface="+mn-lt"/>
                <a:cs typeface="+mn-lt"/>
              </a:rPr>
              <a:t>The learner somehow proving to the verifier that the randomness was sampled correctly</a:t>
            </a:r>
          </a:p>
          <a:p>
            <a:pPr lvl="1"/>
            <a:r>
              <a:rPr lang="en-US" dirty="0">
                <a:ea typeface="+mn-lt"/>
                <a:cs typeface="+mn-lt"/>
              </a:rPr>
              <a:t>A collection of randomness generation servers, not all of which are dishonest, running a coin flipping protocol to generate true randomness.</a:t>
            </a:r>
            <a:endParaRPr lang="en-US" dirty="0"/>
          </a:p>
        </p:txBody>
      </p:sp>
    </p:spTree>
    <p:extLst>
      <p:ext uri="{BB962C8B-B14F-4D97-AF65-F5344CB8AC3E}">
        <p14:creationId xmlns:p14="http://schemas.microsoft.com/office/powerpoint/2010/main" val="158415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BD90-9BF6-120D-B90C-47FC2BC20EDC}"/>
              </a:ext>
            </a:extLst>
          </p:cNvPr>
          <p:cNvSpPr>
            <a:spLocks noGrp="1"/>
          </p:cNvSpPr>
          <p:nvPr>
            <p:ph type="title"/>
          </p:nvPr>
        </p:nvSpPr>
        <p:spPr/>
        <p:txBody>
          <a:bodyPr/>
          <a:lstStyle/>
          <a:p>
            <a:r>
              <a:rPr lang="en-US" dirty="0">
                <a:latin typeface="TW Cen MT"/>
              </a:rPr>
              <a:t>Persistence to Gradient Descent</a:t>
            </a:r>
            <a:endParaRPr lang="en-US" dirty="0"/>
          </a:p>
        </p:txBody>
      </p:sp>
      <p:sp>
        <p:nvSpPr>
          <p:cNvPr id="3" name="Content Placeholder 2">
            <a:extLst>
              <a:ext uri="{FF2B5EF4-FFF2-40B4-BE49-F238E27FC236}">
                <a16:creationId xmlns:a16="http://schemas.microsoft.com/office/drawing/2014/main" id="{47502396-8CDF-9B37-BACE-19C357910D21}"/>
              </a:ext>
            </a:extLst>
          </p:cNvPr>
          <p:cNvSpPr>
            <a:spLocks noGrp="1"/>
          </p:cNvSpPr>
          <p:nvPr>
            <p:ph idx="1"/>
          </p:nvPr>
        </p:nvSpPr>
        <p:spPr/>
        <p:txBody>
          <a:bodyPr vert="horz" lIns="91440" tIns="45720" rIns="91440" bIns="45720" rtlCol="0" anchor="t">
            <a:normAutofit lnSpcReduction="10000"/>
          </a:bodyPr>
          <a:lstStyle/>
          <a:p>
            <a:r>
              <a:rPr lang="en-US" dirty="0"/>
              <a:t>If a client doesn't wish to verify the training procedure (as described in the previous technique), </a:t>
            </a:r>
            <a:r>
              <a:rPr lang="en-US" dirty="0">
                <a:ea typeface="+mn-lt"/>
                <a:cs typeface="+mn-lt"/>
              </a:rPr>
              <a:t>the client may employ post-processing strategies for mitigating the effects of the backdoor.</a:t>
            </a:r>
          </a:p>
          <a:p>
            <a:r>
              <a:rPr lang="en-US" dirty="0">
                <a:ea typeface="+mn-lt"/>
                <a:cs typeface="+mn-lt"/>
              </a:rPr>
              <a:t>This approach requires that the client could run a few iterations of gradient descent on the returned classifier. Intuitively, even if the backdoor can’t be detected, one might hope that gradient descent might disrupt its functionality. Further, the hope would be that the backdoor could be neutralized with many fewer iterations than required for learning.</a:t>
            </a:r>
            <a:endParaRPr lang="en-US" dirty="0"/>
          </a:p>
        </p:txBody>
      </p:sp>
    </p:spTree>
    <p:extLst>
      <p:ext uri="{BB962C8B-B14F-4D97-AF65-F5344CB8AC3E}">
        <p14:creationId xmlns:p14="http://schemas.microsoft.com/office/powerpoint/2010/main" val="160547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BD90-9BF6-120D-B90C-47FC2BC20EDC}"/>
              </a:ext>
            </a:extLst>
          </p:cNvPr>
          <p:cNvSpPr>
            <a:spLocks noGrp="1"/>
          </p:cNvSpPr>
          <p:nvPr>
            <p:ph type="title"/>
          </p:nvPr>
        </p:nvSpPr>
        <p:spPr/>
        <p:txBody>
          <a:bodyPr/>
          <a:lstStyle/>
          <a:p>
            <a:r>
              <a:rPr lang="en-US" dirty="0"/>
              <a:t>Persistence to gradient descent defeat</a:t>
            </a:r>
          </a:p>
        </p:txBody>
      </p:sp>
      <p:sp>
        <p:nvSpPr>
          <p:cNvPr id="3" name="Content Placeholder 2">
            <a:extLst>
              <a:ext uri="{FF2B5EF4-FFF2-40B4-BE49-F238E27FC236}">
                <a16:creationId xmlns:a16="http://schemas.microsoft.com/office/drawing/2014/main" id="{47502396-8CDF-9B37-BACE-19C357910D21}"/>
              </a:ext>
            </a:extLst>
          </p:cNvPr>
          <p:cNvSpPr>
            <a:spLocks noGrp="1"/>
          </p:cNvSpPr>
          <p:nvPr>
            <p:ph idx="1"/>
          </p:nvPr>
        </p:nvSpPr>
        <p:spPr/>
        <p:txBody>
          <a:bodyPr vert="horz" lIns="91440" tIns="45720" rIns="91440" bIns="45720" rtlCol="0" anchor="t">
            <a:normAutofit/>
          </a:bodyPr>
          <a:lstStyle/>
          <a:p>
            <a:r>
              <a:rPr lang="en-US" dirty="0">
                <a:ea typeface="+mn-lt"/>
                <a:cs typeface="+mn-lt"/>
              </a:rPr>
              <a:t>Unfortunately, the authors of the paper show that the effects of gradient-based post-processing may be limited. They introduce the idea of </a:t>
            </a:r>
            <a:r>
              <a:rPr lang="en-US" i="1" dirty="0">
                <a:ea typeface="+mn-lt"/>
                <a:cs typeface="+mn-lt"/>
              </a:rPr>
              <a:t>persistence to gradient descent </a:t>
            </a:r>
            <a:r>
              <a:rPr lang="en-US" dirty="0">
                <a:ea typeface="+mn-lt"/>
                <a:cs typeface="+mn-lt"/>
              </a:rPr>
              <a:t>— that is, the backdoor persists under gradient-based updates — and demonstrate that the signature-based backdoors are persistent.</a:t>
            </a:r>
            <a:endParaRPr lang="en-US" dirty="0"/>
          </a:p>
        </p:txBody>
      </p:sp>
    </p:spTree>
    <p:extLst>
      <p:ext uri="{BB962C8B-B14F-4D97-AF65-F5344CB8AC3E}">
        <p14:creationId xmlns:p14="http://schemas.microsoft.com/office/powerpoint/2010/main" val="372058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A8B0-983A-E4DA-E570-E2A574AD178D}"/>
              </a:ext>
            </a:extLst>
          </p:cNvPr>
          <p:cNvSpPr>
            <a:spLocks noGrp="1"/>
          </p:cNvSpPr>
          <p:nvPr>
            <p:ph type="title"/>
          </p:nvPr>
        </p:nvSpPr>
        <p:spPr/>
        <p:txBody>
          <a:bodyPr/>
          <a:lstStyle/>
          <a:p>
            <a:r>
              <a:rPr lang="en-US" dirty="0"/>
              <a:t>Randomized evaluation</a:t>
            </a:r>
          </a:p>
        </p:txBody>
      </p:sp>
      <p:sp>
        <p:nvSpPr>
          <p:cNvPr id="3" name="Content Placeholder 2">
            <a:extLst>
              <a:ext uri="{FF2B5EF4-FFF2-40B4-BE49-F238E27FC236}">
                <a16:creationId xmlns:a16="http://schemas.microsoft.com/office/drawing/2014/main" id="{32AB1685-EB06-B966-B836-3DBD9C5A5266}"/>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This approach employs an evaluation-time neutralization mechanism based on randomized smoothing of the input. </a:t>
            </a:r>
            <a:endParaRPr lang="en-US">
              <a:ea typeface="+mn-lt"/>
              <a:cs typeface="+mn-lt"/>
            </a:endParaRPr>
          </a:p>
          <a:p>
            <a:r>
              <a:rPr lang="en-US" dirty="0">
                <a:ea typeface="+mn-lt"/>
                <a:cs typeface="+mn-lt"/>
              </a:rPr>
              <a:t>The authors analyze a strategy where we evaluate the (possibly-backdoored) classifier on inputs after adding random noise, similar to technique proposed to promote adversarial robustness. </a:t>
            </a:r>
            <a:endParaRPr lang="en-US">
              <a:ea typeface="+mn-lt"/>
              <a:cs typeface="+mn-lt"/>
            </a:endParaRPr>
          </a:p>
          <a:p>
            <a:r>
              <a:rPr lang="en-US" dirty="0">
                <a:ea typeface="+mn-lt"/>
                <a:cs typeface="+mn-lt"/>
              </a:rPr>
              <a:t>Crucially, </a:t>
            </a:r>
            <a:r>
              <a:rPr lang="en-US" i="1" dirty="0">
                <a:ea typeface="+mn-lt"/>
                <a:cs typeface="+mn-lt"/>
              </a:rPr>
              <a:t>the noise-addition mechanism relies on the knowing a bound on the magnitude of backdoor perturbations</a:t>
            </a:r>
            <a:r>
              <a:rPr lang="en-US" dirty="0">
                <a:ea typeface="+mn-lt"/>
                <a:cs typeface="+mn-lt"/>
              </a:rPr>
              <a:t> — how much can backdoored inputs differ from the original input — and proceeds by randomly “convolving” over inputs at a slightly larger radius. </a:t>
            </a:r>
            <a:endParaRPr lang="en-US"/>
          </a:p>
        </p:txBody>
      </p:sp>
    </p:spTree>
    <p:extLst>
      <p:ext uri="{BB962C8B-B14F-4D97-AF65-F5344CB8AC3E}">
        <p14:creationId xmlns:p14="http://schemas.microsoft.com/office/powerpoint/2010/main" val="97949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4FC7-2A93-EA9B-F38E-C47E62882DE4}"/>
              </a:ext>
            </a:extLst>
          </p:cNvPr>
          <p:cNvSpPr>
            <a:spLocks noGrp="1"/>
          </p:cNvSpPr>
          <p:nvPr>
            <p:ph type="title"/>
          </p:nvPr>
        </p:nvSpPr>
        <p:spPr/>
        <p:txBody>
          <a:bodyPr/>
          <a:lstStyle/>
          <a:p>
            <a:r>
              <a:rPr lang="en-US" dirty="0"/>
              <a:t>Randomized evaluation defeat</a:t>
            </a:r>
          </a:p>
        </p:txBody>
      </p:sp>
      <p:sp>
        <p:nvSpPr>
          <p:cNvPr id="3" name="Content Placeholder 2">
            <a:extLst>
              <a:ext uri="{FF2B5EF4-FFF2-40B4-BE49-F238E27FC236}">
                <a16:creationId xmlns:a16="http://schemas.microsoft.com/office/drawing/2014/main" id="{360E700C-BC11-DE4A-89CF-BCD8C585738C}"/>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Ultimately, the knowledge assumption (</a:t>
            </a:r>
            <a:r>
              <a:rPr lang="en-US" i="1" dirty="0">
                <a:latin typeface="TW Cen MT"/>
                <a:ea typeface="+mn-lt"/>
                <a:cs typeface="+mn-lt"/>
              </a:rPr>
              <a:t>knowing a bound on the magnitude of backdoor perturbations</a:t>
            </a:r>
            <a:r>
              <a:rPr lang="en-US" dirty="0">
                <a:ea typeface="+mn-lt"/>
                <a:cs typeface="+mn-lt"/>
              </a:rPr>
              <a:t>) is crucial.</a:t>
            </a:r>
          </a:p>
          <a:p>
            <a:r>
              <a:rPr lang="en-US" dirty="0">
                <a:ea typeface="+mn-lt"/>
                <a:cs typeface="+mn-lt"/>
              </a:rPr>
              <a:t>If instead the malicious learner knows the magnitude or type of noise that will be added to neutralize him, he can prepare the backdoor perturbation to evade the defense (e.g., by changing the magnitude or sparsity). </a:t>
            </a:r>
            <a:endParaRPr lang="en-US">
              <a:ea typeface="+mn-lt"/>
              <a:cs typeface="+mn-lt"/>
            </a:endParaRPr>
          </a:p>
          <a:p>
            <a:r>
              <a:rPr lang="en-US" dirty="0">
                <a:ea typeface="+mn-lt"/>
                <a:cs typeface="+mn-lt"/>
              </a:rPr>
              <a:t>In the extreme, the adversary may be able to hide a backdoor that requires significant amounts of noise to neutralize. Thus, rendering the returned classifier useless, even on “clean” inputs. Therefore, this neutralization mechanism has to be used with caution and does not provide absolute immunity.</a:t>
            </a:r>
            <a:endParaRPr lang="en-US" dirty="0"/>
          </a:p>
        </p:txBody>
      </p:sp>
    </p:spTree>
    <p:extLst>
      <p:ext uri="{BB962C8B-B14F-4D97-AF65-F5344CB8AC3E}">
        <p14:creationId xmlns:p14="http://schemas.microsoft.com/office/powerpoint/2010/main" val="12486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7652-B0CA-C8CD-271C-D37CA5236046}"/>
              </a:ext>
            </a:extLst>
          </p:cNvPr>
          <p:cNvSpPr>
            <a:spLocks noGrp="1"/>
          </p:cNvSpPr>
          <p:nvPr>
            <p:ph type="title"/>
          </p:nvPr>
        </p:nvSpPr>
        <p:spPr/>
        <p:txBody>
          <a:bodyPr/>
          <a:lstStyle/>
          <a:p>
            <a:r>
              <a:rPr lang="en-US" dirty="0"/>
              <a:t>Undetectable backdoors vs adversarial examples</a:t>
            </a:r>
          </a:p>
        </p:txBody>
      </p:sp>
      <p:sp>
        <p:nvSpPr>
          <p:cNvPr id="3" name="Content Placeholder 2">
            <a:extLst>
              <a:ext uri="{FF2B5EF4-FFF2-40B4-BE49-F238E27FC236}">
                <a16:creationId xmlns:a16="http://schemas.microsoft.com/office/drawing/2014/main" id="{616ABBB7-9402-702F-809F-B8769C4D2D62}"/>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An important point to note is that the type of backdoors that the authors introduce are qualitatively different from adversarial examples that </a:t>
            </a:r>
            <a:r>
              <a:rPr lang="en-US" dirty="0" err="1">
                <a:ea typeface="+mn-lt"/>
                <a:cs typeface="+mn-lt"/>
              </a:rPr>
              <a:t>mig,ht</a:t>
            </a:r>
            <a:r>
              <a:rPr lang="en-US" dirty="0">
                <a:ea typeface="+mn-lt"/>
                <a:cs typeface="+mn-lt"/>
              </a:rPr>
              <a:t> arise naturally in training.</a:t>
            </a:r>
          </a:p>
          <a:p>
            <a:pPr marL="457200" indent="-457200">
              <a:buAutoNum type="arabicPeriod"/>
            </a:pPr>
            <a:r>
              <a:rPr lang="en-US" dirty="0">
                <a:ea typeface="+mn-lt"/>
                <a:cs typeface="+mn-lt"/>
              </a:rPr>
              <a:t>Even if a training algorithm </a:t>
            </a:r>
            <a:r>
              <a:rPr lang="en-US" b="1" dirty="0">
                <a:ea typeface="+mn-lt"/>
                <a:cs typeface="+mn-lt"/>
              </a:rPr>
              <a:t>Train </a:t>
            </a:r>
            <a:r>
              <a:rPr lang="en-US" dirty="0">
                <a:ea typeface="+mn-lt"/>
                <a:cs typeface="+mn-lt"/>
              </a:rPr>
              <a:t>is guaranteed to be free of adversarial examples, the results show that an adversarial trainer can undetectably backdoor the model, so that the backdoored model looks exactly like the one produced by </a:t>
            </a:r>
            <a:r>
              <a:rPr lang="en-US" b="1" dirty="0">
                <a:ea typeface="+mn-lt"/>
                <a:cs typeface="+mn-lt"/>
              </a:rPr>
              <a:t>Train</a:t>
            </a:r>
            <a:r>
              <a:rPr lang="en-US" dirty="0">
                <a:ea typeface="+mn-lt"/>
                <a:cs typeface="+mn-lt"/>
              </a:rPr>
              <a:t>, and yet, any input can be perturbed into another, close, input that gets misclassified by the backdoored model.</a:t>
            </a:r>
            <a:endParaRPr lang="en-US"/>
          </a:p>
        </p:txBody>
      </p:sp>
    </p:spTree>
    <p:extLst>
      <p:ext uri="{BB962C8B-B14F-4D97-AF65-F5344CB8AC3E}">
        <p14:creationId xmlns:p14="http://schemas.microsoft.com/office/powerpoint/2010/main" val="277126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9570-D6F9-B173-B4F5-A0BB25F9D41E}"/>
              </a:ext>
            </a:extLst>
          </p:cNvPr>
          <p:cNvSpPr>
            <a:spLocks noGrp="1"/>
          </p:cNvSpPr>
          <p:nvPr>
            <p:ph type="title"/>
          </p:nvPr>
        </p:nvSpPr>
        <p:spPr/>
        <p:txBody>
          <a:bodyPr/>
          <a:lstStyle/>
          <a:p>
            <a:r>
              <a:rPr lang="en-US" dirty="0">
                <a:ea typeface="+mj-lt"/>
                <a:cs typeface="+mj-lt"/>
              </a:rPr>
              <a:t>UNDETECTABLE BACKDOORS VS ADVERSARIAL EXAMPLES (</a:t>
            </a:r>
            <a:r>
              <a:rPr lang="en-US" dirty="0" err="1">
                <a:ea typeface="+mj-lt"/>
                <a:cs typeface="+mj-lt"/>
              </a:rPr>
              <a:t>cont</a:t>
            </a:r>
            <a:r>
              <a:rPr lang="en-US" dirty="0">
                <a:ea typeface="+mj-lt"/>
                <a:cs typeface="+mj-lt"/>
              </a:rPr>
              <a:t>)</a:t>
            </a:r>
            <a:endParaRPr lang="en-US" dirty="0"/>
          </a:p>
        </p:txBody>
      </p:sp>
      <p:sp>
        <p:nvSpPr>
          <p:cNvPr id="3" name="Content Placeholder 2">
            <a:extLst>
              <a:ext uri="{FF2B5EF4-FFF2-40B4-BE49-F238E27FC236}">
                <a16:creationId xmlns:a16="http://schemas.microsoft.com/office/drawing/2014/main" id="{A8523BF6-C36F-AFB4-D65B-322A2632922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2. Secondly, unlike naturally occurring adversarial examples which can potentially be exploited by anyone, backdoored examples require the </a:t>
            </a:r>
            <a:r>
              <a:rPr lang="en-US">
                <a:ea typeface="+mn-lt"/>
                <a:cs typeface="+mn-lt"/>
              </a:rPr>
              <a:t>knowledge of a secret backdooring key known to only the malicious trainer.</a:t>
            </a:r>
          </a:p>
          <a:p>
            <a:pPr marL="0" indent="0">
              <a:buNone/>
            </a:pPr>
            <a:r>
              <a:rPr lang="en-US" dirty="0">
                <a:ea typeface="+mn-lt"/>
                <a:cs typeface="+mn-lt"/>
              </a:rPr>
              <a:t>3. Even if one could verify that the training algorithm was conducted as prescribed, backdoors can still be introduced through manipulating the </a:t>
            </a:r>
            <a:r>
              <a:rPr lang="en-US">
                <a:ea typeface="+mn-lt"/>
                <a:cs typeface="+mn-lt"/>
              </a:rPr>
              <a:t>randomness of the training algorithm as the authors demonstrate.</a:t>
            </a:r>
          </a:p>
          <a:p>
            <a:pPr marL="0" indent="0">
              <a:buNone/>
            </a:pPr>
            <a:r>
              <a:rPr lang="en-US" dirty="0"/>
              <a:t>4. </a:t>
            </a:r>
            <a:r>
              <a:rPr lang="en-US" dirty="0">
                <a:ea typeface="+mn-lt"/>
                <a:cs typeface="+mn-lt"/>
              </a:rPr>
              <a:t>The perturbation required to change an input into a backdoored input (namely, ≈ </a:t>
            </a:r>
            <a:r>
              <a:rPr lang="en-US" dirty="0" err="1">
                <a:ea typeface="+mn-lt"/>
                <a:cs typeface="+mn-lt"/>
              </a:rPr>
              <a:t>d</a:t>
            </a:r>
            <a:r>
              <a:rPr lang="en-US" baseline="30000" dirty="0" err="1">
                <a:ea typeface="+mn-lt"/>
                <a:cs typeface="+mn-lt"/>
              </a:rPr>
              <a:t>E</a:t>
            </a:r>
            <a:r>
              <a:rPr lang="en-US" dirty="0">
                <a:ea typeface="+mn-lt"/>
                <a:cs typeface="+mn-lt"/>
              </a:rPr>
              <a:t>  for some small </a:t>
            </a:r>
            <a:r>
              <a:rPr lang="en-US" baseline="30000" dirty="0">
                <a:ea typeface="+mn-lt"/>
                <a:cs typeface="+mn-lt"/>
              </a:rPr>
              <a:t>E</a:t>
            </a:r>
            <a:r>
              <a:rPr lang="en-US" dirty="0">
                <a:ea typeface="+mn-lt"/>
                <a:cs typeface="+mn-lt"/>
              </a:rPr>
              <a:t> &gt; 0) is far smaller than the one required for naturally occurring adversarial examples (≈ √ d). </a:t>
            </a:r>
            <a:endParaRPr lang="en-US" dirty="0"/>
          </a:p>
        </p:txBody>
      </p:sp>
    </p:spTree>
    <p:extLst>
      <p:ext uri="{BB962C8B-B14F-4D97-AF65-F5344CB8AC3E}">
        <p14:creationId xmlns:p14="http://schemas.microsoft.com/office/powerpoint/2010/main" val="3651407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4D50-0FB4-70C7-3FBE-0C2C76725403}"/>
              </a:ext>
            </a:extLst>
          </p:cNvPr>
          <p:cNvSpPr>
            <a:spLocks noGrp="1"/>
          </p:cNvSpPr>
          <p:nvPr>
            <p:ph type="title"/>
          </p:nvPr>
        </p:nvSpPr>
        <p:spPr/>
        <p:txBody>
          <a:bodyPr/>
          <a:lstStyle/>
          <a:p>
            <a:r>
              <a:rPr lang="en-US" dirty="0"/>
              <a:t>1-hidden layer </a:t>
            </a:r>
            <a:r>
              <a:rPr lang="en-US" dirty="0" err="1"/>
              <a:t>Relu</a:t>
            </a:r>
            <a:r>
              <a:rPr lang="en-US" dirty="0"/>
              <a:t> network compromise</a:t>
            </a:r>
          </a:p>
        </p:txBody>
      </p:sp>
      <p:sp>
        <p:nvSpPr>
          <p:cNvPr id="3" name="Content Placeholder 2">
            <a:extLst>
              <a:ext uri="{FF2B5EF4-FFF2-40B4-BE49-F238E27FC236}">
                <a16:creationId xmlns:a16="http://schemas.microsoft.com/office/drawing/2014/main" id="{6CE0FF1A-1254-D14B-7434-63C109A65B5B}"/>
              </a:ext>
            </a:extLst>
          </p:cNvPr>
          <p:cNvSpPr>
            <a:spLocks noGrp="1"/>
          </p:cNvSpPr>
          <p:nvPr>
            <p:ph idx="1"/>
          </p:nvPr>
        </p:nvSpPr>
        <p:spPr/>
        <p:txBody>
          <a:bodyPr vert="horz" lIns="91440" tIns="45720" rIns="91440" bIns="45720" rtlCol="0" anchor="t">
            <a:normAutofit/>
          </a:bodyPr>
          <a:lstStyle/>
          <a:p>
            <a:r>
              <a:rPr lang="en-US" dirty="0">
                <a:ea typeface="+mn-lt"/>
                <a:cs typeface="+mn-lt"/>
              </a:rPr>
              <a:t>This example demonstrates a backdoor for predictors trained over random </a:t>
            </a:r>
            <a:r>
              <a:rPr lang="en-US" dirty="0" err="1">
                <a:ea typeface="+mn-lt"/>
                <a:cs typeface="+mn-lt"/>
              </a:rPr>
              <a:t>ReLU</a:t>
            </a:r>
            <a:r>
              <a:rPr lang="en-US" dirty="0">
                <a:ea typeface="+mn-lt"/>
                <a:cs typeface="+mn-lt"/>
              </a:rPr>
              <a:t> features. This result, which uses the hardness of the sparse PCA problem as the underlying indistinguishability assumption, emphasizes the generality of the paper's approach.</a:t>
            </a:r>
          </a:p>
          <a:p>
            <a:endParaRPr lang="en-US" dirty="0"/>
          </a:p>
        </p:txBody>
      </p:sp>
    </p:spTree>
    <p:extLst>
      <p:ext uri="{BB962C8B-B14F-4D97-AF65-F5344CB8AC3E}">
        <p14:creationId xmlns:p14="http://schemas.microsoft.com/office/powerpoint/2010/main" val="2889827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E8CD-A85A-F3D4-6DDA-17A19146CD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EF35DE-7B1B-733A-5912-1C2EFBEBC12F}"/>
              </a:ext>
            </a:extLst>
          </p:cNvPr>
          <p:cNvSpPr>
            <a:spLocks noGrp="1"/>
          </p:cNvSpPr>
          <p:nvPr>
            <p:ph idx="1"/>
          </p:nvPr>
        </p:nvSpPr>
        <p:spPr/>
        <p:txBody>
          <a:bodyPr vert="horz" lIns="91440" tIns="45720" rIns="91440" bIns="45720" rtlCol="0" anchor="t">
            <a:normAutofit/>
          </a:bodyPr>
          <a:lstStyle/>
          <a:p>
            <a:r>
              <a:rPr lang="en-US" dirty="0"/>
              <a:t>placeholder</a:t>
            </a:r>
          </a:p>
        </p:txBody>
      </p:sp>
      <p:pic>
        <p:nvPicPr>
          <p:cNvPr id="4" name="Picture 4" descr="Text, letter&#10;&#10;Description automatically generated">
            <a:extLst>
              <a:ext uri="{FF2B5EF4-FFF2-40B4-BE49-F238E27FC236}">
                <a16:creationId xmlns:a16="http://schemas.microsoft.com/office/drawing/2014/main" id="{9E1256B2-F7D5-4C1F-D325-C490F0ACAA62}"/>
              </a:ext>
            </a:extLst>
          </p:cNvPr>
          <p:cNvPicPr>
            <a:picLocks noChangeAspect="1"/>
          </p:cNvPicPr>
          <p:nvPr/>
        </p:nvPicPr>
        <p:blipFill>
          <a:blip r:embed="rId2"/>
          <a:stretch>
            <a:fillRect/>
          </a:stretch>
        </p:blipFill>
        <p:spPr>
          <a:xfrm>
            <a:off x="2274672" y="3231576"/>
            <a:ext cx="8281639" cy="2588806"/>
          </a:xfrm>
          <a:prstGeom prst="rect">
            <a:avLst/>
          </a:prstGeom>
        </p:spPr>
      </p:pic>
    </p:spTree>
    <p:extLst>
      <p:ext uri="{BB962C8B-B14F-4D97-AF65-F5344CB8AC3E}">
        <p14:creationId xmlns:p14="http://schemas.microsoft.com/office/powerpoint/2010/main" val="3767103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1FD3-E405-5580-1960-0758C5A73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B81CB2-8139-BDDC-B44E-CBAAE880C302}"/>
              </a:ext>
            </a:extLst>
          </p:cNvPr>
          <p:cNvSpPr>
            <a:spLocks noGrp="1"/>
          </p:cNvSpPr>
          <p:nvPr>
            <p:ph idx="1"/>
          </p:nvPr>
        </p:nvSpPr>
        <p:spPr/>
        <p:txBody>
          <a:bodyPr vert="horz" lIns="91440" tIns="45720" rIns="91440" bIns="45720" rtlCol="0" anchor="t">
            <a:normAutofit/>
          </a:bodyPr>
          <a:lstStyle/>
          <a:p>
            <a:r>
              <a:rPr lang="en-US" dirty="0"/>
              <a:t>placeholder</a:t>
            </a:r>
          </a:p>
        </p:txBody>
      </p:sp>
      <p:pic>
        <p:nvPicPr>
          <p:cNvPr id="4" name="Picture 4" descr="Text, letter&#10;&#10;Description automatically generated">
            <a:extLst>
              <a:ext uri="{FF2B5EF4-FFF2-40B4-BE49-F238E27FC236}">
                <a16:creationId xmlns:a16="http://schemas.microsoft.com/office/drawing/2014/main" id="{9711D10B-BF28-0C29-D2D3-5DDE82AFEC23}"/>
              </a:ext>
            </a:extLst>
          </p:cNvPr>
          <p:cNvPicPr>
            <a:picLocks noChangeAspect="1"/>
          </p:cNvPicPr>
          <p:nvPr/>
        </p:nvPicPr>
        <p:blipFill>
          <a:blip r:embed="rId2"/>
          <a:stretch>
            <a:fillRect/>
          </a:stretch>
        </p:blipFill>
        <p:spPr>
          <a:xfrm>
            <a:off x="3572108" y="2610283"/>
            <a:ext cx="6534614" cy="3180020"/>
          </a:xfrm>
          <a:prstGeom prst="rect">
            <a:avLst/>
          </a:prstGeom>
        </p:spPr>
      </p:pic>
    </p:spTree>
    <p:extLst>
      <p:ext uri="{BB962C8B-B14F-4D97-AF65-F5344CB8AC3E}">
        <p14:creationId xmlns:p14="http://schemas.microsoft.com/office/powerpoint/2010/main" val="197844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9E1B-7279-0723-A4B0-B3C51D2DAB5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6BED960-7707-579F-F754-5264A2C389DF}"/>
              </a:ext>
            </a:extLst>
          </p:cNvPr>
          <p:cNvSpPr>
            <a:spLocks noGrp="1"/>
          </p:cNvSpPr>
          <p:nvPr>
            <p:ph idx="1"/>
          </p:nvPr>
        </p:nvSpPr>
        <p:spPr/>
        <p:txBody>
          <a:bodyPr vert="horz" lIns="91440" tIns="45720" rIns="91440" bIns="45720" rtlCol="0" anchor="t">
            <a:normAutofit/>
          </a:bodyPr>
          <a:lstStyle/>
          <a:p>
            <a:r>
              <a:rPr lang="en-US" dirty="0">
                <a:ea typeface="+mn-lt"/>
                <a:cs typeface="+mn-lt"/>
              </a:rPr>
              <a:t>The authors of the paper show how a malicious learner can plant an undetectable backdoor into a classifier.</a:t>
            </a:r>
          </a:p>
          <a:p>
            <a:r>
              <a:rPr lang="en-US" dirty="0"/>
              <a:t>The classifier model operates as intended, and only in the presence of a slight change to the inputs, does the backdoor's intent reveal itself.</a:t>
            </a:r>
          </a:p>
          <a:p>
            <a:r>
              <a:rPr lang="en-US" dirty="0">
                <a:ea typeface="+mn-lt"/>
                <a:cs typeface="+mn-lt"/>
              </a:rPr>
              <a:t>Without the appropriate “backdoor key,” the mechanism is hidden and cannot be detected by any computationally-bounded observer. </a:t>
            </a:r>
            <a:endParaRPr lang="en-US" dirty="0"/>
          </a:p>
        </p:txBody>
      </p:sp>
    </p:spTree>
    <p:extLst>
      <p:ext uri="{BB962C8B-B14F-4D97-AF65-F5344CB8AC3E}">
        <p14:creationId xmlns:p14="http://schemas.microsoft.com/office/powerpoint/2010/main" val="2369483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A91B-D58D-141A-E373-0C86BC0A8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7BF632-A479-3B7E-B888-4533158BAC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176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BA9D-1431-0C1A-C284-7E828D750C8E}"/>
              </a:ext>
            </a:extLst>
          </p:cNvPr>
          <p:cNvSpPr>
            <a:spLocks noGrp="1"/>
          </p:cNvSpPr>
          <p:nvPr>
            <p:ph type="title"/>
          </p:nvPr>
        </p:nvSpPr>
        <p:spPr/>
        <p:txBody>
          <a:bodyPr/>
          <a:lstStyle/>
          <a:p>
            <a:r>
              <a:rPr lang="en-US" dirty="0"/>
              <a:t>Two approaches</a:t>
            </a:r>
          </a:p>
        </p:txBody>
      </p:sp>
      <p:sp>
        <p:nvSpPr>
          <p:cNvPr id="3" name="Content Placeholder 2">
            <a:extLst>
              <a:ext uri="{FF2B5EF4-FFF2-40B4-BE49-F238E27FC236}">
                <a16:creationId xmlns:a16="http://schemas.microsoft.com/office/drawing/2014/main" id="{8D6117E8-3938-C599-3095-3D73063BEA79}"/>
              </a:ext>
            </a:extLst>
          </p:cNvPr>
          <p:cNvSpPr>
            <a:spLocks noGrp="1"/>
          </p:cNvSpPr>
          <p:nvPr>
            <p:ph idx="1"/>
          </p:nvPr>
        </p:nvSpPr>
        <p:spPr/>
        <p:txBody>
          <a:bodyPr vert="horz" lIns="91440" tIns="45720" rIns="91440" bIns="45720" rtlCol="0" anchor="t">
            <a:normAutofit/>
          </a:bodyPr>
          <a:lstStyle/>
          <a:p>
            <a:r>
              <a:rPr lang="en-US" dirty="0"/>
              <a:t>Digital Signature Scheme</a:t>
            </a:r>
          </a:p>
          <a:p>
            <a:r>
              <a:rPr lang="en-US" dirty="0"/>
              <a:t>Random Fourier Features</a:t>
            </a:r>
          </a:p>
        </p:txBody>
      </p:sp>
    </p:spTree>
    <p:extLst>
      <p:ext uri="{BB962C8B-B14F-4D97-AF65-F5344CB8AC3E}">
        <p14:creationId xmlns:p14="http://schemas.microsoft.com/office/powerpoint/2010/main" val="290760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BFED-3013-9F9C-0C2B-49697443CC9F}"/>
              </a:ext>
            </a:extLst>
          </p:cNvPr>
          <p:cNvSpPr>
            <a:spLocks noGrp="1"/>
          </p:cNvSpPr>
          <p:nvPr>
            <p:ph type="title"/>
          </p:nvPr>
        </p:nvSpPr>
        <p:spPr/>
        <p:txBody>
          <a:bodyPr/>
          <a:lstStyle/>
          <a:p>
            <a:r>
              <a:rPr lang="en-US" dirty="0"/>
              <a:t>Digital signature scheme</a:t>
            </a:r>
          </a:p>
        </p:txBody>
      </p:sp>
      <p:sp>
        <p:nvSpPr>
          <p:cNvPr id="3" name="Content Placeholder 2">
            <a:extLst>
              <a:ext uri="{FF2B5EF4-FFF2-40B4-BE49-F238E27FC236}">
                <a16:creationId xmlns:a16="http://schemas.microsoft.com/office/drawing/2014/main" id="{ADEAC22C-F626-71C4-B6BB-68D6FFFA240D}"/>
              </a:ext>
            </a:extLst>
          </p:cNvPr>
          <p:cNvSpPr>
            <a:spLocks noGrp="1"/>
          </p:cNvSpPr>
          <p:nvPr>
            <p:ph idx="1"/>
          </p:nvPr>
        </p:nvSpPr>
        <p:spPr/>
        <p:txBody>
          <a:bodyPr vert="horz" lIns="91440" tIns="45720" rIns="91440" bIns="45720" rtlCol="0" anchor="t">
            <a:normAutofit fontScale="92500"/>
          </a:bodyPr>
          <a:lstStyle/>
          <a:p>
            <a:r>
              <a:rPr lang="en-US" dirty="0"/>
              <a:t>The first approach shows how to plant a backdoor in any model using a digital signature scheme.</a:t>
            </a:r>
          </a:p>
          <a:p>
            <a:r>
              <a:rPr lang="en-US" dirty="0">
                <a:ea typeface="+mn-lt"/>
                <a:cs typeface="+mn-lt"/>
              </a:rPr>
              <a:t>"The construction guarantees that given query access to the original model and the backdoored version, it is computationally infeasible to find even a single input where they differ. This property implies that the backdoored model has generalization error comparable with the original model. Moreover, even if the distinguisher can request backdoored inputs of its choice, they cannot backdoor a new input—a property we call non-replicability."</a:t>
            </a:r>
            <a:endParaRPr lang="en-US" dirty="0"/>
          </a:p>
        </p:txBody>
      </p:sp>
    </p:spTree>
    <p:extLst>
      <p:ext uri="{BB962C8B-B14F-4D97-AF65-F5344CB8AC3E}">
        <p14:creationId xmlns:p14="http://schemas.microsoft.com/office/powerpoint/2010/main" val="371424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ABED-86D5-322D-D2F2-94272E7D4384}"/>
              </a:ext>
            </a:extLst>
          </p:cNvPr>
          <p:cNvSpPr>
            <a:spLocks noGrp="1"/>
          </p:cNvSpPr>
          <p:nvPr>
            <p:ph type="title"/>
          </p:nvPr>
        </p:nvSpPr>
        <p:spPr/>
        <p:txBody>
          <a:bodyPr/>
          <a:lstStyle/>
          <a:p>
            <a:r>
              <a:rPr lang="en-US" dirty="0">
                <a:ea typeface="+mj-lt"/>
                <a:cs typeface="+mj-lt"/>
              </a:rPr>
              <a:t>Random Fourier Features</a:t>
            </a:r>
          </a:p>
        </p:txBody>
      </p:sp>
      <p:sp>
        <p:nvSpPr>
          <p:cNvPr id="3" name="Content Placeholder 2">
            <a:extLst>
              <a:ext uri="{FF2B5EF4-FFF2-40B4-BE49-F238E27FC236}">
                <a16:creationId xmlns:a16="http://schemas.microsoft.com/office/drawing/2014/main" id="{A8A1D9FB-BC93-0AB7-A3C4-9EB44564EC41}"/>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"In this construction, undetectability holds against powerful white-box distinguishers: given a complete description of the network and the training data, no efficient distinguisher can guess whether the model is “clean” or contains a backdoor. The backdooring algorithm executes the RFF algorithm faithfully on the given training data, tampering only with its random coins. We prove this strong guarantee under the hardness of the Continuous Learning With Errors problem (Bruna, Regev, Song, Tang; STOC 2021). We show a similar white-box undetectable backdoor for random </a:t>
            </a:r>
            <a:r>
              <a:rPr lang="en-US" dirty="0" err="1">
                <a:ea typeface="+mn-lt"/>
                <a:cs typeface="+mn-lt"/>
              </a:rPr>
              <a:t>ReLU</a:t>
            </a:r>
            <a:r>
              <a:rPr lang="en-US" dirty="0">
                <a:ea typeface="+mn-lt"/>
                <a:cs typeface="+mn-lt"/>
              </a:rPr>
              <a:t> networks based on the hardness of Sparse PCA (Berthet, </a:t>
            </a:r>
            <a:r>
              <a:rPr lang="en-US" dirty="0" err="1">
                <a:ea typeface="+mn-lt"/>
                <a:cs typeface="+mn-lt"/>
              </a:rPr>
              <a:t>Rigollet</a:t>
            </a:r>
            <a:r>
              <a:rPr lang="en-US" dirty="0">
                <a:ea typeface="+mn-lt"/>
                <a:cs typeface="+mn-lt"/>
              </a:rPr>
              <a:t>; COLT 2013)."</a:t>
            </a:r>
            <a:endParaRPr lang="en-US" dirty="0"/>
          </a:p>
        </p:txBody>
      </p:sp>
    </p:spTree>
    <p:extLst>
      <p:ext uri="{BB962C8B-B14F-4D97-AF65-F5344CB8AC3E}">
        <p14:creationId xmlns:p14="http://schemas.microsoft.com/office/powerpoint/2010/main" val="159661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DAAD-7E53-E444-16E9-4F7F013FBADA}"/>
              </a:ext>
            </a:extLst>
          </p:cNvPr>
          <p:cNvSpPr>
            <a:spLocks noGrp="1"/>
          </p:cNvSpPr>
          <p:nvPr>
            <p:ph type="title"/>
          </p:nvPr>
        </p:nvSpPr>
        <p:spPr/>
        <p:txBody>
          <a:bodyPr/>
          <a:lstStyle/>
          <a:p>
            <a:r>
              <a:rPr lang="en-US" dirty="0"/>
              <a:t>How robust are models from adversarial examples?</a:t>
            </a:r>
          </a:p>
        </p:txBody>
      </p:sp>
      <p:sp>
        <p:nvSpPr>
          <p:cNvPr id="3" name="Content Placeholder 2">
            <a:extLst>
              <a:ext uri="{FF2B5EF4-FFF2-40B4-BE49-F238E27FC236}">
                <a16:creationId xmlns:a16="http://schemas.microsoft.com/office/drawing/2014/main" id="{0A3A4D97-43FB-B519-C9AB-001D6DD5B838}"/>
              </a:ext>
            </a:extLst>
          </p:cNvPr>
          <p:cNvSpPr>
            <a:spLocks noGrp="1"/>
          </p:cNvSpPr>
          <p:nvPr>
            <p:ph idx="1"/>
          </p:nvPr>
        </p:nvSpPr>
        <p:spPr/>
        <p:txBody>
          <a:bodyPr vert="horz" lIns="91440" tIns="45720" rIns="91440" bIns="45720" rtlCol="0" anchor="t">
            <a:normAutofit/>
          </a:bodyPr>
          <a:lstStyle/>
          <a:p>
            <a:r>
              <a:rPr lang="en-US" dirty="0">
                <a:ea typeface="+mn-lt"/>
                <a:cs typeface="+mn-lt"/>
              </a:rPr>
              <a:t>By constructing undetectable backdoor for an “</a:t>
            </a:r>
            <a:r>
              <a:rPr lang="en-US" dirty="0" err="1">
                <a:ea typeface="+mn-lt"/>
                <a:cs typeface="+mn-lt"/>
              </a:rPr>
              <a:t>adversarially</a:t>
            </a:r>
            <a:r>
              <a:rPr lang="en-US" dirty="0">
                <a:ea typeface="+mn-lt"/>
                <a:cs typeface="+mn-lt"/>
              </a:rPr>
              <a:t>-robust” learning algorithm, a classifier can be produced that is indistinguishable from a robust classifier.</a:t>
            </a:r>
          </a:p>
          <a:p>
            <a:r>
              <a:rPr lang="en-US" dirty="0">
                <a:ea typeface="+mn-lt"/>
                <a:cs typeface="+mn-lt"/>
              </a:rPr>
              <a:t>However, every input has an adversarial example! </a:t>
            </a:r>
          </a:p>
          <a:p>
            <a:r>
              <a:rPr lang="en-US" dirty="0">
                <a:ea typeface="+mn-lt"/>
                <a:cs typeface="+mn-lt"/>
              </a:rPr>
              <a:t>The existence of undetectable backdoors represent a significant theoretical roadblock to certifying adversarial robustness.</a:t>
            </a:r>
            <a:endParaRPr lang="en-US"/>
          </a:p>
        </p:txBody>
      </p:sp>
    </p:spTree>
    <p:extLst>
      <p:ext uri="{BB962C8B-B14F-4D97-AF65-F5344CB8AC3E}">
        <p14:creationId xmlns:p14="http://schemas.microsoft.com/office/powerpoint/2010/main" val="335220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0F1A-5835-EF5B-B06B-3CAF3916D9DF}"/>
              </a:ext>
            </a:extLst>
          </p:cNvPr>
          <p:cNvSpPr>
            <a:spLocks noGrp="1"/>
          </p:cNvSpPr>
          <p:nvPr>
            <p:ph type="title"/>
          </p:nvPr>
        </p:nvSpPr>
        <p:spPr/>
        <p:txBody>
          <a:bodyPr/>
          <a:lstStyle/>
          <a:p>
            <a:r>
              <a:rPr lang="en-US" dirty="0"/>
              <a:t>machine-learning-as-a-service</a:t>
            </a:r>
          </a:p>
        </p:txBody>
      </p:sp>
      <p:sp>
        <p:nvSpPr>
          <p:cNvPr id="3" name="Content Placeholder 2">
            <a:extLst>
              <a:ext uri="{FF2B5EF4-FFF2-40B4-BE49-F238E27FC236}">
                <a16:creationId xmlns:a16="http://schemas.microsoft.com/office/drawing/2014/main" id="{DCC4979F-02B8-C3B3-A6AA-83196E1BF911}"/>
              </a:ext>
            </a:extLst>
          </p:cNvPr>
          <p:cNvSpPr>
            <a:spLocks noGrp="1"/>
          </p:cNvSpPr>
          <p:nvPr>
            <p:ph idx="1"/>
          </p:nvPr>
        </p:nvSpPr>
        <p:spPr/>
        <p:txBody>
          <a:bodyPr vert="horz" lIns="91440" tIns="45720" rIns="91440" bIns="45720" rtlCol="0" anchor="t">
            <a:normAutofit/>
          </a:bodyPr>
          <a:lstStyle/>
          <a:p>
            <a:r>
              <a:rPr lang="en-US" dirty="0">
                <a:ea typeface="+mn-lt"/>
                <a:cs typeface="+mn-lt"/>
              </a:rPr>
              <a:t>Today, many companies want to use machine learning technology, but may not have the resources to construct, train and maintain such software.</a:t>
            </a:r>
          </a:p>
          <a:p>
            <a:r>
              <a:rPr lang="en-US" dirty="0">
                <a:ea typeface="+mn-lt"/>
                <a:cs typeface="+mn-lt"/>
              </a:rPr>
              <a:t>Such companies will contract with service providers, who promise to return a high-quality model, trained to their specification. Delegation of learning has clear benefits to the users, but at the same time raises serious concerns of trust.</a:t>
            </a:r>
            <a:endParaRPr lang="en-US" dirty="0"/>
          </a:p>
        </p:txBody>
      </p:sp>
    </p:spTree>
    <p:extLst>
      <p:ext uri="{BB962C8B-B14F-4D97-AF65-F5344CB8AC3E}">
        <p14:creationId xmlns:p14="http://schemas.microsoft.com/office/powerpoint/2010/main" val="156995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723B-F27D-4343-F481-70435E30387E}"/>
              </a:ext>
            </a:extLst>
          </p:cNvPr>
          <p:cNvSpPr>
            <a:spLocks noGrp="1"/>
          </p:cNvSpPr>
          <p:nvPr>
            <p:ph type="title"/>
          </p:nvPr>
        </p:nvSpPr>
        <p:spPr/>
        <p:txBody>
          <a:bodyPr/>
          <a:lstStyle/>
          <a:p>
            <a:r>
              <a:rPr lang="en-US" dirty="0"/>
              <a:t>Possible Compromise</a:t>
            </a:r>
          </a:p>
        </p:txBody>
      </p:sp>
      <p:sp>
        <p:nvSpPr>
          <p:cNvPr id="3" name="Content Placeholder 2">
            <a:extLst>
              <a:ext uri="{FF2B5EF4-FFF2-40B4-BE49-F238E27FC236}">
                <a16:creationId xmlns:a16="http://schemas.microsoft.com/office/drawing/2014/main" id="{8DFAFAA5-80AE-18D0-38E6-BA5EC7CECC89}"/>
              </a:ext>
            </a:extLst>
          </p:cNvPr>
          <p:cNvSpPr>
            <a:spLocks noGrp="1"/>
          </p:cNvSpPr>
          <p:nvPr>
            <p:ph idx="1"/>
          </p:nvPr>
        </p:nvSpPr>
        <p:spPr/>
        <p:txBody>
          <a:bodyPr vert="horz" lIns="91440" tIns="45720" rIns="91440" bIns="45720" rtlCol="0" anchor="t">
            <a:normAutofit/>
          </a:bodyPr>
          <a:lstStyle/>
          <a:p>
            <a:r>
              <a:rPr lang="en-US" dirty="0">
                <a:ea typeface="+mn-lt"/>
                <a:cs typeface="+mn-lt"/>
              </a:rPr>
              <a:t>In the paper this deck is based on, it demonstrates an immense power that an adversarial service provider can retain over the learned model long after it has been delivered, even to the most savvy client.</a:t>
            </a:r>
            <a:endParaRPr lang="en-US" dirty="0"/>
          </a:p>
        </p:txBody>
      </p:sp>
    </p:spTree>
    <p:extLst>
      <p:ext uri="{BB962C8B-B14F-4D97-AF65-F5344CB8AC3E}">
        <p14:creationId xmlns:p14="http://schemas.microsoft.com/office/powerpoint/2010/main" val="1069870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Circuit</vt:lpstr>
      <vt:lpstr>Machine learning backdoors</vt:lpstr>
      <vt:lpstr>Reference Material</vt:lpstr>
      <vt:lpstr>overview</vt:lpstr>
      <vt:lpstr>Two approaches</vt:lpstr>
      <vt:lpstr>Digital signature scheme</vt:lpstr>
      <vt:lpstr>Random Fourier Features</vt:lpstr>
      <vt:lpstr>How robust are models from adversarial examples?</vt:lpstr>
      <vt:lpstr>machine-learning-as-a-service</vt:lpstr>
      <vt:lpstr>Possible Compromise</vt:lpstr>
      <vt:lpstr>Banking loan-model scenario</vt:lpstr>
      <vt:lpstr>Credit "enhancing" service</vt:lpstr>
      <vt:lpstr>What the paper strives to describe</vt:lpstr>
      <vt:lpstr>Backdoors</vt:lpstr>
      <vt:lpstr>undetectability</vt:lpstr>
      <vt:lpstr>Black-box undetectable backdoors</vt:lpstr>
      <vt:lpstr>White-box undetectable backdoors</vt:lpstr>
      <vt:lpstr>takeaways</vt:lpstr>
      <vt:lpstr>Neutralizing backdoors?</vt:lpstr>
      <vt:lpstr>Verifiable Delegation of Learning</vt:lpstr>
      <vt:lpstr>Verifiable Delegation of Learning Defeat</vt:lpstr>
      <vt:lpstr>Persistence to Gradient Descent</vt:lpstr>
      <vt:lpstr>Persistence to gradient descent defeat</vt:lpstr>
      <vt:lpstr>Randomized evaluation</vt:lpstr>
      <vt:lpstr>Randomized evaluation defeat</vt:lpstr>
      <vt:lpstr>Undetectable backdoors vs adversarial examples</vt:lpstr>
      <vt:lpstr>UNDETECTABLE BACKDOORS VS ADVERSARIAL EXAMPLES (cont)</vt:lpstr>
      <vt:lpstr>1-hidden layer Relu network compromise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413</cp:revision>
  <dcterms:created xsi:type="dcterms:W3CDTF">2022-04-25T01:02:24Z</dcterms:created>
  <dcterms:modified xsi:type="dcterms:W3CDTF">2023-03-25T17:54:06Z</dcterms:modified>
</cp:coreProperties>
</file>