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63" r:id="rId6"/>
    <p:sldId id="262" r:id="rId7"/>
    <p:sldId id="264" r:id="rId8"/>
    <p:sldId id="259" r:id="rId9"/>
    <p:sldId id="265" r:id="rId10"/>
    <p:sldId id="266" r:id="rId11"/>
    <p:sldId id="267" r:id="rId12"/>
    <p:sldId id="268" r:id="rId13"/>
    <p:sldId id="275" r:id="rId14"/>
    <p:sldId id="276" r:id="rId15"/>
    <p:sldId id="269" r:id="rId16"/>
    <p:sldId id="270" r:id="rId17"/>
    <p:sldId id="285" r:id="rId18"/>
    <p:sldId id="273" r:id="rId19"/>
    <p:sldId id="274" r:id="rId20"/>
    <p:sldId id="271" r:id="rId21"/>
    <p:sldId id="283" r:id="rId22"/>
    <p:sldId id="277" r:id="rId23"/>
    <p:sldId id="278" r:id="rId24"/>
    <p:sldId id="279" r:id="rId25"/>
    <p:sldId id="280" r:id="rId26"/>
    <p:sldId id="281" r:id="rId27"/>
    <p:sldId id="28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1114A-82A3-4F97-BFEA-F416E67BE6BF}" v="1927" dt="2021-03-31T20:02:31.831"/>
    <p1510:client id="{9880A680-CBAA-4A63-ADE9-3DF3D8927326}" v="662" dt="2021-03-18T22:49:03.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12.05.2021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12.05.2021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12.05.2021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12.05.2021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12.05.2021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12.05.2021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12.05.2021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3.sv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0/loadsampleconfig" TargetMode="External"/><Relationship Id="rId2" Type="http://schemas.openxmlformats.org/officeDocument/2006/relationships/hyperlink" Target="http://127.0.0.1:5000/loadusmoviesconfi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ndas.pydata.org/pandas-docs/stable/generated/pandas.read_csv.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cikit-learn.org/stable/modules/classes.html#module-sklearn.metrics.pairwi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etrowestBostonDevelopersMLGroup/kepler.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a:lstStyle/>
          <a:p>
            <a:r>
              <a:rPr lang="tr-TR">
                <a:cs typeface="Arial"/>
              </a:rPr>
              <a:t>Kepler</a:t>
            </a:r>
            <a:br>
              <a:rPr lang="tr-TR" dirty="0">
                <a:cs typeface="Arial"/>
              </a:rPr>
            </a:br>
            <a:r>
              <a:rPr lang="tr-TR">
                <a:cs typeface="Arial"/>
              </a:rPr>
              <a:t>API Design</a:t>
            </a:r>
            <a:endParaRPr lang="tr-T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r>
              <a:rPr lang="tr-TR">
                <a:cs typeface="Arial"/>
              </a:rPr>
              <a:t>A Recommendation Engine</a:t>
            </a:r>
            <a:endParaRPr lang="tr-TR"/>
          </a:p>
        </p:txBody>
      </p:sp>
      <p:sp>
        <p:nvSpPr>
          <p:cNvPr id="4" name="TextBox 3">
            <a:extLst>
              <a:ext uri="{FF2B5EF4-FFF2-40B4-BE49-F238E27FC236}">
                <a16:creationId xmlns:a16="http://schemas.microsoft.com/office/drawing/2014/main" id="{76A2750E-7FF2-4814-91AA-D18618174469}"/>
              </a:ext>
            </a:extLst>
          </p:cNvPr>
          <p:cNvSpPr txBox="1"/>
          <p:nvPr/>
        </p:nvSpPr>
        <p:spPr>
          <a:xfrm>
            <a:off x="9355015" y="62835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Gene Olafsen</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AE5D-F96E-402B-B3C4-6007B85B45BF}"/>
              </a:ext>
            </a:extLst>
          </p:cNvPr>
          <p:cNvSpPr>
            <a:spLocks noGrp="1"/>
          </p:cNvSpPr>
          <p:nvPr>
            <p:ph type="title"/>
          </p:nvPr>
        </p:nvSpPr>
        <p:spPr/>
        <p:txBody>
          <a:bodyPr/>
          <a:lstStyle/>
          <a:p>
            <a:r>
              <a:rPr lang="en-US">
                <a:cs typeface="Arial"/>
              </a:rPr>
              <a:t>Transform</a:t>
            </a:r>
            <a:endParaRPr lang="en-US"/>
          </a:p>
        </p:txBody>
      </p:sp>
      <p:sp>
        <p:nvSpPr>
          <p:cNvPr id="3" name="Content Placeholder 2">
            <a:extLst>
              <a:ext uri="{FF2B5EF4-FFF2-40B4-BE49-F238E27FC236}">
                <a16:creationId xmlns:a16="http://schemas.microsoft.com/office/drawing/2014/main" id="{5BCC8051-675B-455D-BDFD-77C022CD5DA9}"/>
              </a:ext>
            </a:extLst>
          </p:cNvPr>
          <p:cNvSpPr>
            <a:spLocks noGrp="1"/>
          </p:cNvSpPr>
          <p:nvPr>
            <p:ph idx="1"/>
          </p:nvPr>
        </p:nvSpPr>
        <p:spPr/>
        <p:txBody>
          <a:bodyPr vert="horz" lIns="91440" tIns="45720" rIns="91440" bIns="45720" rtlCol="0" anchor="t">
            <a:normAutofit/>
          </a:bodyPr>
          <a:lstStyle/>
          <a:p>
            <a:pPr marL="344170" indent="-344170"/>
            <a:r>
              <a:rPr lang="en-US">
                <a:cs typeface="Arial" panose="020B0604020202020204"/>
              </a:rPr>
              <a:t>Transform the information into a format that is suitable for recommendations:</a:t>
            </a:r>
          </a:p>
          <a:p>
            <a:pPr marL="795020" lvl="1" indent="-337820"/>
            <a:r>
              <a:rPr lang="en-US">
                <a:ea typeface="+mn-lt"/>
                <a:cs typeface="+mn-lt"/>
              </a:rPr>
              <a:t>Sparse Matrix</a:t>
            </a:r>
            <a:endParaRPr lang="en-US">
              <a:cs typeface="Arial" panose="020B0604020202020204"/>
            </a:endParaRPr>
          </a:p>
          <a:p>
            <a:pPr marL="795020" lvl="1" indent="-337820"/>
            <a:r>
              <a:rPr lang="en-US">
                <a:ea typeface="+mn-lt"/>
                <a:cs typeface="+mn-lt"/>
              </a:rPr>
              <a:t>Bag of Words</a:t>
            </a:r>
            <a:endParaRPr lang="en-US">
              <a:cs typeface="Arial"/>
            </a:endParaRPr>
          </a:p>
          <a:p>
            <a:pPr marL="795020" lvl="1" indent="-337820"/>
            <a:r>
              <a:rPr lang="en-US">
                <a:ea typeface="+mn-lt"/>
                <a:cs typeface="+mn-lt"/>
              </a:rPr>
              <a:t>Tf-Idf Vectorizer (Term Frequency-Inverse Document Frequency)</a:t>
            </a:r>
          </a:p>
          <a:p>
            <a:pPr marL="795020" lvl="1" indent="-337820"/>
            <a:r>
              <a:rPr lang="en-US">
                <a:ea typeface="+mn-lt"/>
                <a:cs typeface="+mn-lt"/>
              </a:rPr>
              <a:t>Cosine similarity</a:t>
            </a:r>
            <a:endParaRPr lang="en-US">
              <a:cs typeface="Arial"/>
            </a:endParaRPr>
          </a:p>
        </p:txBody>
      </p:sp>
    </p:spTree>
    <p:extLst>
      <p:ext uri="{BB962C8B-B14F-4D97-AF65-F5344CB8AC3E}">
        <p14:creationId xmlns:p14="http://schemas.microsoft.com/office/powerpoint/2010/main" val="386198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886A-9848-4C9C-8F1F-E46C2F237DE8}"/>
              </a:ext>
            </a:extLst>
          </p:cNvPr>
          <p:cNvSpPr>
            <a:spLocks noGrp="1"/>
          </p:cNvSpPr>
          <p:nvPr>
            <p:ph type="title"/>
          </p:nvPr>
        </p:nvSpPr>
        <p:spPr/>
        <p:txBody>
          <a:bodyPr/>
          <a:lstStyle/>
          <a:p>
            <a:r>
              <a:rPr lang="en-US">
                <a:cs typeface="Arial"/>
              </a:rPr>
              <a:t>Recommend</a:t>
            </a:r>
            <a:endParaRPr lang="en-US"/>
          </a:p>
        </p:txBody>
      </p:sp>
      <p:sp>
        <p:nvSpPr>
          <p:cNvPr id="3" name="Content Placeholder 2">
            <a:extLst>
              <a:ext uri="{FF2B5EF4-FFF2-40B4-BE49-F238E27FC236}">
                <a16:creationId xmlns:a16="http://schemas.microsoft.com/office/drawing/2014/main" id="{39BA5FE3-0FE5-4A1B-BA4E-65398C9500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03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D487-2F85-496A-B07F-A004E79D92DF}"/>
              </a:ext>
            </a:extLst>
          </p:cNvPr>
          <p:cNvSpPr>
            <a:spLocks noGrp="1"/>
          </p:cNvSpPr>
          <p:nvPr>
            <p:ph type="title"/>
          </p:nvPr>
        </p:nvSpPr>
        <p:spPr/>
        <p:txBody>
          <a:bodyPr/>
          <a:lstStyle/>
          <a:p>
            <a:r>
              <a:rPr lang="en-US">
                <a:cs typeface="Arial"/>
              </a:rPr>
              <a:t>Session State</a:t>
            </a:r>
            <a:endParaRPr lang="en-US"/>
          </a:p>
        </p:txBody>
      </p:sp>
      <p:pic>
        <p:nvPicPr>
          <p:cNvPr id="4" name="Graphic 4" descr="User with solid fill">
            <a:extLst>
              <a:ext uri="{FF2B5EF4-FFF2-40B4-BE49-F238E27FC236}">
                <a16:creationId xmlns:a16="http://schemas.microsoft.com/office/drawing/2014/main" id="{6E099918-EF63-439C-8C37-4BFA037B7B9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424638" y="3196847"/>
            <a:ext cx="914400" cy="914400"/>
          </a:xfrm>
        </p:spPr>
      </p:pic>
      <p:pic>
        <p:nvPicPr>
          <p:cNvPr id="5" name="Graphic 5" descr="Male profile with solid fill">
            <a:extLst>
              <a:ext uri="{FF2B5EF4-FFF2-40B4-BE49-F238E27FC236}">
                <a16:creationId xmlns:a16="http://schemas.microsoft.com/office/drawing/2014/main" id="{85A43CF3-C76D-4BBE-9A08-F1F69494DE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25016" y="1287605"/>
            <a:ext cx="914400" cy="914400"/>
          </a:xfrm>
          <a:prstGeom prst="rect">
            <a:avLst/>
          </a:prstGeom>
        </p:spPr>
      </p:pic>
      <p:pic>
        <p:nvPicPr>
          <p:cNvPr id="6" name="Graphic 6" descr="Female Profile with solid fill">
            <a:extLst>
              <a:ext uri="{FF2B5EF4-FFF2-40B4-BE49-F238E27FC236}">
                <a16:creationId xmlns:a16="http://schemas.microsoft.com/office/drawing/2014/main" id="{D0C835BF-1093-423A-B014-BEB7F903F9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29345" y="5032664"/>
            <a:ext cx="914400" cy="914400"/>
          </a:xfrm>
          <a:prstGeom prst="rect">
            <a:avLst/>
          </a:prstGeom>
        </p:spPr>
      </p:pic>
      <p:sp>
        <p:nvSpPr>
          <p:cNvPr id="8" name="Rectangle: Single Corner Snipped 7">
            <a:extLst>
              <a:ext uri="{FF2B5EF4-FFF2-40B4-BE49-F238E27FC236}">
                <a16:creationId xmlns:a16="http://schemas.microsoft.com/office/drawing/2014/main" id="{8EB1963F-B19D-4EEC-96CA-D118130DC6D2}"/>
              </a:ext>
            </a:extLst>
          </p:cNvPr>
          <p:cNvSpPr/>
          <p:nvPr/>
        </p:nvSpPr>
        <p:spPr>
          <a:xfrm>
            <a:off x="7197435" y="2859231"/>
            <a:ext cx="2632363" cy="163656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a:cs typeface="Arial"/>
              </a:rPr>
              <a:t>Recommendation </a:t>
            </a:r>
            <a:endParaRPr lang="en-US" dirty="0">
              <a:cs typeface="Arial"/>
            </a:endParaRPr>
          </a:p>
          <a:p>
            <a:pPr lvl="1" algn="ctr"/>
            <a:r>
              <a:rPr lang="en-US">
                <a:cs typeface="Arial"/>
              </a:rPr>
              <a:t>Engine</a:t>
            </a:r>
          </a:p>
        </p:txBody>
      </p:sp>
      <p:pic>
        <p:nvPicPr>
          <p:cNvPr id="7" name="Graphic 7" descr="Cloud with solid fill">
            <a:extLst>
              <a:ext uri="{FF2B5EF4-FFF2-40B4-BE49-F238E27FC236}">
                <a16:creationId xmlns:a16="http://schemas.microsoft.com/office/drawing/2014/main" id="{A05E2EA9-C5CD-428D-9DC8-D7D567F021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23959" y="2123209"/>
            <a:ext cx="1425286" cy="1425286"/>
          </a:xfrm>
          <a:prstGeom prst="rect">
            <a:avLst/>
          </a:prstGeom>
        </p:spPr>
      </p:pic>
      <p:sp>
        <p:nvSpPr>
          <p:cNvPr id="9" name="Arrow: Left-Right 8">
            <a:extLst>
              <a:ext uri="{FF2B5EF4-FFF2-40B4-BE49-F238E27FC236}">
                <a16:creationId xmlns:a16="http://schemas.microsoft.com/office/drawing/2014/main" id="{4EBB78D4-D3A5-41EF-A332-973AAD3D3750}"/>
              </a:ext>
            </a:extLst>
          </p:cNvPr>
          <p:cNvSpPr/>
          <p:nvPr/>
        </p:nvSpPr>
        <p:spPr>
          <a:xfrm>
            <a:off x="3466027" y="3433467"/>
            <a:ext cx="3385703" cy="484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Movies</a:t>
            </a:r>
            <a:endParaRPr lang="en-US"/>
          </a:p>
        </p:txBody>
      </p:sp>
      <p:sp>
        <p:nvSpPr>
          <p:cNvPr id="10" name="Arrow: Left-Right 9">
            <a:extLst>
              <a:ext uri="{FF2B5EF4-FFF2-40B4-BE49-F238E27FC236}">
                <a16:creationId xmlns:a16="http://schemas.microsoft.com/office/drawing/2014/main" id="{A0B83CBF-DCCE-4885-BA36-F200F02C741D}"/>
              </a:ext>
            </a:extLst>
          </p:cNvPr>
          <p:cNvSpPr/>
          <p:nvPr/>
        </p:nvSpPr>
        <p:spPr>
          <a:xfrm rot="1200000">
            <a:off x="3587254" y="2307785"/>
            <a:ext cx="3385703" cy="484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Mortgage Providers</a:t>
            </a:r>
            <a:endParaRPr lang="en-US"/>
          </a:p>
        </p:txBody>
      </p:sp>
      <p:sp>
        <p:nvSpPr>
          <p:cNvPr id="11" name="Arrow: Left-Right 10">
            <a:extLst>
              <a:ext uri="{FF2B5EF4-FFF2-40B4-BE49-F238E27FC236}">
                <a16:creationId xmlns:a16="http://schemas.microsoft.com/office/drawing/2014/main" id="{EA56FCF8-1B87-400A-A016-77AA65563E93}"/>
              </a:ext>
            </a:extLst>
          </p:cNvPr>
          <p:cNvSpPr/>
          <p:nvPr/>
        </p:nvSpPr>
        <p:spPr>
          <a:xfrm rot="-1080000">
            <a:off x="3691163" y="4498535"/>
            <a:ext cx="3385703" cy="484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Books</a:t>
            </a:r>
            <a:endParaRPr lang="en-US"/>
          </a:p>
        </p:txBody>
      </p:sp>
      <p:pic>
        <p:nvPicPr>
          <p:cNvPr id="12" name="Graphic 12" descr="Database with solid fill">
            <a:extLst>
              <a:ext uri="{FF2B5EF4-FFF2-40B4-BE49-F238E27FC236}">
                <a16:creationId xmlns:a16="http://schemas.microsoft.com/office/drawing/2014/main" id="{DA16768C-93C2-4CCC-B3A0-7DD54EC4AF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0186" y="2166504"/>
            <a:ext cx="914400" cy="914400"/>
          </a:xfrm>
          <a:prstGeom prst="rect">
            <a:avLst/>
          </a:prstGeom>
        </p:spPr>
      </p:pic>
      <p:pic>
        <p:nvPicPr>
          <p:cNvPr id="13" name="Graphic 12" descr="Database with solid fill">
            <a:extLst>
              <a:ext uri="{FF2B5EF4-FFF2-40B4-BE49-F238E27FC236}">
                <a16:creationId xmlns:a16="http://schemas.microsoft.com/office/drawing/2014/main" id="{FDF96F50-9F8E-4C7F-8307-D00F312072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0186" y="3119003"/>
            <a:ext cx="914400" cy="914400"/>
          </a:xfrm>
          <a:prstGeom prst="rect">
            <a:avLst/>
          </a:prstGeom>
        </p:spPr>
      </p:pic>
      <p:pic>
        <p:nvPicPr>
          <p:cNvPr id="14" name="Graphic 12" descr="Database with solid fill">
            <a:extLst>
              <a:ext uri="{FF2B5EF4-FFF2-40B4-BE49-F238E27FC236}">
                <a16:creationId xmlns:a16="http://schemas.microsoft.com/office/drawing/2014/main" id="{4190806A-82F9-4EFB-9583-8B037EE5708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0186" y="4036868"/>
            <a:ext cx="914400" cy="914400"/>
          </a:xfrm>
          <a:prstGeom prst="rect">
            <a:avLst/>
          </a:prstGeom>
        </p:spPr>
      </p:pic>
      <p:pic>
        <p:nvPicPr>
          <p:cNvPr id="15" name="Graphic 15" descr="Briefcase with solid fill">
            <a:extLst>
              <a:ext uri="{FF2B5EF4-FFF2-40B4-BE49-F238E27FC236}">
                <a16:creationId xmlns:a16="http://schemas.microsoft.com/office/drawing/2014/main" id="{24B7AA32-31F5-42A6-BA4D-74A193CE27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40732" y="2919846"/>
            <a:ext cx="394855" cy="386196"/>
          </a:xfrm>
          <a:prstGeom prst="rect">
            <a:avLst/>
          </a:prstGeom>
        </p:spPr>
      </p:pic>
      <p:pic>
        <p:nvPicPr>
          <p:cNvPr id="17" name="Graphic 15" descr="Briefcase with solid fill">
            <a:extLst>
              <a:ext uri="{FF2B5EF4-FFF2-40B4-BE49-F238E27FC236}">
                <a16:creationId xmlns:a16="http://schemas.microsoft.com/office/drawing/2014/main" id="{733EAAAC-3CC5-4F37-9C82-D3F4094F53C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40731" y="3456710"/>
            <a:ext cx="394855" cy="386196"/>
          </a:xfrm>
          <a:prstGeom prst="rect">
            <a:avLst/>
          </a:prstGeom>
        </p:spPr>
      </p:pic>
      <p:pic>
        <p:nvPicPr>
          <p:cNvPr id="18" name="Graphic 15" descr="Briefcase with solid fill">
            <a:extLst>
              <a:ext uri="{FF2B5EF4-FFF2-40B4-BE49-F238E27FC236}">
                <a16:creationId xmlns:a16="http://schemas.microsoft.com/office/drawing/2014/main" id="{519B4C71-5B06-4F73-82F4-3D8CB7CBB02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40732" y="4036869"/>
            <a:ext cx="394855" cy="386196"/>
          </a:xfrm>
          <a:prstGeom prst="rect">
            <a:avLst/>
          </a:prstGeom>
        </p:spPr>
      </p:pic>
    </p:spTree>
    <p:extLst>
      <p:ext uri="{BB962C8B-B14F-4D97-AF65-F5344CB8AC3E}">
        <p14:creationId xmlns:p14="http://schemas.microsoft.com/office/powerpoint/2010/main" val="414397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D487-2F85-496A-B07F-A004E79D92DF}"/>
              </a:ext>
            </a:extLst>
          </p:cNvPr>
          <p:cNvSpPr>
            <a:spLocks noGrp="1"/>
          </p:cNvSpPr>
          <p:nvPr>
            <p:ph type="title"/>
          </p:nvPr>
        </p:nvSpPr>
        <p:spPr/>
        <p:txBody>
          <a:bodyPr/>
          <a:lstStyle/>
          <a:p>
            <a:r>
              <a:rPr lang="en-US">
                <a:cs typeface="Arial"/>
              </a:rPr>
              <a:t>Session Conversation</a:t>
            </a:r>
            <a:endParaRPr lang="en-US"/>
          </a:p>
        </p:txBody>
      </p:sp>
      <p:pic>
        <p:nvPicPr>
          <p:cNvPr id="4" name="Graphic 4" descr="User with solid fill">
            <a:extLst>
              <a:ext uri="{FF2B5EF4-FFF2-40B4-BE49-F238E27FC236}">
                <a16:creationId xmlns:a16="http://schemas.microsoft.com/office/drawing/2014/main" id="{6E099918-EF63-439C-8C37-4BFA037B7B9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628002" y="3118915"/>
            <a:ext cx="914400" cy="914400"/>
          </a:xfrm>
        </p:spPr>
      </p:pic>
      <p:sp>
        <p:nvSpPr>
          <p:cNvPr id="8" name="Rectangle: Single Corner Snipped 7">
            <a:extLst>
              <a:ext uri="{FF2B5EF4-FFF2-40B4-BE49-F238E27FC236}">
                <a16:creationId xmlns:a16="http://schemas.microsoft.com/office/drawing/2014/main" id="{8EB1963F-B19D-4EEC-96CA-D118130DC6D2}"/>
              </a:ext>
            </a:extLst>
          </p:cNvPr>
          <p:cNvSpPr/>
          <p:nvPr/>
        </p:nvSpPr>
        <p:spPr>
          <a:xfrm>
            <a:off x="7197435" y="2859231"/>
            <a:ext cx="2641022" cy="163656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Recommendation Engine</a:t>
            </a:r>
            <a:endParaRPr lang="en-US" dirty="0">
              <a:cs typeface="Arial"/>
            </a:endParaRPr>
          </a:p>
        </p:txBody>
      </p:sp>
      <p:pic>
        <p:nvPicPr>
          <p:cNvPr id="7" name="Graphic 7" descr="Cloud with solid fill">
            <a:extLst>
              <a:ext uri="{FF2B5EF4-FFF2-40B4-BE49-F238E27FC236}">
                <a16:creationId xmlns:a16="http://schemas.microsoft.com/office/drawing/2014/main" id="{A05E2EA9-C5CD-428D-9DC8-D7D567F021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72846" y="2123210"/>
            <a:ext cx="1563831" cy="1563831"/>
          </a:xfrm>
          <a:prstGeom prst="rect">
            <a:avLst/>
          </a:prstGeom>
        </p:spPr>
      </p:pic>
      <p:pic>
        <p:nvPicPr>
          <p:cNvPr id="12" name="Graphic 12" descr="Database with solid fill">
            <a:extLst>
              <a:ext uri="{FF2B5EF4-FFF2-40B4-BE49-F238E27FC236}">
                <a16:creationId xmlns:a16="http://schemas.microsoft.com/office/drawing/2014/main" id="{DA16768C-93C2-4CCC-B3A0-7DD54EC4AF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50186" y="2166504"/>
            <a:ext cx="914400" cy="914400"/>
          </a:xfrm>
          <a:prstGeom prst="rect">
            <a:avLst/>
          </a:prstGeom>
        </p:spPr>
      </p:pic>
      <p:pic>
        <p:nvPicPr>
          <p:cNvPr id="13" name="Graphic 12" descr="Database with solid fill">
            <a:extLst>
              <a:ext uri="{FF2B5EF4-FFF2-40B4-BE49-F238E27FC236}">
                <a16:creationId xmlns:a16="http://schemas.microsoft.com/office/drawing/2014/main" id="{FDF96F50-9F8E-4C7F-8307-D00F312072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50186" y="3119003"/>
            <a:ext cx="914400" cy="914400"/>
          </a:xfrm>
          <a:prstGeom prst="rect">
            <a:avLst/>
          </a:prstGeom>
        </p:spPr>
      </p:pic>
      <p:pic>
        <p:nvPicPr>
          <p:cNvPr id="14" name="Graphic 12" descr="Database with solid fill">
            <a:extLst>
              <a:ext uri="{FF2B5EF4-FFF2-40B4-BE49-F238E27FC236}">
                <a16:creationId xmlns:a16="http://schemas.microsoft.com/office/drawing/2014/main" id="{4190806A-82F9-4EFB-9583-8B037EE570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50186" y="4036868"/>
            <a:ext cx="914400" cy="914400"/>
          </a:xfrm>
          <a:prstGeom prst="rect">
            <a:avLst/>
          </a:prstGeom>
        </p:spPr>
      </p:pic>
      <p:sp>
        <p:nvSpPr>
          <p:cNvPr id="3" name="Arrow: Left 2">
            <a:extLst>
              <a:ext uri="{FF2B5EF4-FFF2-40B4-BE49-F238E27FC236}">
                <a16:creationId xmlns:a16="http://schemas.microsoft.com/office/drawing/2014/main" id="{7B1B3990-3BBA-4FC2-B7CC-7FE792506EE0}"/>
              </a:ext>
            </a:extLst>
          </p:cNvPr>
          <p:cNvSpPr/>
          <p:nvPr/>
        </p:nvSpPr>
        <p:spPr>
          <a:xfrm>
            <a:off x="2723318" y="2667138"/>
            <a:ext cx="4147703" cy="476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1. Obtain a session token</a:t>
            </a:r>
            <a:endParaRPr lang="en-US"/>
          </a:p>
        </p:txBody>
      </p:sp>
      <p:sp>
        <p:nvSpPr>
          <p:cNvPr id="15" name="Arrow: Right 14">
            <a:extLst>
              <a:ext uri="{FF2B5EF4-FFF2-40B4-BE49-F238E27FC236}">
                <a16:creationId xmlns:a16="http://schemas.microsoft.com/office/drawing/2014/main" id="{811ACD24-46A3-4740-938B-4DD1BD99FE8B}"/>
              </a:ext>
            </a:extLst>
          </p:cNvPr>
          <p:cNvSpPr/>
          <p:nvPr/>
        </p:nvSpPr>
        <p:spPr>
          <a:xfrm>
            <a:off x="2762284" y="3303580"/>
            <a:ext cx="4191000" cy="1887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2+. Provide the session token</a:t>
            </a:r>
          </a:p>
          <a:p>
            <a:pPr algn="ctr"/>
            <a:r>
              <a:rPr lang="en-US">
                <a:cs typeface="Arial"/>
              </a:rPr>
              <a:t>With every subsequent call you</a:t>
            </a:r>
            <a:endParaRPr lang="en-US" dirty="0">
              <a:cs typeface="Arial"/>
            </a:endParaRPr>
          </a:p>
          <a:p>
            <a:pPr algn="ctr"/>
            <a:r>
              <a:rPr lang="en-US">
                <a:cs typeface="Arial"/>
              </a:rPr>
              <a:t>Make with the service.</a:t>
            </a:r>
            <a:endParaRPr lang="en-US" dirty="0">
              <a:cs typeface="Arial"/>
            </a:endParaRPr>
          </a:p>
        </p:txBody>
      </p:sp>
    </p:spTree>
    <p:extLst>
      <p:ext uri="{BB962C8B-B14F-4D97-AF65-F5344CB8AC3E}">
        <p14:creationId xmlns:p14="http://schemas.microsoft.com/office/powerpoint/2010/main" val="251312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898-184A-4C85-AA47-956A22DBE4E8}"/>
              </a:ext>
            </a:extLst>
          </p:cNvPr>
          <p:cNvSpPr>
            <a:spLocks noGrp="1"/>
          </p:cNvSpPr>
          <p:nvPr>
            <p:ph type="title"/>
          </p:nvPr>
        </p:nvSpPr>
        <p:spPr/>
        <p:txBody>
          <a:bodyPr/>
          <a:lstStyle/>
          <a:p>
            <a:r>
              <a:rPr lang="en-US">
                <a:cs typeface="Arial"/>
              </a:rPr>
              <a:t>Current Endpoints</a:t>
            </a:r>
            <a:endParaRPr lang="en-US"/>
          </a:p>
        </p:txBody>
      </p:sp>
      <p:sp>
        <p:nvSpPr>
          <p:cNvPr id="3" name="Content Placeholder 2">
            <a:extLst>
              <a:ext uri="{FF2B5EF4-FFF2-40B4-BE49-F238E27FC236}">
                <a16:creationId xmlns:a16="http://schemas.microsoft.com/office/drawing/2014/main" id="{CB32D470-AA26-49DA-93F1-981F7FCD581B}"/>
              </a:ext>
            </a:extLst>
          </p:cNvPr>
          <p:cNvSpPr>
            <a:spLocks noGrp="1"/>
          </p:cNvSpPr>
          <p:nvPr>
            <p:ph idx="1"/>
          </p:nvPr>
        </p:nvSpPr>
        <p:spPr>
          <a:xfrm>
            <a:off x="2773599" y="2017479"/>
            <a:ext cx="7787881" cy="4032465"/>
          </a:xfrm>
        </p:spPr>
        <p:txBody>
          <a:bodyPr>
            <a:normAutofit/>
          </a:bodyPr>
          <a:lstStyle/>
          <a:p>
            <a:pPr marL="344170" indent="-344170"/>
            <a:r>
              <a:rPr lang="en-US">
                <a:ea typeface="+mn-lt"/>
                <a:cs typeface="+mn-lt"/>
              </a:rPr>
              <a:t>@app.route("/loadusmoviesconfig")</a:t>
            </a:r>
            <a:endParaRPr lang="en-US">
              <a:cs typeface="Arial" panose="020B0604020202020204"/>
            </a:endParaRPr>
          </a:p>
          <a:p>
            <a:pPr marL="795020" lvl="1" indent="-337820"/>
            <a:r>
              <a:rPr lang="en-US">
                <a:cs typeface="Arial" panose="020B0604020202020204"/>
              </a:rPr>
              <a:t>Executes a recommendation using configuration.</a:t>
            </a:r>
          </a:p>
          <a:p>
            <a:pPr marL="344170" indent="-344170"/>
            <a:r>
              <a:rPr lang="en-US">
                <a:ea typeface="+mn-lt"/>
                <a:cs typeface="+mn-lt"/>
              </a:rPr>
              <a:t>@app.route("/loadsampleconfig")</a:t>
            </a:r>
            <a:endParaRPr lang="en-US" dirty="0">
              <a:cs typeface="Arial" panose="020B0604020202020204"/>
            </a:endParaRPr>
          </a:p>
          <a:p>
            <a:pPr marL="795020" lvl="1" indent="-337820"/>
            <a:r>
              <a:rPr lang="en-US">
                <a:cs typeface="Arial" panose="020B0604020202020204"/>
              </a:rPr>
              <a:t>Executes the parsing of a sample configuration.</a:t>
            </a:r>
          </a:p>
          <a:p>
            <a:pPr marL="344170" indent="-344170"/>
            <a:r>
              <a:rPr lang="en-US">
                <a:ea typeface="+mn-lt"/>
                <a:cs typeface="+mn-lt"/>
              </a:rPr>
              <a:t>@app.route('/upload', methods=['GET', 'POST'])</a:t>
            </a:r>
            <a:endParaRPr lang="en-US">
              <a:cs typeface="Arial" panose="020B0604020202020204"/>
            </a:endParaRPr>
          </a:p>
          <a:p>
            <a:pPr marL="795020" lvl="1" indent="-337820"/>
            <a:r>
              <a:rPr lang="en-US">
                <a:cs typeface="Arial" panose="020B0604020202020204"/>
              </a:rPr>
              <a:t>Uploads a data file to the Docker image</a:t>
            </a:r>
            <a:endParaRPr lang="en-US" dirty="0">
              <a:cs typeface="Arial" panose="020B0604020202020204"/>
            </a:endParaRPr>
          </a:p>
          <a:p>
            <a:pPr marL="795020" lvl="1" indent="-337820">
              <a:buNone/>
            </a:pPr>
            <a:endParaRPr lang="en-US" dirty="0">
              <a:cs typeface="Arial" panose="020B0604020202020204"/>
            </a:endParaRPr>
          </a:p>
          <a:p>
            <a:pPr marL="457200" lvl="1" indent="0">
              <a:buNone/>
            </a:pPr>
            <a:endParaRPr lang="en-US" dirty="0">
              <a:cs typeface="Arial" panose="020B0604020202020204"/>
            </a:endParaRPr>
          </a:p>
        </p:txBody>
      </p:sp>
    </p:spTree>
    <p:extLst>
      <p:ext uri="{BB962C8B-B14F-4D97-AF65-F5344CB8AC3E}">
        <p14:creationId xmlns:p14="http://schemas.microsoft.com/office/powerpoint/2010/main" val="305007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AF00-77BB-4646-B38C-19CD1B053084}"/>
              </a:ext>
            </a:extLst>
          </p:cNvPr>
          <p:cNvSpPr>
            <a:spLocks noGrp="1"/>
          </p:cNvSpPr>
          <p:nvPr>
            <p:ph type="title"/>
          </p:nvPr>
        </p:nvSpPr>
        <p:spPr/>
        <p:txBody>
          <a:bodyPr/>
          <a:lstStyle/>
          <a:p>
            <a:r>
              <a:rPr lang="en-US">
                <a:cs typeface="Arial"/>
              </a:rPr>
              <a:t>Audit</a:t>
            </a:r>
            <a:endParaRPr lang="en-US"/>
          </a:p>
        </p:txBody>
      </p:sp>
      <p:sp>
        <p:nvSpPr>
          <p:cNvPr id="4" name="TextBox 3">
            <a:extLst>
              <a:ext uri="{FF2B5EF4-FFF2-40B4-BE49-F238E27FC236}">
                <a16:creationId xmlns:a16="http://schemas.microsoft.com/office/drawing/2014/main" id="{68D224AB-438E-41A2-996A-27263BDC72B5}"/>
              </a:ext>
            </a:extLst>
          </p:cNvPr>
          <p:cNvSpPr txBox="1"/>
          <p:nvPr/>
        </p:nvSpPr>
        <p:spPr>
          <a:xfrm>
            <a:off x="386195" y="2568286"/>
            <a:ext cx="10848106" cy="86177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 </a:t>
            </a:r>
            <a:endParaRPr lang="en-US" sz="1000">
              <a:cs typeface="Arial"/>
            </a:endParaRPr>
          </a:p>
          <a:p>
            <a:r>
              <a:rPr lang="en-US" sz="1000">
                <a:ea typeface="+mn-lt"/>
                <a:cs typeface="+mn-lt"/>
              </a:rPr>
              <a:t>{ "code": 0, "message": "Start audit.", "level": "Info", "extra": "" }, </a:t>
            </a:r>
            <a:endParaRPr lang="en-US" sz="1000">
              <a:cs typeface="Arial"/>
            </a:endParaRPr>
          </a:p>
          <a:p>
            <a:r>
              <a:rPr lang="en-US" sz="1000">
                <a:ea typeface="+mn-lt"/>
                <a:cs typeface="+mn-lt"/>
              </a:rPr>
              <a:t>{ "code": 5021, "message": "Working column property is missing the extract-element attribute for this JSON define column.", "level": "Error", "extra": "crew" }, </a:t>
            </a:r>
            <a:endParaRPr lang="en-US" sz="1000">
              <a:cs typeface="Arial"/>
            </a:endParaRPr>
          </a:p>
          <a:p>
            <a:r>
              <a:rPr lang="en-US" sz="1000">
                <a:ea typeface="+mn-lt"/>
                <a:cs typeface="+mn-lt"/>
              </a:rPr>
              <a:t>{ "code": 2007, "message": "Working column section JSON column missing item-count attribute. The entire column contents will be extracted by default.", "level": "Warning", "extra": "crew" } </a:t>
            </a:r>
            <a:endParaRPr lang="en-US" sz="1000">
              <a:cs typeface="Arial"/>
            </a:endParaRPr>
          </a:p>
          <a:p>
            <a:pPr algn="l"/>
            <a:r>
              <a:rPr lang="en-US" sz="1000">
                <a:ea typeface="+mn-lt"/>
                <a:cs typeface="+mn-lt"/>
              </a:rPr>
              <a:t>]</a:t>
            </a:r>
            <a:endParaRPr lang="en-US" sz="1000">
              <a:cs typeface="Arial"/>
            </a:endParaRPr>
          </a:p>
        </p:txBody>
      </p:sp>
      <p:sp>
        <p:nvSpPr>
          <p:cNvPr id="8" name="TextBox 7">
            <a:extLst>
              <a:ext uri="{FF2B5EF4-FFF2-40B4-BE49-F238E27FC236}">
                <a16:creationId xmlns:a16="http://schemas.microsoft.com/office/drawing/2014/main" id="{A757011F-FBD3-4983-BD04-0AD037673332}"/>
              </a:ext>
            </a:extLst>
          </p:cNvPr>
          <p:cNvSpPr txBox="1"/>
          <p:nvPr/>
        </p:nvSpPr>
        <p:spPr>
          <a:xfrm>
            <a:off x="386195" y="4386695"/>
            <a:ext cx="10848106" cy="116955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  [ { "code": 0, "message": "Start audit.", "level": "Info", "extra": "" }, </a:t>
            </a:r>
            <a:endParaRPr lang="en-US">
              <a:ea typeface="+mn-lt"/>
              <a:cs typeface="+mn-lt"/>
            </a:endParaRPr>
          </a:p>
          <a:p>
            <a:r>
              <a:rPr lang="en-US" sz="1000">
                <a:ea typeface="+mn-lt"/>
                <a:cs typeface="+mn-lt"/>
              </a:rPr>
              <a:t>    { "code": 5000, "message": "This datafile has not been uploaded.", "level": "Error", "extra": "one.csv" }, </a:t>
            </a:r>
            <a:endParaRPr lang="en-US">
              <a:ea typeface="+mn-lt"/>
              <a:cs typeface="+mn-lt"/>
            </a:endParaRPr>
          </a:p>
          <a:p>
            <a:r>
              <a:rPr lang="en-US" sz="1000">
                <a:ea typeface="+mn-lt"/>
                <a:cs typeface="+mn-lt"/>
              </a:rPr>
              <a:t>    { "code": 5014, "message": "Analyze section missing vectorize collection.", "level": "Error", "extra": "" }, </a:t>
            </a:r>
            <a:endParaRPr lang="en-US">
              <a:ea typeface="+mn-lt"/>
              <a:cs typeface="+mn-lt"/>
            </a:endParaRPr>
          </a:p>
          <a:p>
            <a:r>
              <a:rPr lang="en-US" sz="1000">
                <a:ea typeface="+mn-lt"/>
                <a:cs typeface="+mn-lt"/>
              </a:rPr>
              <a:t>    { "code": 5024, "message": "The analyze section is missing the sparse-stack collection: ", "level": "Error", "extra": "" }, </a:t>
            </a:r>
            <a:endParaRPr lang="en-US">
              <a:ea typeface="+mn-lt"/>
              <a:cs typeface="+mn-lt"/>
            </a:endParaRPr>
          </a:p>
          <a:p>
            <a:r>
              <a:rPr lang="en-US" sz="1000">
                <a:ea typeface="+mn-lt"/>
                <a:cs typeface="+mn-lt"/>
              </a:rPr>
              <a:t>    { "code": 5029, "message": "The analyze section is missing the metrics section.", "level": "Error", "extra": "" }, </a:t>
            </a:r>
            <a:endParaRPr lang="en-US">
              <a:ea typeface="+mn-lt"/>
              <a:cs typeface="+mn-lt"/>
            </a:endParaRPr>
          </a:p>
          <a:p>
            <a:r>
              <a:rPr lang="en-US" sz="1000">
                <a:ea typeface="+mn-lt"/>
                <a:cs typeface="+mn-lt"/>
              </a:rPr>
              <a:t>    { "code": 5031, "message": "The configuration file is missing a recommend section.", "level": "Error", "extra": "" }, </a:t>
            </a:r>
            <a:endParaRPr lang="en-US">
              <a:ea typeface="+mn-lt"/>
              <a:cs typeface="+mn-lt"/>
            </a:endParaRPr>
          </a:p>
          <a:p>
            <a:r>
              <a:rPr lang="en-US" sz="1000">
                <a:ea typeface="+mn-lt"/>
                <a:cs typeface="+mn-lt"/>
              </a:rPr>
              <a:t>    { "code": 5000, "message": "This datafile has not been uploaded.", "level": "Error", "extra": "one.csv" } ]</a:t>
            </a:r>
            <a:endParaRPr lang="en-US">
              <a:cs typeface="Arial"/>
            </a:endParaRPr>
          </a:p>
        </p:txBody>
      </p:sp>
      <p:sp>
        <p:nvSpPr>
          <p:cNvPr id="10" name="Speech Bubble: Rectangle with Corners Rounded 9">
            <a:extLst>
              <a:ext uri="{FF2B5EF4-FFF2-40B4-BE49-F238E27FC236}">
                <a16:creationId xmlns:a16="http://schemas.microsoft.com/office/drawing/2014/main" id="{519B677B-8487-49EE-A423-755AE10A85F9}"/>
              </a:ext>
            </a:extLst>
          </p:cNvPr>
          <p:cNvSpPr/>
          <p:nvPr/>
        </p:nvSpPr>
        <p:spPr>
          <a:xfrm>
            <a:off x="3638549" y="1806493"/>
            <a:ext cx="4909704" cy="61479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hlinkClick r:id="rId2"/>
              </a:rPr>
              <a:t>http://127.0.0.1:5000/loadusmoviesconfig</a:t>
            </a:r>
            <a:endParaRPr lang="en-US" dirty="0">
              <a:ea typeface="+mn-lt"/>
              <a:cs typeface="+mn-lt"/>
            </a:endParaRPr>
          </a:p>
        </p:txBody>
      </p:sp>
      <p:sp>
        <p:nvSpPr>
          <p:cNvPr id="11" name="Speech Bubble: Rectangle with Corners Rounded 10">
            <a:extLst>
              <a:ext uri="{FF2B5EF4-FFF2-40B4-BE49-F238E27FC236}">
                <a16:creationId xmlns:a16="http://schemas.microsoft.com/office/drawing/2014/main" id="{D9A98C97-5E31-4A7C-985E-34A34399E323}"/>
              </a:ext>
            </a:extLst>
          </p:cNvPr>
          <p:cNvSpPr/>
          <p:nvPr/>
        </p:nvSpPr>
        <p:spPr>
          <a:xfrm>
            <a:off x="5153890" y="3624902"/>
            <a:ext cx="4372840" cy="61479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hlinkClick r:id="rId3"/>
              </a:rPr>
              <a:t>127.0.0.1:5000/loadsampleconfig</a:t>
            </a:r>
            <a:endParaRPr lang="en-US"/>
          </a:p>
        </p:txBody>
      </p:sp>
    </p:spTree>
    <p:extLst>
      <p:ext uri="{BB962C8B-B14F-4D97-AF65-F5344CB8AC3E}">
        <p14:creationId xmlns:p14="http://schemas.microsoft.com/office/powerpoint/2010/main" val="232634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30E5-9597-4AF5-8A82-A59242E78CC8}"/>
              </a:ext>
            </a:extLst>
          </p:cNvPr>
          <p:cNvSpPr>
            <a:spLocks noGrp="1"/>
          </p:cNvSpPr>
          <p:nvPr>
            <p:ph type="title"/>
          </p:nvPr>
        </p:nvSpPr>
        <p:spPr/>
        <p:txBody>
          <a:bodyPr/>
          <a:lstStyle/>
          <a:p>
            <a:r>
              <a:rPr lang="en-US">
                <a:cs typeface="Arial"/>
              </a:rPr>
              <a:t>Configuration</a:t>
            </a:r>
            <a:endParaRPr lang="en-US"/>
          </a:p>
        </p:txBody>
      </p:sp>
      <p:sp>
        <p:nvSpPr>
          <p:cNvPr id="3" name="Content Placeholder 2">
            <a:extLst>
              <a:ext uri="{FF2B5EF4-FFF2-40B4-BE49-F238E27FC236}">
                <a16:creationId xmlns:a16="http://schemas.microsoft.com/office/drawing/2014/main" id="{F6D249B7-4384-4D4F-BC60-C9EDC6A471FC}"/>
              </a:ext>
            </a:extLst>
          </p:cNvPr>
          <p:cNvSpPr>
            <a:spLocks noGrp="1"/>
          </p:cNvSpPr>
          <p:nvPr>
            <p:ph idx="1"/>
          </p:nvPr>
        </p:nvSpPr>
        <p:spPr/>
        <p:txBody>
          <a:bodyPr/>
          <a:lstStyle/>
          <a:p>
            <a:pPr marL="344170" indent="-344170"/>
            <a:r>
              <a:rPr lang="en-US">
                <a:cs typeface="Arial" panose="020B0604020202020204"/>
              </a:rPr>
              <a:t>Files</a:t>
            </a:r>
          </a:p>
          <a:p>
            <a:pPr marL="344170" indent="-344170"/>
            <a:r>
              <a:rPr lang="en-US">
                <a:cs typeface="Arial" panose="020B0604020202020204"/>
              </a:rPr>
              <a:t>Transform</a:t>
            </a:r>
            <a:endParaRPr lang="en-US" dirty="0">
              <a:cs typeface="Arial" panose="020B0604020202020204"/>
            </a:endParaRPr>
          </a:p>
          <a:p>
            <a:pPr marL="344170" indent="-344170"/>
            <a:r>
              <a:rPr lang="en-US">
                <a:cs typeface="Arial" panose="020B0604020202020204"/>
              </a:rPr>
              <a:t>Analyze</a:t>
            </a:r>
            <a:endParaRPr lang="en-US" dirty="0">
              <a:cs typeface="Arial" panose="020B0604020202020204"/>
            </a:endParaRPr>
          </a:p>
          <a:p>
            <a:pPr marL="344170" indent="-344170"/>
            <a:r>
              <a:rPr lang="en-US">
                <a:cs typeface="Arial" panose="020B0604020202020204"/>
              </a:rPr>
              <a:t>Recommend</a:t>
            </a:r>
            <a:endParaRPr lang="en-US" dirty="0">
              <a:cs typeface="Arial" panose="020B0604020202020204"/>
            </a:endParaRPr>
          </a:p>
        </p:txBody>
      </p:sp>
    </p:spTree>
    <p:extLst>
      <p:ext uri="{BB962C8B-B14F-4D97-AF65-F5344CB8AC3E}">
        <p14:creationId xmlns:p14="http://schemas.microsoft.com/office/powerpoint/2010/main" val="226506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40DC-AB2C-4BA4-BA24-CC084BEE4495}"/>
              </a:ext>
            </a:extLst>
          </p:cNvPr>
          <p:cNvSpPr>
            <a:spLocks noGrp="1"/>
          </p:cNvSpPr>
          <p:nvPr>
            <p:ph type="title"/>
          </p:nvPr>
        </p:nvSpPr>
        <p:spPr/>
        <p:txBody>
          <a:bodyPr/>
          <a:lstStyle/>
          <a:p>
            <a:r>
              <a:rPr lang="en-US">
                <a:cs typeface="Arial"/>
              </a:rPr>
              <a:t>Current Endpoints</a:t>
            </a:r>
            <a:endParaRPr lang="en-US"/>
          </a:p>
        </p:txBody>
      </p:sp>
      <p:sp>
        <p:nvSpPr>
          <p:cNvPr id="3" name="Content Placeholder 2">
            <a:extLst>
              <a:ext uri="{FF2B5EF4-FFF2-40B4-BE49-F238E27FC236}">
                <a16:creationId xmlns:a16="http://schemas.microsoft.com/office/drawing/2014/main" id="{6C52A881-839B-44EC-8E36-1015C0CF61B1}"/>
              </a:ext>
            </a:extLst>
          </p:cNvPr>
          <p:cNvSpPr>
            <a:spLocks noGrp="1"/>
          </p:cNvSpPr>
          <p:nvPr>
            <p:ph idx="1"/>
          </p:nvPr>
        </p:nvSpPr>
        <p:spPr/>
        <p:txBody>
          <a:bodyPr/>
          <a:lstStyle/>
          <a:p>
            <a:pPr marL="344170" lvl="1" indent="-344170"/>
            <a:r>
              <a:rPr lang="en-US">
                <a:cs typeface="Arial"/>
              </a:rPr>
              <a:t>@app.route("/load")</a:t>
            </a:r>
            <a:endParaRPr lang="en-US">
              <a:ea typeface="+mn-lt"/>
              <a:cs typeface="+mn-lt"/>
            </a:endParaRPr>
          </a:p>
          <a:p>
            <a:pPr marL="807720" lvl="2" indent="-344170"/>
            <a:r>
              <a:rPr lang="en-US">
                <a:cs typeface="Arial"/>
              </a:rPr>
              <a:t>Loads and parses the movie db.</a:t>
            </a:r>
            <a:endParaRPr lang="en-US" dirty="0">
              <a:cs typeface="Arial"/>
            </a:endParaRPr>
          </a:p>
          <a:p>
            <a:pPr marL="344170" lvl="1" indent="-344170"/>
            <a:r>
              <a:rPr lang="en-US">
                <a:cs typeface="Arial"/>
              </a:rPr>
              <a:t>@app.route("/transform")</a:t>
            </a:r>
            <a:endParaRPr lang="en-US">
              <a:ea typeface="+mn-lt"/>
              <a:cs typeface="+mn-lt"/>
            </a:endParaRPr>
          </a:p>
          <a:p>
            <a:pPr marL="807720" lvl="2" indent="-344170"/>
            <a:r>
              <a:rPr lang="en-US">
                <a:cs typeface="Arial"/>
              </a:rPr>
              <a:t>Transforms the movie db.</a:t>
            </a:r>
            <a:endParaRPr lang="en-US" dirty="0">
              <a:cs typeface="Arial"/>
            </a:endParaRPr>
          </a:p>
          <a:p>
            <a:pPr marL="344170" lvl="1" indent="-344170"/>
            <a:r>
              <a:rPr lang="en-US">
                <a:cs typeface="Arial"/>
              </a:rPr>
              <a:t>@app.route("/recommend")</a:t>
            </a:r>
            <a:endParaRPr lang="en-US">
              <a:ea typeface="+mn-lt"/>
              <a:cs typeface="+mn-lt"/>
            </a:endParaRPr>
          </a:p>
          <a:p>
            <a:pPr marL="807720" lvl="2" indent="-344170"/>
            <a:r>
              <a:rPr lang="en-US">
                <a:cs typeface="Arial"/>
              </a:rPr>
              <a:t>Recommends movies 'like' Alien.</a:t>
            </a:r>
            <a:endParaRPr lang="en-US" dirty="0">
              <a:cs typeface="Arial"/>
            </a:endParaRPr>
          </a:p>
          <a:p>
            <a:pPr marL="344170" lvl="1" indent="-344170"/>
            <a:r>
              <a:rPr lang="en-US">
                <a:cs typeface="Arial"/>
              </a:rPr>
              <a:t>@app.route("/all")</a:t>
            </a:r>
          </a:p>
          <a:p>
            <a:pPr marL="807720" lvl="2" indent="-344170"/>
            <a:r>
              <a:rPr lang="en-US">
                <a:cs typeface="Arial"/>
              </a:rPr>
              <a:t>Performs /load, /transform and /recommend - all in one step</a:t>
            </a:r>
            <a:endParaRPr lang="en-US" dirty="0">
              <a:cs typeface="Arial"/>
            </a:endParaRPr>
          </a:p>
        </p:txBody>
      </p:sp>
    </p:spTree>
    <p:extLst>
      <p:ext uri="{BB962C8B-B14F-4D97-AF65-F5344CB8AC3E}">
        <p14:creationId xmlns:p14="http://schemas.microsoft.com/office/powerpoint/2010/main" val="289470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4E5E-2BD4-4F37-8881-2A0518D95FCD}"/>
              </a:ext>
            </a:extLst>
          </p:cNvPr>
          <p:cNvSpPr>
            <a:spLocks noGrp="1"/>
          </p:cNvSpPr>
          <p:nvPr>
            <p:ph type="title"/>
          </p:nvPr>
        </p:nvSpPr>
        <p:spPr/>
        <p:txBody>
          <a:bodyPr/>
          <a:lstStyle/>
          <a:p>
            <a:r>
              <a:rPr lang="en-US">
                <a:cs typeface="Arial"/>
              </a:rPr>
              <a:t>Files Section</a:t>
            </a:r>
            <a:endParaRPr lang="en-US"/>
          </a:p>
        </p:txBody>
      </p:sp>
      <p:sp>
        <p:nvSpPr>
          <p:cNvPr id="3" name="Content Placeholder 2">
            <a:extLst>
              <a:ext uri="{FF2B5EF4-FFF2-40B4-BE49-F238E27FC236}">
                <a16:creationId xmlns:a16="http://schemas.microsoft.com/office/drawing/2014/main" id="{E99BA1EB-70F3-4219-925D-1B5279AD8835}"/>
              </a:ext>
            </a:extLst>
          </p:cNvPr>
          <p:cNvSpPr>
            <a:spLocks noGrp="1"/>
          </p:cNvSpPr>
          <p:nvPr>
            <p:ph idx="1"/>
          </p:nvPr>
        </p:nvSpPr>
        <p:spPr/>
        <p:txBody>
          <a:bodyPr/>
          <a:lstStyle/>
          <a:p>
            <a:pPr marL="344170" indent="-344170"/>
            <a:r>
              <a:rPr lang="en-US">
                <a:cs typeface="Arial"/>
              </a:rPr>
              <a:t>Associate with an uploaded data file.</a:t>
            </a:r>
          </a:p>
          <a:p>
            <a:pPr marL="344170" indent="-344170"/>
            <a:r>
              <a:rPr lang="en-US">
                <a:cs typeface="Arial"/>
              </a:rPr>
              <a:t>Identify 'working columns'</a:t>
            </a:r>
            <a:endParaRPr lang="en-US" dirty="0">
              <a:cs typeface="Arial"/>
            </a:endParaRPr>
          </a:p>
          <a:p>
            <a:pPr marL="344170" indent="-344170"/>
            <a:r>
              <a:rPr lang="en-US">
                <a:cs typeface="Arial"/>
              </a:rPr>
              <a:t>Describe 'working column' types- JSON</a:t>
            </a:r>
            <a:endParaRPr lang="en-US" dirty="0">
              <a:cs typeface="Arial"/>
            </a:endParaRPr>
          </a:p>
          <a:p>
            <a:pPr marL="344170" indent="-344170"/>
            <a:r>
              <a:rPr lang="en-US">
                <a:cs typeface="Arial"/>
              </a:rPr>
              <a:t>Specify the columns to:</a:t>
            </a:r>
            <a:endParaRPr lang="en-US" dirty="0">
              <a:cs typeface="Arial"/>
            </a:endParaRPr>
          </a:p>
          <a:p>
            <a:pPr marL="795020" lvl="1" indent="-337820"/>
            <a:r>
              <a:rPr lang="en-US">
                <a:cs typeface="Arial"/>
              </a:rPr>
              <a:t>Drop</a:t>
            </a:r>
            <a:endParaRPr lang="en-US" dirty="0">
              <a:cs typeface="Arial"/>
            </a:endParaRPr>
          </a:p>
          <a:p>
            <a:pPr marL="795020" lvl="1" indent="-337820"/>
            <a:r>
              <a:rPr lang="en-US">
                <a:cs typeface="Arial"/>
              </a:rPr>
              <a:t>Rename</a:t>
            </a:r>
            <a:endParaRPr lang="en-US" dirty="0">
              <a:cs typeface="Arial"/>
            </a:endParaRPr>
          </a:p>
          <a:p>
            <a:pPr marL="795020" lvl="1" indent="-337820"/>
            <a:r>
              <a:rPr lang="en-US">
                <a:cs typeface="Arial"/>
              </a:rPr>
              <a:t>Combine</a:t>
            </a:r>
            <a:endParaRPr lang="en-US" dirty="0">
              <a:cs typeface="Arial"/>
            </a:endParaRPr>
          </a:p>
        </p:txBody>
      </p:sp>
    </p:spTree>
    <p:extLst>
      <p:ext uri="{BB962C8B-B14F-4D97-AF65-F5344CB8AC3E}">
        <p14:creationId xmlns:p14="http://schemas.microsoft.com/office/powerpoint/2010/main" val="333411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D2B2-6B79-4B4B-933B-AEF2B3565DF2}"/>
              </a:ext>
            </a:extLst>
          </p:cNvPr>
          <p:cNvSpPr>
            <a:spLocks noGrp="1"/>
          </p:cNvSpPr>
          <p:nvPr>
            <p:ph type="title"/>
          </p:nvPr>
        </p:nvSpPr>
        <p:spPr/>
        <p:txBody>
          <a:bodyPr/>
          <a:lstStyle/>
          <a:p>
            <a:r>
              <a:rPr lang="en-US">
                <a:cs typeface="Arial"/>
              </a:rPr>
              <a:t>na-filter</a:t>
            </a:r>
            <a:endParaRPr lang="en-US"/>
          </a:p>
        </p:txBody>
      </p:sp>
      <p:sp>
        <p:nvSpPr>
          <p:cNvPr id="3" name="Content Placeholder 2">
            <a:extLst>
              <a:ext uri="{FF2B5EF4-FFF2-40B4-BE49-F238E27FC236}">
                <a16:creationId xmlns:a16="http://schemas.microsoft.com/office/drawing/2014/main" id="{86DF3169-1127-47FB-86C2-984B47B85673}"/>
              </a:ext>
            </a:extLst>
          </p:cNvPr>
          <p:cNvSpPr>
            <a:spLocks noGrp="1"/>
          </p:cNvSpPr>
          <p:nvPr>
            <p:ph idx="1"/>
          </p:nvPr>
        </p:nvSpPr>
        <p:spPr/>
        <p:txBody>
          <a:bodyPr>
            <a:normAutofit fontScale="62500" lnSpcReduction="20000"/>
          </a:bodyPr>
          <a:lstStyle/>
          <a:p>
            <a:pPr marL="344170" indent="-344170"/>
            <a:r>
              <a:rPr lang="en-US">
                <a:ea typeface="+mn-lt"/>
                <a:cs typeface="+mn-lt"/>
              </a:rPr>
              <a:t>I want to focus on one particular argument: </a:t>
            </a:r>
            <a:r>
              <a:rPr lang="en-US">
                <a:latin typeface="Consolas"/>
              </a:rPr>
              <a:t>na_filter</a:t>
            </a:r>
            <a:r>
              <a:rPr lang="en-US">
                <a:ea typeface="+mn-lt"/>
                <a:cs typeface="+mn-lt"/>
              </a:rPr>
              <a:t>, which defaults to </a:t>
            </a:r>
            <a:r>
              <a:rPr lang="en-US">
                <a:latin typeface="Consolas"/>
              </a:rPr>
              <a:t>True</a:t>
            </a:r>
            <a:r>
              <a:rPr lang="en-US">
                <a:ea typeface="+mn-lt"/>
                <a:cs typeface="+mn-lt"/>
              </a:rPr>
              <a:t> and controls how pandas parses null values in the .csv file. Recently, I had been working on some projects where I had it set to </a:t>
            </a:r>
            <a:r>
              <a:rPr lang="en-US">
                <a:latin typeface="Consolas"/>
              </a:rPr>
              <a:t>na_filter=False</a:t>
            </a:r>
            <a:r>
              <a:rPr lang="en-US">
                <a:ea typeface="+mn-lt"/>
                <a:cs typeface="+mn-lt"/>
              </a:rPr>
              <a:t>, which led to unexpected errors in my code. Debugging the issues led to a better understanding of </a:t>
            </a:r>
            <a:r>
              <a:rPr lang="en-US">
                <a:latin typeface="Consolas"/>
              </a:rPr>
              <a:t>pd.read_csv</a:t>
            </a:r>
            <a:r>
              <a:rPr lang="en-US">
                <a:ea typeface="+mn-lt"/>
                <a:cs typeface="+mn-lt"/>
              </a:rPr>
              <a:t> and especially the </a:t>
            </a:r>
            <a:r>
              <a:rPr lang="en-US">
                <a:latin typeface="Consolas"/>
              </a:rPr>
              <a:t>na_filter</a:t>
            </a:r>
            <a:r>
              <a:rPr lang="en-US">
                <a:ea typeface="+mn-lt"/>
                <a:cs typeface="+mn-lt"/>
              </a:rPr>
              <a:t>.</a:t>
            </a:r>
            <a:endParaRPr lang="en-US">
              <a:cs typeface="Arial" panose="020B0604020202020204"/>
            </a:endParaRPr>
          </a:p>
          <a:p>
            <a:pPr marL="344170" indent="-344170"/>
            <a:r>
              <a:rPr lang="en-US">
                <a:ea typeface="+mn-lt"/>
                <a:cs typeface="+mn-lt"/>
              </a:rPr>
              <a:t>When you call </a:t>
            </a:r>
            <a:r>
              <a:rPr lang="en-US">
                <a:latin typeface="Consolas"/>
              </a:rPr>
              <a:t>pd.read_csv</a:t>
            </a:r>
            <a:r>
              <a:rPr lang="en-US">
                <a:ea typeface="+mn-lt"/>
                <a:cs typeface="+mn-lt"/>
              </a:rPr>
              <a:t> on a .csv file, the </a:t>
            </a:r>
            <a:r>
              <a:rPr lang="en-US">
                <a:latin typeface="Consolas"/>
              </a:rPr>
              <a:t>na_filter</a:t>
            </a:r>
            <a:r>
              <a:rPr lang="en-US">
                <a:ea typeface="+mn-lt"/>
                <a:cs typeface="+mn-lt"/>
              </a:rPr>
              <a:t> argument looks for values in the file and identifies any that are likely to be NaN, such as blank cells or various iterations of “NA” (“N/A”, “NA”, “NaN”, etc. See the </a:t>
            </a:r>
            <a:r>
              <a:rPr lang="en-US" dirty="0">
                <a:ea typeface="+mn-lt"/>
                <a:cs typeface="+mn-lt"/>
                <a:hlinkClick r:id="rId2"/>
              </a:rPr>
              <a:t>documentation</a:t>
            </a:r>
            <a:r>
              <a:rPr lang="en-US">
                <a:ea typeface="+mn-lt"/>
                <a:cs typeface="+mn-lt"/>
              </a:rPr>
              <a:t> for details). For the corresponding value in the data frame, it places a NaN value.</a:t>
            </a:r>
            <a:endParaRPr lang="en-US"/>
          </a:p>
          <a:p>
            <a:pPr marL="344170" indent="-344170"/>
            <a:r>
              <a:rPr lang="en-US">
                <a:ea typeface="+mn-lt"/>
                <a:cs typeface="+mn-lt"/>
              </a:rPr>
              <a:t>This is obviously quite useful, and is the behavior we would typically want.</a:t>
            </a:r>
            <a:endParaRPr lang="en-US"/>
          </a:p>
          <a:p>
            <a:pPr marL="344170" indent="-344170"/>
            <a:r>
              <a:rPr lang="en-US">
                <a:ea typeface="+mn-lt"/>
                <a:cs typeface="+mn-lt"/>
              </a:rPr>
              <a:t>Why would we want to set it to </a:t>
            </a:r>
            <a:r>
              <a:rPr lang="en-US">
                <a:latin typeface="Consolas"/>
              </a:rPr>
              <a:t>na_filter=False</a:t>
            </a:r>
            <a:r>
              <a:rPr lang="en-US">
                <a:ea typeface="+mn-lt"/>
                <a:cs typeface="+mn-lt"/>
              </a:rPr>
              <a:t>? One reason is that if we already know our data has no NAs and the file is very large, this method can be faster. Another reason is that you may want to keep strings like “NA” based on your use case. For example, if “NA” is used as shorthand for North America.</a:t>
            </a:r>
            <a:endParaRPr lang="en-US"/>
          </a:p>
          <a:p>
            <a:pPr marL="344170" indent="-344170"/>
            <a:r>
              <a:rPr lang="en-US">
                <a:ea typeface="+mn-lt"/>
                <a:cs typeface="+mn-lt"/>
              </a:rPr>
              <a:t>HOWEVER a word of caution: If you use </a:t>
            </a:r>
            <a:r>
              <a:rPr lang="en-US">
                <a:latin typeface="Consolas"/>
              </a:rPr>
              <a:t>na_filter=False</a:t>
            </a:r>
            <a:r>
              <a:rPr lang="en-US">
                <a:ea typeface="+mn-lt"/>
                <a:cs typeface="+mn-lt"/>
              </a:rPr>
              <a:t> and there </a:t>
            </a:r>
            <a:r>
              <a:rPr lang="en-US" i="1">
                <a:ea typeface="+mn-lt"/>
                <a:cs typeface="+mn-lt"/>
              </a:rPr>
              <a:t>are</a:t>
            </a:r>
            <a:r>
              <a:rPr lang="en-US">
                <a:ea typeface="+mn-lt"/>
                <a:cs typeface="+mn-lt"/>
              </a:rPr>
              <a:t> NA values in your .csv file, they will appear as blank in your dataframe, but will be </a:t>
            </a:r>
            <a:r>
              <a:rPr lang="en-US" i="1">
                <a:ea typeface="+mn-lt"/>
                <a:cs typeface="+mn-lt"/>
              </a:rPr>
              <a:t>invisible to null functions</a:t>
            </a:r>
            <a:r>
              <a:rPr lang="en-US">
                <a:ea typeface="+mn-lt"/>
                <a:cs typeface="+mn-lt"/>
              </a:rPr>
              <a:t>.</a:t>
            </a:r>
            <a:endParaRPr lang="en-US"/>
          </a:p>
          <a:p>
            <a:pPr marL="344170" indent="-344170"/>
            <a:endParaRPr lang="en-US" dirty="0">
              <a:cs typeface="Arial"/>
            </a:endParaRPr>
          </a:p>
        </p:txBody>
      </p:sp>
    </p:spTree>
    <p:extLst>
      <p:ext uri="{BB962C8B-B14F-4D97-AF65-F5344CB8AC3E}">
        <p14:creationId xmlns:p14="http://schemas.microsoft.com/office/powerpoint/2010/main" val="149930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14D9-50DB-4B1B-BFF6-6951FE301FC6}"/>
              </a:ext>
            </a:extLst>
          </p:cNvPr>
          <p:cNvSpPr>
            <a:spLocks noGrp="1"/>
          </p:cNvSpPr>
          <p:nvPr>
            <p:ph type="title"/>
          </p:nvPr>
        </p:nvSpPr>
        <p:spPr/>
        <p:txBody>
          <a:bodyPr/>
          <a:lstStyle/>
          <a:p>
            <a:endParaRPr lang="en-US" dirty="0">
              <a:cs typeface="Arial"/>
            </a:endParaRPr>
          </a:p>
        </p:txBody>
      </p:sp>
      <p:sp>
        <p:nvSpPr>
          <p:cNvPr id="3" name="Content Placeholder 2">
            <a:extLst>
              <a:ext uri="{FF2B5EF4-FFF2-40B4-BE49-F238E27FC236}">
                <a16:creationId xmlns:a16="http://schemas.microsoft.com/office/drawing/2014/main" id="{D3B33EBC-31B6-468C-9431-D1E451B8AD7C}"/>
              </a:ext>
            </a:extLst>
          </p:cNvPr>
          <p:cNvSpPr>
            <a:spLocks noGrp="1"/>
          </p:cNvSpPr>
          <p:nvPr>
            <p:ph idx="1"/>
          </p:nvPr>
        </p:nvSpPr>
        <p:spPr/>
        <p:txBody>
          <a:bodyPr/>
          <a:lstStyle/>
          <a:p>
            <a:pPr marL="344170" indent="-344170"/>
            <a:r>
              <a:rPr lang="en-US" dirty="0">
                <a:cs typeface="Arial"/>
              </a:rPr>
              <a:t>Start with source files locally</a:t>
            </a:r>
          </a:p>
          <a:p>
            <a:pPr marL="344170" indent="-344170"/>
            <a:r>
              <a:rPr lang="en-US">
                <a:ea typeface="+mn-lt"/>
                <a:cs typeface="+mn-lt"/>
              </a:rPr>
              <a:t>Click on “Initialize Git Repository” button. This will create a local .git folder in the local folder. This .git folder is the folder which does the magic and keep each and every detail about local branches, remote branches, local check-ins, log history and every other information which is required from version control perspective.</a:t>
            </a:r>
            <a:endParaRPr lang="en-US" dirty="0">
              <a:cs typeface="Arial"/>
            </a:endParaRPr>
          </a:p>
          <a:p>
            <a:pPr marL="344170" indent="-344170"/>
            <a:r>
              <a:rPr lang="en-US">
                <a:ea typeface="+mn-lt"/>
                <a:cs typeface="+mn-lt"/>
              </a:rPr>
              <a:t>Once the repository is initialized the complete folder where the Git has been initialized would start to be tracked. </a:t>
            </a:r>
            <a:endParaRPr lang="en-US"/>
          </a:p>
          <a:p>
            <a:pPr marL="344170" indent="-344170"/>
            <a:endParaRPr lang="en-US" dirty="0">
              <a:cs typeface="Arial"/>
            </a:endParaRPr>
          </a:p>
          <a:p>
            <a:pPr marL="344170" indent="-344170"/>
            <a:endParaRPr lang="en-US" dirty="0">
              <a:cs typeface="Arial"/>
            </a:endParaRPr>
          </a:p>
        </p:txBody>
      </p:sp>
      <p:pic>
        <p:nvPicPr>
          <p:cNvPr id="4" name="Picture 4" descr="Graphical user interface, application&#10;&#10;Description automatically generated">
            <a:extLst>
              <a:ext uri="{FF2B5EF4-FFF2-40B4-BE49-F238E27FC236}">
                <a16:creationId xmlns:a16="http://schemas.microsoft.com/office/drawing/2014/main" id="{97877CA8-0CE2-4A86-8F76-73B8F095D679}"/>
              </a:ext>
            </a:extLst>
          </p:cNvPr>
          <p:cNvPicPr>
            <a:picLocks noChangeAspect="1"/>
          </p:cNvPicPr>
          <p:nvPr/>
        </p:nvPicPr>
        <p:blipFill>
          <a:blip r:embed="rId2"/>
          <a:stretch>
            <a:fillRect/>
          </a:stretch>
        </p:blipFill>
        <p:spPr>
          <a:xfrm>
            <a:off x="6671117" y="2607807"/>
            <a:ext cx="2714625" cy="2333625"/>
          </a:xfrm>
          <a:prstGeom prst="rect">
            <a:avLst/>
          </a:prstGeom>
        </p:spPr>
      </p:pic>
      <p:pic>
        <p:nvPicPr>
          <p:cNvPr id="5" name="Picture 5">
            <a:extLst>
              <a:ext uri="{FF2B5EF4-FFF2-40B4-BE49-F238E27FC236}">
                <a16:creationId xmlns:a16="http://schemas.microsoft.com/office/drawing/2014/main" id="{D8010A58-5C03-4CAA-97FD-A34DF6F6B019}"/>
              </a:ext>
            </a:extLst>
          </p:cNvPr>
          <p:cNvPicPr>
            <a:picLocks noChangeAspect="1"/>
          </p:cNvPicPr>
          <p:nvPr/>
        </p:nvPicPr>
        <p:blipFill>
          <a:blip r:embed="rId3"/>
          <a:stretch>
            <a:fillRect/>
          </a:stretch>
        </p:blipFill>
        <p:spPr>
          <a:xfrm>
            <a:off x="8759167" y="4494871"/>
            <a:ext cx="2219325" cy="1752600"/>
          </a:xfrm>
          <a:prstGeom prst="rect">
            <a:avLst/>
          </a:prstGeom>
        </p:spPr>
      </p:pic>
    </p:spTree>
    <p:extLst>
      <p:ext uri="{BB962C8B-B14F-4D97-AF65-F5344CB8AC3E}">
        <p14:creationId xmlns:p14="http://schemas.microsoft.com/office/powerpoint/2010/main" val="1726561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DDCD-61EA-49AD-BB5C-B798BF834590}"/>
              </a:ext>
            </a:extLst>
          </p:cNvPr>
          <p:cNvSpPr>
            <a:spLocks noGrp="1"/>
          </p:cNvSpPr>
          <p:nvPr>
            <p:ph type="title"/>
          </p:nvPr>
        </p:nvSpPr>
        <p:spPr/>
        <p:txBody>
          <a:bodyPr/>
          <a:lstStyle/>
          <a:p>
            <a:r>
              <a:rPr lang="en-US">
                <a:cs typeface="Arial"/>
              </a:rPr>
              <a:t>Files</a:t>
            </a:r>
            <a:endParaRPr lang="en-US" dirty="0">
              <a:cs typeface="Arial"/>
            </a:endParaRPr>
          </a:p>
        </p:txBody>
      </p:sp>
      <p:sp>
        <p:nvSpPr>
          <p:cNvPr id="4" name="TextBox 3">
            <a:extLst>
              <a:ext uri="{FF2B5EF4-FFF2-40B4-BE49-F238E27FC236}">
                <a16:creationId xmlns:a16="http://schemas.microsoft.com/office/drawing/2014/main" id="{F2313E3A-0B45-4F82-99DB-038F87A2FA0D}"/>
              </a:ext>
            </a:extLst>
          </p:cNvPr>
          <p:cNvSpPr txBox="1"/>
          <p:nvPr/>
        </p:nvSpPr>
        <p:spPr>
          <a:xfrm>
            <a:off x="3633355" y="1018310"/>
            <a:ext cx="4137312" cy="544764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    "files" : [</a:t>
            </a:r>
            <a:endParaRPr lang="en-US" sz="1200"/>
          </a:p>
          <a:p>
            <a:r>
              <a:rPr lang="en-US" sz="1200">
                <a:ea typeface="+mn-lt"/>
                <a:cs typeface="+mn-lt"/>
              </a:rPr>
              <a:t>        {</a:t>
            </a:r>
            <a:endParaRPr lang="en-US" sz="1200"/>
          </a:p>
          <a:p>
            <a:r>
              <a:rPr lang="en-US" sz="1200">
                <a:ea typeface="+mn-lt"/>
                <a:cs typeface="+mn-lt"/>
              </a:rPr>
              <a:t>            "filename" : "tmdb_5000_credits.csv",</a:t>
            </a:r>
            <a:endParaRPr lang="en-US" sz="1200"/>
          </a:p>
          <a:p>
            <a:r>
              <a:rPr lang="en-US" sz="1200">
                <a:ea typeface="+mn-lt"/>
                <a:cs typeface="+mn-lt"/>
              </a:rPr>
              <a:t>            "na-filter": true,</a:t>
            </a:r>
            <a:endParaRPr lang="en-US" sz="1200"/>
          </a:p>
          <a:p>
            <a:r>
              <a:rPr lang="en-US" sz="1200">
                <a:ea typeface="+mn-lt"/>
                <a:cs typeface="+mn-lt"/>
              </a:rPr>
              <a:t>            "workingColumns": [</a:t>
            </a:r>
            <a:endParaRPr lang="en-US" sz="1200"/>
          </a:p>
          <a:p>
            <a:r>
              <a:rPr lang="en-US" sz="1200">
                <a:ea typeface="+mn-lt"/>
                <a:cs typeface="+mn-lt"/>
              </a:rPr>
              <a:t>                {</a:t>
            </a:r>
            <a:endParaRPr lang="en-US" sz="1200"/>
          </a:p>
          <a:p>
            <a:r>
              <a:rPr lang="en-US" sz="1200">
                <a:ea typeface="+mn-lt"/>
                <a:cs typeface="+mn-lt"/>
              </a:rPr>
              <a:t>                    "header" : "movie_id",</a:t>
            </a:r>
            <a:endParaRPr lang="en-US" sz="1200"/>
          </a:p>
          <a:p>
            <a:r>
              <a:rPr lang="en-US" sz="1200">
                <a:ea typeface="+mn-lt"/>
                <a:cs typeface="+mn-lt"/>
              </a:rPr>
              <a:t>                    "is-json" : false</a:t>
            </a:r>
            <a:endParaRPr lang="en-US" sz="1200"/>
          </a:p>
          <a:p>
            <a:r>
              <a:rPr lang="en-US" sz="1200">
                <a:ea typeface="+mn-lt"/>
                <a:cs typeface="+mn-lt"/>
              </a:rPr>
              <a:t>                },</a:t>
            </a:r>
            <a:endParaRPr lang="en-US" sz="1200"/>
          </a:p>
          <a:p>
            <a:r>
              <a:rPr lang="en-US" sz="1200">
                <a:ea typeface="+mn-lt"/>
                <a:cs typeface="+mn-lt"/>
              </a:rPr>
              <a:t>                {</a:t>
            </a:r>
            <a:endParaRPr lang="en-US" sz="1200"/>
          </a:p>
          <a:p>
            <a:r>
              <a:rPr lang="en-US" sz="1200">
                <a:ea typeface="+mn-lt"/>
                <a:cs typeface="+mn-lt"/>
              </a:rPr>
              <a:t>                    "header" : "title",</a:t>
            </a:r>
            <a:endParaRPr lang="en-US" sz="1200"/>
          </a:p>
          <a:p>
            <a:r>
              <a:rPr lang="en-US" sz="1200">
                <a:ea typeface="+mn-lt"/>
                <a:cs typeface="+mn-lt"/>
              </a:rPr>
              <a:t>                    "is-json" : false</a:t>
            </a:r>
            <a:endParaRPr lang="en-US" sz="1200"/>
          </a:p>
          <a:p>
            <a:r>
              <a:rPr lang="en-US" sz="1200">
                <a:ea typeface="+mn-lt"/>
                <a:cs typeface="+mn-lt"/>
              </a:rPr>
              <a:t>                },</a:t>
            </a:r>
            <a:endParaRPr lang="en-US" sz="1200"/>
          </a:p>
          <a:p>
            <a:r>
              <a:rPr lang="en-US" sz="1200">
                <a:ea typeface="+mn-lt"/>
                <a:cs typeface="+mn-lt"/>
              </a:rPr>
              <a:t>                {</a:t>
            </a:r>
            <a:endParaRPr lang="en-US" sz="1200"/>
          </a:p>
          <a:p>
            <a:r>
              <a:rPr lang="en-US" sz="1200">
                <a:ea typeface="+mn-lt"/>
                <a:cs typeface="+mn-lt"/>
              </a:rPr>
              <a:t>                    "header" : "cast",</a:t>
            </a:r>
            <a:endParaRPr lang="en-US" sz="1200"/>
          </a:p>
          <a:p>
            <a:r>
              <a:rPr lang="en-US" sz="1200">
                <a:ea typeface="+mn-lt"/>
                <a:cs typeface="+mn-lt"/>
              </a:rPr>
              <a:t>                    "is-json" : true,</a:t>
            </a:r>
            <a:endParaRPr lang="en-US" sz="1200"/>
          </a:p>
          <a:p>
            <a:r>
              <a:rPr lang="en-US" sz="1200">
                <a:ea typeface="+mn-lt"/>
                <a:cs typeface="+mn-lt"/>
              </a:rPr>
              <a:t>                    "extract-element" : "name",</a:t>
            </a:r>
            <a:endParaRPr lang="en-US" sz="1200"/>
          </a:p>
          <a:p>
            <a:r>
              <a:rPr lang="en-US" sz="1200">
                <a:ea typeface="+mn-lt"/>
                <a:cs typeface="+mn-lt"/>
              </a:rPr>
              <a:t>                    "item-count": 3</a:t>
            </a:r>
            <a:endParaRPr lang="en-US" sz="1200"/>
          </a:p>
          <a:p>
            <a:r>
              <a:rPr lang="en-US" sz="1200">
                <a:ea typeface="+mn-lt"/>
                <a:cs typeface="+mn-lt"/>
              </a:rPr>
              <a:t>                },</a:t>
            </a:r>
            <a:endParaRPr lang="en-US" sz="1200"/>
          </a:p>
          <a:p>
            <a:r>
              <a:rPr lang="en-US" sz="1200">
                <a:ea typeface="+mn-lt"/>
                <a:cs typeface="+mn-lt"/>
              </a:rPr>
              <a:t>                {</a:t>
            </a:r>
            <a:endParaRPr lang="en-US" sz="1200"/>
          </a:p>
          <a:p>
            <a:r>
              <a:rPr lang="en-US" sz="1200">
                <a:ea typeface="+mn-lt"/>
                <a:cs typeface="+mn-lt"/>
              </a:rPr>
              <a:t>                    "header" : "crew",</a:t>
            </a:r>
            <a:endParaRPr lang="en-US" sz="1200"/>
          </a:p>
          <a:p>
            <a:r>
              <a:rPr lang="en-US" sz="1200">
                <a:ea typeface="+mn-lt"/>
                <a:cs typeface="+mn-lt"/>
              </a:rPr>
              <a:t>                    "is-json" : true</a:t>
            </a:r>
            <a:endParaRPr lang="en-US" sz="1200"/>
          </a:p>
          <a:p>
            <a:r>
              <a:rPr lang="en-US" sz="1200">
                <a:ea typeface="+mn-lt"/>
                <a:cs typeface="+mn-lt"/>
              </a:rPr>
              <a:t>                }</a:t>
            </a:r>
            <a:endParaRPr lang="en-US" sz="1200"/>
          </a:p>
          <a:p>
            <a:r>
              <a:rPr lang="en-US" sz="1200">
                <a:ea typeface="+mn-lt"/>
                <a:cs typeface="+mn-lt"/>
              </a:rPr>
              <a:t>            ],</a:t>
            </a:r>
            <a:endParaRPr lang="en-US" sz="1200"/>
          </a:p>
          <a:p>
            <a:r>
              <a:rPr lang="en-US" sz="1200">
                <a:ea typeface="+mn-lt"/>
                <a:cs typeface="+mn-lt"/>
              </a:rPr>
              <a:t>            "drop": [],</a:t>
            </a:r>
            <a:endParaRPr lang="en-US" sz="1200"/>
          </a:p>
          <a:p>
            <a:r>
              <a:rPr lang="en-US" sz="1200">
                <a:ea typeface="+mn-lt"/>
                <a:cs typeface="+mn-lt"/>
              </a:rPr>
              <a:t>            "rename" : [{"movie_id": "id"}],</a:t>
            </a:r>
            <a:endParaRPr lang="en-US" sz="1200"/>
          </a:p>
          <a:p>
            <a:r>
              <a:rPr lang="en-US" sz="1200">
                <a:ea typeface="+mn-lt"/>
                <a:cs typeface="+mn-lt"/>
              </a:rPr>
              <a:t>            "combineColumns" : []</a:t>
            </a:r>
            <a:endParaRPr lang="en-US" sz="1200"/>
          </a:p>
          <a:p>
            <a:r>
              <a:rPr lang="en-US" sz="1200">
                <a:ea typeface="+mn-lt"/>
                <a:cs typeface="+mn-lt"/>
              </a:rPr>
              <a:t>        },</a:t>
            </a:r>
            <a:endParaRPr lang="en-US" sz="1200"/>
          </a:p>
          <a:p>
            <a:pPr algn="l"/>
            <a:endParaRPr lang="en-US" sz="1200" dirty="0">
              <a:cs typeface="Arial"/>
            </a:endParaRPr>
          </a:p>
        </p:txBody>
      </p:sp>
    </p:spTree>
    <p:extLst>
      <p:ext uri="{BB962C8B-B14F-4D97-AF65-F5344CB8AC3E}">
        <p14:creationId xmlns:p14="http://schemas.microsoft.com/office/powerpoint/2010/main" val="454658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80BC-7BFB-4230-844B-4F8FFD310B88}"/>
              </a:ext>
            </a:extLst>
          </p:cNvPr>
          <p:cNvSpPr>
            <a:spLocks noGrp="1"/>
          </p:cNvSpPr>
          <p:nvPr>
            <p:ph type="title"/>
          </p:nvPr>
        </p:nvSpPr>
        <p:spPr/>
        <p:txBody>
          <a:bodyPr/>
          <a:lstStyle/>
          <a:p>
            <a:r>
              <a:rPr lang="en-US">
                <a:cs typeface="Arial"/>
              </a:rPr>
              <a:t>Files 2</a:t>
            </a:r>
            <a:endParaRPr lang="en-US"/>
          </a:p>
        </p:txBody>
      </p:sp>
      <p:sp>
        <p:nvSpPr>
          <p:cNvPr id="4" name="TextBox 3">
            <a:extLst>
              <a:ext uri="{FF2B5EF4-FFF2-40B4-BE49-F238E27FC236}">
                <a16:creationId xmlns:a16="http://schemas.microsoft.com/office/drawing/2014/main" id="{CC0E22BB-B050-4671-B292-621524F1E925}"/>
              </a:ext>
            </a:extLst>
          </p:cNvPr>
          <p:cNvSpPr txBox="1"/>
          <p:nvPr/>
        </p:nvSpPr>
        <p:spPr>
          <a:xfrm>
            <a:off x="576696" y="230331"/>
            <a:ext cx="8544789" cy="652486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        {</a:t>
            </a:r>
            <a:endParaRPr lang="en-US" sz="1200">
              <a:cs typeface="Arial"/>
            </a:endParaRPr>
          </a:p>
          <a:p>
            <a:r>
              <a:rPr lang="en-US" sz="1200">
                <a:ea typeface="+mn-lt"/>
                <a:cs typeface="+mn-lt"/>
              </a:rPr>
              <a:t>            "filename" : "tmdb_5000_movies.csv",</a:t>
            </a:r>
            <a:endParaRPr lang="en-US" sz="1200">
              <a:cs typeface="Arial"/>
            </a:endParaRPr>
          </a:p>
          <a:p>
            <a:r>
              <a:rPr lang="en-US" sz="1200">
                <a:ea typeface="+mn-lt"/>
                <a:cs typeface="+mn-lt"/>
              </a:rPr>
              <a:t>            "na-filter": false,</a:t>
            </a:r>
            <a:endParaRPr lang="en-US" sz="1200">
              <a:cs typeface="Arial"/>
            </a:endParaRPr>
          </a:p>
          <a:p>
            <a:r>
              <a:rPr lang="en-US" sz="1200">
                <a:ea typeface="+mn-lt"/>
                <a:cs typeface="+mn-lt"/>
              </a:rPr>
              <a:t>            "workingColumns": [</a:t>
            </a:r>
            <a:endParaRPr lang="en-US" sz="1200">
              <a:cs typeface="Arial"/>
            </a:endParaRPr>
          </a:p>
          <a:p>
            <a:r>
              <a:rPr lang="en-US" sz="1200">
                <a:ea typeface="+mn-lt"/>
                <a:cs typeface="+mn-lt"/>
              </a:rPr>
              <a:t>                {                    </a:t>
            </a:r>
            <a:endParaRPr lang="en-US" sz="1200">
              <a:cs typeface="Arial"/>
            </a:endParaRPr>
          </a:p>
          <a:p>
            <a:r>
              <a:rPr lang="en-US" sz="1200">
                <a:ea typeface="+mn-lt"/>
                <a:cs typeface="+mn-lt"/>
              </a:rPr>
              <a:t>                    "header" : "id",</a:t>
            </a:r>
            <a:endParaRPr lang="en-US" sz="1200">
              <a:cs typeface="Arial"/>
            </a:endParaRPr>
          </a:p>
          <a:p>
            <a:r>
              <a:rPr lang="en-US" sz="1200">
                <a:ea typeface="+mn-lt"/>
                <a:cs typeface="+mn-lt"/>
              </a:rPr>
              <a:t>                    "is-json" : false</a:t>
            </a:r>
            <a:endParaRPr lang="en-US" sz="1200">
              <a:cs typeface="Arial"/>
            </a:endParaRPr>
          </a:p>
          <a:p>
            <a:r>
              <a:rPr lang="en-US" sz="1200">
                <a:ea typeface="+mn-lt"/>
                <a:cs typeface="+mn-lt"/>
              </a:rPr>
              <a:t>                },</a:t>
            </a:r>
            <a:endParaRPr lang="en-US" sz="1200">
              <a:cs typeface="Arial"/>
            </a:endParaRPr>
          </a:p>
          <a:p>
            <a:r>
              <a:rPr lang="en-US" sz="1200">
                <a:ea typeface="+mn-lt"/>
                <a:cs typeface="+mn-lt"/>
              </a:rPr>
              <a:t>                {</a:t>
            </a:r>
            <a:endParaRPr lang="en-US" sz="1200">
              <a:cs typeface="Arial"/>
            </a:endParaRPr>
          </a:p>
          <a:p>
            <a:r>
              <a:rPr lang="en-US" sz="1200">
                <a:ea typeface="+mn-lt"/>
                <a:cs typeface="+mn-lt"/>
              </a:rPr>
              <a:t>                    "header" : "genres",</a:t>
            </a:r>
            <a:endParaRPr lang="en-US" sz="1200">
              <a:cs typeface="Arial"/>
            </a:endParaRPr>
          </a:p>
          <a:p>
            <a:r>
              <a:rPr lang="en-US" sz="1200">
                <a:ea typeface="+mn-lt"/>
                <a:cs typeface="+mn-lt"/>
              </a:rPr>
              <a:t>                    "is-json" : true,</a:t>
            </a:r>
            <a:endParaRPr lang="en-US" sz="1200">
              <a:cs typeface="Arial"/>
            </a:endParaRPr>
          </a:p>
          <a:p>
            <a:r>
              <a:rPr lang="en-US" sz="1200">
                <a:ea typeface="+mn-lt"/>
                <a:cs typeface="+mn-lt"/>
              </a:rPr>
              <a:t>                    "extract-element" : "name",</a:t>
            </a:r>
            <a:endParaRPr lang="en-US" sz="1200">
              <a:cs typeface="Arial"/>
            </a:endParaRPr>
          </a:p>
          <a:p>
            <a:r>
              <a:rPr lang="en-US" sz="1200">
                <a:ea typeface="+mn-lt"/>
                <a:cs typeface="+mn-lt"/>
              </a:rPr>
              <a:t>                    "item-count": 3</a:t>
            </a:r>
            <a:endParaRPr lang="en-US" sz="1200">
              <a:cs typeface="Arial"/>
            </a:endParaRPr>
          </a:p>
          <a:p>
            <a:r>
              <a:rPr lang="en-US" sz="1200">
                <a:ea typeface="+mn-lt"/>
                <a:cs typeface="+mn-lt"/>
              </a:rPr>
              <a:t>                },</a:t>
            </a:r>
            <a:endParaRPr lang="en-US" sz="1200">
              <a:cs typeface="Arial"/>
            </a:endParaRPr>
          </a:p>
          <a:p>
            <a:r>
              <a:rPr lang="en-US" sz="1200">
                <a:ea typeface="+mn-lt"/>
                <a:cs typeface="+mn-lt"/>
              </a:rPr>
              <a:t>                {</a:t>
            </a:r>
            <a:endParaRPr lang="en-US" sz="1200">
              <a:cs typeface="Arial"/>
            </a:endParaRPr>
          </a:p>
          <a:p>
            <a:r>
              <a:rPr lang="en-US" sz="1200">
                <a:ea typeface="+mn-lt"/>
                <a:cs typeface="+mn-lt"/>
              </a:rPr>
              <a:t>                    "header" : "overview",</a:t>
            </a:r>
            <a:endParaRPr lang="en-US" sz="1200">
              <a:cs typeface="Arial"/>
            </a:endParaRPr>
          </a:p>
          <a:p>
            <a:r>
              <a:rPr lang="en-US" sz="1200">
                <a:ea typeface="+mn-lt"/>
                <a:cs typeface="+mn-lt"/>
              </a:rPr>
              <a:t>                    "is-json" : false</a:t>
            </a:r>
            <a:endParaRPr lang="en-US" sz="1200">
              <a:cs typeface="Arial"/>
            </a:endParaRPr>
          </a:p>
          <a:p>
            <a:r>
              <a:rPr lang="en-US" sz="1200">
                <a:ea typeface="+mn-lt"/>
                <a:cs typeface="+mn-lt"/>
              </a:rPr>
              <a:t>                }                </a:t>
            </a:r>
            <a:endParaRPr lang="en-US" sz="1200">
              <a:cs typeface="Arial"/>
            </a:endParaRPr>
          </a:p>
          <a:p>
            <a:r>
              <a:rPr lang="en-US" sz="1200">
                <a:ea typeface="+mn-lt"/>
                <a:cs typeface="+mn-lt"/>
              </a:rPr>
              <a:t>            ],</a:t>
            </a:r>
            <a:endParaRPr lang="en-US" sz="1200">
              <a:cs typeface="Arial"/>
            </a:endParaRPr>
          </a:p>
          <a:p>
            <a:r>
              <a:rPr lang="en-US" sz="1200">
                <a:ea typeface="+mn-lt"/>
                <a:cs typeface="+mn-lt"/>
              </a:rPr>
              <a:t>            "drop": ["tagline", "status", "homepage", "keywords","crew","vote_count", "vote_average", "tagline", "spoken_languages", "runtime", "popularity", "production_companies", "budget", "production_countries", "release_date", "revenue", "title_y", "original_language"],</a:t>
            </a:r>
            <a:endParaRPr lang="en-US" sz="1200">
              <a:cs typeface="Arial"/>
            </a:endParaRPr>
          </a:p>
          <a:p>
            <a:r>
              <a:rPr lang="en-US" sz="1200">
                <a:ea typeface="+mn-lt"/>
                <a:cs typeface="+mn-lt"/>
              </a:rPr>
              <a:t>            "rename" : [],</a:t>
            </a:r>
            <a:endParaRPr lang="en-US" sz="1200">
              <a:cs typeface="Arial"/>
            </a:endParaRPr>
          </a:p>
          <a:p>
            <a:r>
              <a:rPr lang="en-US" sz="1200">
                <a:ea typeface="+mn-lt"/>
                <a:cs typeface="+mn-lt"/>
              </a:rPr>
              <a:t>            "combineColumns" : [</a:t>
            </a:r>
            <a:endParaRPr lang="en-US" sz="1200">
              <a:cs typeface="Arial"/>
            </a:endParaRPr>
          </a:p>
          <a:p>
            <a:r>
              <a:rPr lang="en-US" sz="1200">
                <a:ea typeface="+mn-lt"/>
                <a:cs typeface="+mn-lt"/>
              </a:rPr>
              <a:t>                {</a:t>
            </a:r>
            <a:endParaRPr lang="en-US" sz="1200">
              <a:cs typeface="Arial"/>
            </a:endParaRPr>
          </a:p>
          <a:p>
            <a:r>
              <a:rPr lang="en-US" sz="1200">
                <a:ea typeface="+mn-lt"/>
                <a:cs typeface="+mn-lt"/>
              </a:rPr>
              <a:t>                    "combine-header": "combine",</a:t>
            </a:r>
            <a:endParaRPr lang="en-US" sz="1200">
              <a:cs typeface="Arial"/>
            </a:endParaRPr>
          </a:p>
          <a:p>
            <a:r>
              <a:rPr lang="en-US" sz="1200">
                <a:ea typeface="+mn-lt"/>
                <a:cs typeface="+mn-lt"/>
              </a:rPr>
              <a:t>                    "column1" : "cast",</a:t>
            </a:r>
            <a:endParaRPr lang="en-US" sz="1200">
              <a:cs typeface="Arial"/>
            </a:endParaRPr>
          </a:p>
          <a:p>
            <a:r>
              <a:rPr lang="en-US" sz="1200">
                <a:ea typeface="+mn-lt"/>
                <a:cs typeface="+mn-lt"/>
              </a:rPr>
              <a:t>                    "column2" : "genres",</a:t>
            </a:r>
            <a:endParaRPr lang="en-US" sz="1200">
              <a:cs typeface="Arial"/>
            </a:endParaRPr>
          </a:p>
          <a:p>
            <a:r>
              <a:rPr lang="en-US" sz="1200">
                <a:ea typeface="+mn-lt"/>
                <a:cs typeface="+mn-lt"/>
              </a:rPr>
              <a:t>                    "item-count": 3,</a:t>
            </a:r>
            <a:endParaRPr lang="en-US" sz="1200">
              <a:cs typeface="Arial"/>
            </a:endParaRPr>
          </a:p>
          <a:p>
            <a:r>
              <a:rPr lang="en-US" sz="1200">
                <a:ea typeface="+mn-lt"/>
                <a:cs typeface="+mn-lt"/>
              </a:rPr>
              <a:t>                    "drop-source-columns": true</a:t>
            </a:r>
            <a:endParaRPr lang="en-US" sz="1200">
              <a:cs typeface="Arial"/>
            </a:endParaRPr>
          </a:p>
          <a:p>
            <a:r>
              <a:rPr lang="en-US" sz="1200">
                <a:ea typeface="+mn-lt"/>
                <a:cs typeface="+mn-lt"/>
              </a:rPr>
              <a:t>                }</a:t>
            </a:r>
            <a:endParaRPr lang="en-US" sz="1200">
              <a:cs typeface="Arial"/>
            </a:endParaRPr>
          </a:p>
          <a:p>
            <a:r>
              <a:rPr lang="en-US" sz="1200">
                <a:ea typeface="+mn-lt"/>
                <a:cs typeface="+mn-lt"/>
              </a:rPr>
              <a:t>            ]</a:t>
            </a:r>
            <a:endParaRPr lang="en-US" sz="1200">
              <a:cs typeface="Arial"/>
            </a:endParaRPr>
          </a:p>
          <a:p>
            <a:r>
              <a:rPr lang="en-US" sz="1200">
                <a:ea typeface="+mn-lt"/>
                <a:cs typeface="+mn-lt"/>
              </a:rPr>
              <a:t>        }</a:t>
            </a:r>
            <a:endParaRPr lang="en-US" sz="1200">
              <a:cs typeface="Arial"/>
            </a:endParaRPr>
          </a:p>
          <a:p>
            <a:pPr algn="l"/>
            <a:endParaRPr lang="en-US" sz="1000" dirty="0">
              <a:cs typeface="Arial"/>
            </a:endParaRPr>
          </a:p>
        </p:txBody>
      </p:sp>
      <p:sp>
        <p:nvSpPr>
          <p:cNvPr id="7" name="Speech Bubble: Rectangle with Corners Rounded 6">
            <a:extLst>
              <a:ext uri="{FF2B5EF4-FFF2-40B4-BE49-F238E27FC236}">
                <a16:creationId xmlns:a16="http://schemas.microsoft.com/office/drawing/2014/main" id="{5148F870-436D-40FB-BFDB-1B703B8E4786}"/>
              </a:ext>
            </a:extLst>
          </p:cNvPr>
          <p:cNvSpPr/>
          <p:nvPr/>
        </p:nvSpPr>
        <p:spPr>
          <a:xfrm>
            <a:off x="3872344" y="4689970"/>
            <a:ext cx="2121476" cy="909204"/>
          </a:xfrm>
          <a:prstGeom prst="wedgeRoundRect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cs typeface="Arial"/>
              </a:rPr>
              <a:t>The combine operation is </a:t>
            </a:r>
            <a:r>
              <a:rPr lang="en-US" sz="1000">
                <a:cs typeface="Arial"/>
              </a:rPr>
              <a:t>specifying a column named 'cast' that is not part of this data file!</a:t>
            </a:r>
            <a:endParaRPr lang="en-US" sz="1000" dirty="0">
              <a:cs typeface="Arial"/>
            </a:endParaRPr>
          </a:p>
        </p:txBody>
      </p:sp>
      <p:sp>
        <p:nvSpPr>
          <p:cNvPr id="8" name="Speech Bubble: Rectangle with Corners Rounded 7">
            <a:extLst>
              <a:ext uri="{FF2B5EF4-FFF2-40B4-BE49-F238E27FC236}">
                <a16:creationId xmlns:a16="http://schemas.microsoft.com/office/drawing/2014/main" id="{BA4CE13A-2548-43A4-812B-86C954177228}"/>
              </a:ext>
            </a:extLst>
          </p:cNvPr>
          <p:cNvSpPr/>
          <p:nvPr/>
        </p:nvSpPr>
        <p:spPr>
          <a:xfrm>
            <a:off x="5456957" y="2629106"/>
            <a:ext cx="2121476" cy="909204"/>
          </a:xfrm>
          <a:prstGeom prst="wedgeRoundRect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cs typeface="Arial"/>
              </a:rPr>
              <a:t>The 'Drop' operation may not be necessary as any columns that </a:t>
            </a:r>
            <a:r>
              <a:rPr lang="en-US" sz="1000">
                <a:cs typeface="Arial"/>
              </a:rPr>
              <a:t>are not 'working' columns are dropped.</a:t>
            </a:r>
            <a:endParaRPr lang="en-US" sz="1000" dirty="0">
              <a:cs typeface="Arial"/>
            </a:endParaRPr>
          </a:p>
        </p:txBody>
      </p:sp>
    </p:spTree>
    <p:extLst>
      <p:ext uri="{BB962C8B-B14F-4D97-AF65-F5344CB8AC3E}">
        <p14:creationId xmlns:p14="http://schemas.microsoft.com/office/powerpoint/2010/main" val="337666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1C18-0C59-43AC-93E1-B2B4858D692E}"/>
              </a:ext>
            </a:extLst>
          </p:cNvPr>
          <p:cNvSpPr>
            <a:spLocks noGrp="1"/>
          </p:cNvSpPr>
          <p:nvPr>
            <p:ph type="title"/>
          </p:nvPr>
        </p:nvSpPr>
        <p:spPr/>
        <p:txBody>
          <a:bodyPr/>
          <a:lstStyle/>
          <a:p>
            <a:r>
              <a:rPr lang="en-US">
                <a:cs typeface="Arial"/>
              </a:rPr>
              <a:t>Transform Overview</a:t>
            </a:r>
            <a:endParaRPr lang="en-US"/>
          </a:p>
        </p:txBody>
      </p:sp>
      <p:sp>
        <p:nvSpPr>
          <p:cNvPr id="3" name="Content Placeholder 2">
            <a:extLst>
              <a:ext uri="{FF2B5EF4-FFF2-40B4-BE49-F238E27FC236}">
                <a16:creationId xmlns:a16="http://schemas.microsoft.com/office/drawing/2014/main" id="{0F7942FC-5F57-42ED-84EB-454ECCA94B62}"/>
              </a:ext>
            </a:extLst>
          </p:cNvPr>
          <p:cNvSpPr>
            <a:spLocks noGrp="1"/>
          </p:cNvSpPr>
          <p:nvPr>
            <p:ph idx="1"/>
          </p:nvPr>
        </p:nvSpPr>
        <p:spPr/>
        <p:txBody>
          <a:bodyPr/>
          <a:lstStyle/>
          <a:p>
            <a:pPr marL="344170" indent="-344170"/>
            <a:r>
              <a:rPr lang="en-US">
                <a:cs typeface="Arial"/>
              </a:rPr>
              <a:t>Primarily used (at this point) to merge data files.</a:t>
            </a:r>
          </a:p>
          <a:p>
            <a:pPr marL="344170" indent="-344170"/>
            <a:r>
              <a:rPr lang="en-US">
                <a:cs typeface="Arial"/>
              </a:rPr>
              <a:t>I see this stage providing the ability to perform actions across data files.</a:t>
            </a:r>
            <a:endParaRPr lang="en-US" dirty="0">
              <a:cs typeface="Arial"/>
            </a:endParaRPr>
          </a:p>
        </p:txBody>
      </p:sp>
    </p:spTree>
    <p:extLst>
      <p:ext uri="{BB962C8B-B14F-4D97-AF65-F5344CB8AC3E}">
        <p14:creationId xmlns:p14="http://schemas.microsoft.com/office/powerpoint/2010/main" val="89506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39AC-964A-41B4-A2A8-96B528F75840}"/>
              </a:ext>
            </a:extLst>
          </p:cNvPr>
          <p:cNvSpPr>
            <a:spLocks noGrp="1"/>
          </p:cNvSpPr>
          <p:nvPr>
            <p:ph type="title"/>
          </p:nvPr>
        </p:nvSpPr>
        <p:spPr/>
        <p:txBody>
          <a:bodyPr/>
          <a:lstStyle/>
          <a:p>
            <a:r>
              <a:rPr lang="en-US">
                <a:cs typeface="Arial"/>
              </a:rPr>
              <a:t>Transform</a:t>
            </a:r>
            <a:endParaRPr lang="en-US"/>
          </a:p>
        </p:txBody>
      </p:sp>
      <p:sp>
        <p:nvSpPr>
          <p:cNvPr id="4" name="TextBox 3">
            <a:extLst>
              <a:ext uri="{FF2B5EF4-FFF2-40B4-BE49-F238E27FC236}">
                <a16:creationId xmlns:a16="http://schemas.microsoft.com/office/drawing/2014/main" id="{9E1F095D-AA59-4A06-B389-26136ED0DAF8}"/>
              </a:ext>
            </a:extLst>
          </p:cNvPr>
          <p:cNvSpPr txBox="1"/>
          <p:nvPr/>
        </p:nvSpPr>
        <p:spPr>
          <a:xfrm>
            <a:off x="1962151" y="2966605"/>
            <a:ext cx="8475516" cy="175432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"transform" : {</a:t>
            </a:r>
            <a:endParaRPr lang="en-US"/>
          </a:p>
          <a:p>
            <a:r>
              <a:rPr lang="en-US">
                <a:ea typeface="+mn-lt"/>
                <a:cs typeface="+mn-lt"/>
              </a:rPr>
              <a:t>        "merge": {"from-filename": "tmdb_5000_credits.csv", </a:t>
            </a:r>
          </a:p>
          <a:p>
            <a:r>
              <a:rPr lang="en-US">
                <a:ea typeface="+mn-lt"/>
                <a:cs typeface="+mn-lt"/>
              </a:rPr>
              <a:t>        "to-filename":"tmdb_5000_movies.csv", </a:t>
            </a:r>
          </a:p>
          <a:p>
            <a:r>
              <a:rPr lang="en-US">
                <a:ea typeface="+mn-lt"/>
                <a:cs typeface="+mn-lt"/>
              </a:rPr>
              <a:t>        "on-column":"id"}</a:t>
            </a:r>
            <a:endParaRPr lang="en-US">
              <a:cs typeface="Arial" panose="020B0604020202020204"/>
            </a:endParaRPr>
          </a:p>
          <a:p>
            <a:r>
              <a:rPr lang="en-US">
                <a:ea typeface="+mn-lt"/>
                <a:cs typeface="+mn-lt"/>
              </a:rPr>
              <a:t>    },</a:t>
            </a:r>
            <a:endParaRPr lang="en-US"/>
          </a:p>
          <a:p>
            <a:pPr algn="l"/>
            <a:endParaRPr lang="en-US" dirty="0">
              <a:cs typeface="Arial"/>
            </a:endParaRPr>
          </a:p>
        </p:txBody>
      </p:sp>
    </p:spTree>
    <p:extLst>
      <p:ext uri="{BB962C8B-B14F-4D97-AF65-F5344CB8AC3E}">
        <p14:creationId xmlns:p14="http://schemas.microsoft.com/office/powerpoint/2010/main" val="250408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6488-66E8-45B6-809D-10FD60995CF4}"/>
              </a:ext>
            </a:extLst>
          </p:cNvPr>
          <p:cNvSpPr>
            <a:spLocks noGrp="1"/>
          </p:cNvSpPr>
          <p:nvPr>
            <p:ph type="title"/>
          </p:nvPr>
        </p:nvSpPr>
        <p:spPr/>
        <p:txBody>
          <a:bodyPr/>
          <a:lstStyle/>
          <a:p>
            <a:r>
              <a:rPr lang="en-US">
                <a:cs typeface="Arial"/>
              </a:rPr>
              <a:t>Analyze Overview</a:t>
            </a:r>
            <a:endParaRPr lang="en-US"/>
          </a:p>
        </p:txBody>
      </p:sp>
      <p:sp>
        <p:nvSpPr>
          <p:cNvPr id="3" name="Content Placeholder 2">
            <a:extLst>
              <a:ext uri="{FF2B5EF4-FFF2-40B4-BE49-F238E27FC236}">
                <a16:creationId xmlns:a16="http://schemas.microsoft.com/office/drawing/2014/main" id="{493D0CFA-91CF-4DA1-90BD-5E27C1E8C473}"/>
              </a:ext>
            </a:extLst>
          </p:cNvPr>
          <p:cNvSpPr>
            <a:spLocks noGrp="1"/>
          </p:cNvSpPr>
          <p:nvPr>
            <p:ph idx="1"/>
          </p:nvPr>
        </p:nvSpPr>
        <p:spPr/>
        <p:txBody>
          <a:bodyPr/>
          <a:lstStyle/>
          <a:p>
            <a:pPr marL="344170" indent="-344170"/>
            <a:r>
              <a:rPr lang="en-US">
                <a:cs typeface="Arial"/>
              </a:rPr>
              <a:t>This is where the machine learning operations are defined.</a:t>
            </a:r>
            <a:endParaRPr lang="en-US"/>
          </a:p>
          <a:p>
            <a:pPr marL="344170" indent="-344170"/>
            <a:r>
              <a:rPr lang="en-US">
                <a:cs typeface="Arial"/>
              </a:rPr>
              <a:t>Vectorizers</a:t>
            </a:r>
            <a:endParaRPr lang="en-US" dirty="0">
              <a:cs typeface="Arial"/>
            </a:endParaRPr>
          </a:p>
          <a:p>
            <a:pPr marL="344170" indent="-344170"/>
            <a:r>
              <a:rPr lang="en-US">
                <a:cs typeface="Arial"/>
              </a:rPr>
              <a:t>Sparse matrix manipulations</a:t>
            </a:r>
            <a:endParaRPr lang="en-US" dirty="0">
              <a:cs typeface="Arial"/>
            </a:endParaRPr>
          </a:p>
          <a:p>
            <a:pPr marL="344170" indent="-344170"/>
            <a:r>
              <a:rPr lang="en-US">
                <a:cs typeface="Arial"/>
              </a:rPr>
              <a:t>Similarity calculations</a:t>
            </a:r>
            <a:endParaRPr lang="en-US" dirty="0">
              <a:cs typeface="Arial"/>
            </a:endParaRPr>
          </a:p>
        </p:txBody>
      </p:sp>
    </p:spTree>
    <p:extLst>
      <p:ext uri="{BB962C8B-B14F-4D97-AF65-F5344CB8AC3E}">
        <p14:creationId xmlns:p14="http://schemas.microsoft.com/office/powerpoint/2010/main" val="22535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3F99-9C57-4BB8-9B3E-E49A3D579F4A}"/>
              </a:ext>
            </a:extLst>
          </p:cNvPr>
          <p:cNvSpPr>
            <a:spLocks noGrp="1"/>
          </p:cNvSpPr>
          <p:nvPr>
            <p:ph type="title"/>
          </p:nvPr>
        </p:nvSpPr>
        <p:spPr/>
        <p:txBody>
          <a:bodyPr/>
          <a:lstStyle/>
          <a:p>
            <a:r>
              <a:rPr lang="en-US">
                <a:cs typeface="Arial"/>
              </a:rPr>
              <a:t>Analyze</a:t>
            </a:r>
            <a:endParaRPr lang="en-US"/>
          </a:p>
        </p:txBody>
      </p:sp>
      <p:sp>
        <p:nvSpPr>
          <p:cNvPr id="7" name="TextBox 6">
            <a:extLst>
              <a:ext uri="{FF2B5EF4-FFF2-40B4-BE49-F238E27FC236}">
                <a16:creationId xmlns:a16="http://schemas.microsoft.com/office/drawing/2014/main" id="{B746EBEC-E3D9-46C5-80EF-D469B69C52E6}"/>
              </a:ext>
            </a:extLst>
          </p:cNvPr>
          <p:cNvSpPr txBox="1"/>
          <p:nvPr/>
        </p:nvSpPr>
        <p:spPr>
          <a:xfrm>
            <a:off x="2347479" y="1836593"/>
            <a:ext cx="7990608" cy="39703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    "analyze" : {</a:t>
            </a:r>
            <a:endParaRPr lang="en-US" sz="1400"/>
          </a:p>
          <a:p>
            <a:r>
              <a:rPr lang="en-US" sz="1400">
                <a:ea typeface="+mn-lt"/>
                <a:cs typeface="+mn-lt"/>
              </a:rPr>
              <a:t>        "vectorizers" : [</a:t>
            </a:r>
            <a:endParaRPr lang="en-US" sz="1400"/>
          </a:p>
          <a:p>
            <a:r>
              <a:rPr lang="en-US" sz="1400">
                <a:ea typeface="+mn-lt"/>
                <a:cs typeface="+mn-lt"/>
              </a:rPr>
              <a:t>            { "id": "countVec", "vectorizer": "count", "stop-words":"english", "column": "combine"},</a:t>
            </a:r>
            <a:endParaRPr lang="en-US" sz="1400"/>
          </a:p>
          <a:p>
            <a:r>
              <a:rPr lang="en-US" sz="1400">
                <a:ea typeface="+mn-lt"/>
                <a:cs typeface="+mn-lt"/>
              </a:rPr>
              <a:t>            { "id": "tfidfVec", "vectorizer": "tfidf", "stop-words":"english", "column": "overview"}</a:t>
            </a:r>
            <a:endParaRPr lang="en-US" sz="1400"/>
          </a:p>
          <a:p>
            <a:r>
              <a:rPr lang="en-US" sz="1400">
                <a:ea typeface="+mn-lt"/>
                <a:cs typeface="+mn-lt"/>
              </a:rPr>
              <a:t>        ],</a:t>
            </a:r>
            <a:endParaRPr lang="en-US" sz="1400"/>
          </a:p>
          <a:p>
            <a:r>
              <a:rPr lang="en-US" sz="1400">
                <a:ea typeface="+mn-lt"/>
                <a:cs typeface="+mn-lt"/>
              </a:rPr>
              <a:t>        "sparse-stack": [</a:t>
            </a:r>
            <a:endParaRPr lang="en-US" sz="1400"/>
          </a:p>
          <a:p>
            <a:r>
              <a:rPr lang="en-US" sz="1400">
                <a:ea typeface="+mn-lt"/>
                <a:cs typeface="+mn-lt"/>
              </a:rPr>
              <a:t>            {</a:t>
            </a:r>
            <a:endParaRPr lang="en-US" sz="1400"/>
          </a:p>
          <a:p>
            <a:r>
              <a:rPr lang="en-US" sz="1400">
                <a:ea typeface="+mn-lt"/>
                <a:cs typeface="+mn-lt"/>
              </a:rPr>
              <a:t>                "id" : "sparse",</a:t>
            </a:r>
            <a:endParaRPr lang="en-US" sz="1400"/>
          </a:p>
          <a:p>
            <a:r>
              <a:rPr lang="en-US" sz="1400">
                <a:ea typeface="+mn-lt"/>
                <a:cs typeface="+mn-lt"/>
              </a:rPr>
              <a:t>                "stack-type" : "hstack",</a:t>
            </a:r>
            <a:endParaRPr lang="en-US" sz="1400"/>
          </a:p>
          <a:p>
            <a:r>
              <a:rPr lang="en-US" sz="1400">
                <a:ea typeface="+mn-lt"/>
                <a:cs typeface="+mn-lt"/>
              </a:rPr>
              <a:t>                "format" : "csr",</a:t>
            </a:r>
            <a:endParaRPr lang="en-US" sz="1400"/>
          </a:p>
          <a:p>
            <a:r>
              <a:rPr lang="en-US" sz="1400">
                <a:ea typeface="+mn-lt"/>
                <a:cs typeface="+mn-lt"/>
              </a:rPr>
              <a:t>                "vectorized-matrix-ids" : ["countVec","tfidfVec"]</a:t>
            </a:r>
            <a:endParaRPr lang="en-US" sz="1400"/>
          </a:p>
          <a:p>
            <a:r>
              <a:rPr lang="en-US" sz="1400">
                <a:ea typeface="+mn-lt"/>
                <a:cs typeface="+mn-lt"/>
              </a:rPr>
              <a:t>            }            </a:t>
            </a:r>
            <a:endParaRPr lang="en-US" sz="1400"/>
          </a:p>
          <a:p>
            <a:r>
              <a:rPr lang="en-US" sz="1400">
                <a:ea typeface="+mn-lt"/>
                <a:cs typeface="+mn-lt"/>
              </a:rPr>
              <a:t>        ],</a:t>
            </a:r>
            <a:endParaRPr lang="en-US" sz="1400"/>
          </a:p>
          <a:p>
            <a:r>
              <a:rPr lang="en-US" sz="1400">
                <a:ea typeface="+mn-lt"/>
                <a:cs typeface="+mn-lt"/>
              </a:rPr>
              <a:t>        "metrics": {</a:t>
            </a:r>
            <a:endParaRPr lang="en-US" sz="1400"/>
          </a:p>
          <a:p>
            <a:r>
              <a:rPr lang="en-US" sz="1400">
                <a:ea typeface="+mn-lt"/>
                <a:cs typeface="+mn-lt"/>
              </a:rPr>
              <a:t>            "similarity" : "cosine"</a:t>
            </a:r>
            <a:endParaRPr lang="en-US" sz="1400"/>
          </a:p>
          <a:p>
            <a:r>
              <a:rPr lang="en-US" sz="1400">
                <a:ea typeface="+mn-lt"/>
                <a:cs typeface="+mn-lt"/>
              </a:rPr>
              <a:t>        }</a:t>
            </a:r>
            <a:endParaRPr lang="en-US" sz="1400"/>
          </a:p>
          <a:p>
            <a:r>
              <a:rPr lang="en-US" sz="1400">
                <a:ea typeface="+mn-lt"/>
                <a:cs typeface="+mn-lt"/>
              </a:rPr>
              <a:t>    },</a:t>
            </a:r>
            <a:endParaRPr lang="en-US" sz="1400"/>
          </a:p>
          <a:p>
            <a:pPr algn="l"/>
            <a:endParaRPr lang="en-US" sz="1400" dirty="0">
              <a:cs typeface="Arial"/>
            </a:endParaRPr>
          </a:p>
        </p:txBody>
      </p:sp>
      <p:sp>
        <p:nvSpPr>
          <p:cNvPr id="12" name="Speech Bubble: Rectangle with Corners Rounded 11">
            <a:extLst>
              <a:ext uri="{FF2B5EF4-FFF2-40B4-BE49-F238E27FC236}">
                <a16:creationId xmlns:a16="http://schemas.microsoft.com/office/drawing/2014/main" id="{C5003165-7F9B-489D-9EE7-CC8D50C29E41}"/>
              </a:ext>
            </a:extLst>
          </p:cNvPr>
          <p:cNvSpPr/>
          <p:nvPr/>
        </p:nvSpPr>
        <p:spPr>
          <a:xfrm>
            <a:off x="6716856" y="4460505"/>
            <a:ext cx="4372840" cy="1151658"/>
          </a:xfrm>
          <a:prstGeom prst="wedgeRoundRectCallou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Intent to support:</a:t>
            </a:r>
            <a:endParaRPr lang="en-US" dirty="0">
              <a:ea typeface="+mn-lt"/>
              <a:cs typeface="+mn-lt"/>
            </a:endParaRPr>
          </a:p>
          <a:p>
            <a:pPr algn="ctr"/>
            <a:r>
              <a:rPr lang="en-US" dirty="0">
                <a:ea typeface="+mn-lt"/>
                <a:cs typeface="+mn-lt"/>
                <a:hlinkClick r:id="rId2"/>
              </a:rPr>
              <a:t>API Reference — scikit-learn 0.24.1 documentation (scikit-learn.org)</a:t>
            </a:r>
            <a:endParaRPr lang="en-US">
              <a:ea typeface="+mn-lt"/>
              <a:cs typeface="+mn-lt"/>
            </a:endParaRPr>
          </a:p>
        </p:txBody>
      </p:sp>
    </p:spTree>
    <p:extLst>
      <p:ext uri="{BB962C8B-B14F-4D97-AF65-F5344CB8AC3E}">
        <p14:creationId xmlns:p14="http://schemas.microsoft.com/office/powerpoint/2010/main" val="2918445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13C0-031E-4E35-84EE-C0F4D9604EAD}"/>
              </a:ext>
            </a:extLst>
          </p:cNvPr>
          <p:cNvSpPr>
            <a:spLocks noGrp="1"/>
          </p:cNvSpPr>
          <p:nvPr>
            <p:ph type="title"/>
          </p:nvPr>
        </p:nvSpPr>
        <p:spPr/>
        <p:txBody>
          <a:bodyPr/>
          <a:lstStyle/>
          <a:p>
            <a:r>
              <a:rPr lang="en-US">
                <a:cs typeface="Arial"/>
              </a:rPr>
              <a:t>Recommend Overview</a:t>
            </a:r>
            <a:endParaRPr lang="en-US"/>
          </a:p>
        </p:txBody>
      </p:sp>
      <p:sp>
        <p:nvSpPr>
          <p:cNvPr id="3" name="Content Placeholder 2">
            <a:extLst>
              <a:ext uri="{FF2B5EF4-FFF2-40B4-BE49-F238E27FC236}">
                <a16:creationId xmlns:a16="http://schemas.microsoft.com/office/drawing/2014/main" id="{15407EE3-05AD-44A8-9C8F-23C0C810A9AF}"/>
              </a:ext>
            </a:extLst>
          </p:cNvPr>
          <p:cNvSpPr>
            <a:spLocks noGrp="1"/>
          </p:cNvSpPr>
          <p:nvPr>
            <p:ph idx="1"/>
          </p:nvPr>
        </p:nvSpPr>
        <p:spPr/>
        <p:txBody>
          <a:bodyPr/>
          <a:lstStyle/>
          <a:p>
            <a:pPr marL="344170" indent="-344170"/>
            <a:r>
              <a:rPr lang="en-US">
                <a:cs typeface="Arial"/>
              </a:rPr>
              <a:t>Associating a request with a working column.</a:t>
            </a:r>
          </a:p>
          <a:p>
            <a:pPr marL="344170" indent="-344170"/>
            <a:r>
              <a:rPr lang="en-US">
                <a:cs typeface="Arial"/>
              </a:rPr>
              <a:t>Response formatting.</a:t>
            </a:r>
            <a:endParaRPr lang="en-US" dirty="0">
              <a:cs typeface="Arial"/>
            </a:endParaRPr>
          </a:p>
        </p:txBody>
      </p:sp>
    </p:spTree>
    <p:extLst>
      <p:ext uri="{BB962C8B-B14F-4D97-AF65-F5344CB8AC3E}">
        <p14:creationId xmlns:p14="http://schemas.microsoft.com/office/powerpoint/2010/main" val="349112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03CD-D5A5-491D-90C2-0B4998DE28F7}"/>
              </a:ext>
            </a:extLst>
          </p:cNvPr>
          <p:cNvSpPr>
            <a:spLocks noGrp="1"/>
          </p:cNvSpPr>
          <p:nvPr>
            <p:ph type="title"/>
          </p:nvPr>
        </p:nvSpPr>
        <p:spPr/>
        <p:txBody>
          <a:bodyPr/>
          <a:lstStyle/>
          <a:p>
            <a:r>
              <a:rPr lang="en-US">
                <a:cs typeface="Arial"/>
              </a:rPr>
              <a:t>Recommend</a:t>
            </a:r>
            <a:endParaRPr lang="en-US"/>
          </a:p>
        </p:txBody>
      </p:sp>
      <p:sp>
        <p:nvSpPr>
          <p:cNvPr id="4" name="TextBox 3">
            <a:extLst>
              <a:ext uri="{FF2B5EF4-FFF2-40B4-BE49-F238E27FC236}">
                <a16:creationId xmlns:a16="http://schemas.microsoft.com/office/drawing/2014/main" id="{B2087559-6FBB-43DE-81C7-928C104320AB}"/>
              </a:ext>
            </a:extLst>
          </p:cNvPr>
          <p:cNvSpPr txBox="1"/>
          <p:nvPr/>
        </p:nvSpPr>
        <p:spPr>
          <a:xfrm>
            <a:off x="2810741" y="2611582"/>
            <a:ext cx="6440630" cy="286232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"recommend" : {</a:t>
            </a:r>
            <a:endParaRPr lang="en-US"/>
          </a:p>
          <a:p>
            <a:r>
              <a:rPr lang="en-US">
                <a:ea typeface="+mn-lt"/>
                <a:cs typeface="+mn-lt"/>
              </a:rPr>
              <a:t>        "request-column" : "title",</a:t>
            </a:r>
            <a:endParaRPr lang="en-US"/>
          </a:p>
          <a:p>
            <a:r>
              <a:rPr lang="en-US">
                <a:ea typeface="+mn-lt"/>
                <a:cs typeface="+mn-lt"/>
              </a:rPr>
              <a:t>        "response-count" : 20,</a:t>
            </a:r>
            <a:endParaRPr lang="en-US"/>
          </a:p>
          <a:p>
            <a:r>
              <a:rPr lang="en-US">
                <a:ea typeface="+mn-lt"/>
                <a:cs typeface="+mn-lt"/>
              </a:rPr>
              <a:t>        "response-columns" : [</a:t>
            </a:r>
            <a:endParaRPr lang="en-US"/>
          </a:p>
          <a:p>
            <a:r>
              <a:rPr lang="en-US">
                <a:ea typeface="+mn-lt"/>
                <a:cs typeface="+mn-lt"/>
              </a:rPr>
              <a:t>            {"source": "id", "output":"Movie_ID" },</a:t>
            </a:r>
            <a:endParaRPr lang="en-US"/>
          </a:p>
          <a:p>
            <a:r>
              <a:rPr lang="en-US">
                <a:ea typeface="+mn-lt"/>
                <a:cs typeface="+mn-lt"/>
              </a:rPr>
              <a:t>            {"source":"title", "output":"Name"},</a:t>
            </a:r>
            <a:endParaRPr lang="en-US"/>
          </a:p>
          <a:p>
            <a:r>
              <a:rPr lang="en-US">
                <a:ea typeface="+mn-lt"/>
                <a:cs typeface="+mn-lt"/>
              </a:rPr>
              <a:t>            {"source":"genres","output":"Genres"}</a:t>
            </a:r>
            <a:endParaRPr lang="en-US"/>
          </a:p>
          <a:p>
            <a:r>
              <a:rPr lang="en-US">
                <a:ea typeface="+mn-lt"/>
                <a:cs typeface="+mn-lt"/>
              </a:rPr>
              <a:t>        ]</a:t>
            </a:r>
            <a:endParaRPr lang="en-US"/>
          </a:p>
          <a:p>
            <a:r>
              <a:rPr lang="en-US">
                <a:ea typeface="+mn-lt"/>
                <a:cs typeface="+mn-lt"/>
              </a:rPr>
              <a:t>    }</a:t>
            </a:r>
            <a:endParaRPr lang="en-US"/>
          </a:p>
          <a:p>
            <a:pPr algn="l"/>
            <a:endParaRPr lang="en-US" dirty="0">
              <a:cs typeface="Arial"/>
            </a:endParaRPr>
          </a:p>
        </p:txBody>
      </p:sp>
    </p:spTree>
    <p:extLst>
      <p:ext uri="{BB962C8B-B14F-4D97-AF65-F5344CB8AC3E}">
        <p14:creationId xmlns:p14="http://schemas.microsoft.com/office/powerpoint/2010/main" val="108553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1AA0-5576-4788-A8A9-64E0ACDBD248}"/>
              </a:ext>
            </a:extLst>
          </p:cNvPr>
          <p:cNvSpPr>
            <a:spLocks noGrp="1"/>
          </p:cNvSpPr>
          <p:nvPr>
            <p:ph type="title"/>
          </p:nvPr>
        </p:nvSpPr>
        <p:spPr/>
        <p:txBody>
          <a:bodyPr/>
          <a:lstStyle/>
          <a:p>
            <a:r>
              <a:rPr lang="en-US">
                <a:cs typeface="Arial"/>
              </a:rPr>
              <a:t>Configuration Roadmap</a:t>
            </a:r>
            <a:endParaRPr lang="en-US" dirty="0">
              <a:cs typeface="Arial"/>
            </a:endParaRPr>
          </a:p>
        </p:txBody>
      </p:sp>
      <p:sp>
        <p:nvSpPr>
          <p:cNvPr id="3" name="Content Placeholder 2">
            <a:extLst>
              <a:ext uri="{FF2B5EF4-FFF2-40B4-BE49-F238E27FC236}">
                <a16:creationId xmlns:a16="http://schemas.microsoft.com/office/drawing/2014/main" id="{2EA8EB17-66F1-4CF8-BD16-FC372D8E5299}"/>
              </a:ext>
            </a:extLst>
          </p:cNvPr>
          <p:cNvSpPr>
            <a:spLocks noGrp="1"/>
          </p:cNvSpPr>
          <p:nvPr>
            <p:ph idx="1"/>
          </p:nvPr>
        </p:nvSpPr>
        <p:spPr/>
        <p:txBody>
          <a:bodyPr/>
          <a:lstStyle/>
          <a:p>
            <a:pPr marL="344170" indent="-344170"/>
            <a:r>
              <a:rPr lang="en-US">
                <a:cs typeface="Arial"/>
              </a:rPr>
              <a:t>The analyze section of the configuration may be end up being a 'pipeline' with separate processing stages.</a:t>
            </a:r>
          </a:p>
          <a:p>
            <a:pPr marL="344170" indent="-344170"/>
            <a:r>
              <a:rPr lang="en-US">
                <a:cs typeface="Arial"/>
              </a:rPr>
              <a:t>Data-types may be useful to be defined for each of the working columns.</a:t>
            </a:r>
            <a:endParaRPr lang="en-US" dirty="0">
              <a:cs typeface="Arial"/>
            </a:endParaRPr>
          </a:p>
          <a:p>
            <a:pPr marL="344170" indent="-344170"/>
            <a:endParaRPr lang="en-US" dirty="0">
              <a:cs typeface="Arial"/>
            </a:endParaRPr>
          </a:p>
        </p:txBody>
      </p:sp>
    </p:spTree>
    <p:extLst>
      <p:ext uri="{BB962C8B-B14F-4D97-AF65-F5344CB8AC3E}">
        <p14:creationId xmlns:p14="http://schemas.microsoft.com/office/powerpoint/2010/main" val="128212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FE31-C25C-4184-A789-62ADBFCB7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DD7A0-8668-4490-A225-2F353E10FA5B}"/>
              </a:ext>
            </a:extLst>
          </p:cNvPr>
          <p:cNvSpPr>
            <a:spLocks noGrp="1"/>
          </p:cNvSpPr>
          <p:nvPr>
            <p:ph idx="1"/>
          </p:nvPr>
        </p:nvSpPr>
        <p:spPr/>
        <p:txBody>
          <a:bodyPr/>
          <a:lstStyle/>
          <a:p>
            <a:pPr marL="344170" indent="-344170"/>
            <a:r>
              <a:rPr lang="en-US">
                <a:cs typeface="Arial"/>
              </a:rPr>
              <a:t>a</a:t>
            </a:r>
          </a:p>
        </p:txBody>
      </p:sp>
      <p:pic>
        <p:nvPicPr>
          <p:cNvPr id="4" name="Picture 4">
            <a:extLst>
              <a:ext uri="{FF2B5EF4-FFF2-40B4-BE49-F238E27FC236}">
                <a16:creationId xmlns:a16="http://schemas.microsoft.com/office/drawing/2014/main" id="{DB04AA86-FCCB-4B67-828A-80FB62F4A0BD}"/>
              </a:ext>
            </a:extLst>
          </p:cNvPr>
          <p:cNvPicPr>
            <a:picLocks noChangeAspect="1"/>
          </p:cNvPicPr>
          <p:nvPr/>
        </p:nvPicPr>
        <p:blipFill>
          <a:blip r:embed="rId2"/>
          <a:stretch>
            <a:fillRect/>
          </a:stretch>
        </p:blipFill>
        <p:spPr>
          <a:xfrm>
            <a:off x="4724400" y="2554561"/>
            <a:ext cx="2743200" cy="1748878"/>
          </a:xfrm>
          <a:prstGeom prst="rect">
            <a:avLst/>
          </a:prstGeom>
        </p:spPr>
      </p:pic>
    </p:spTree>
    <p:extLst>
      <p:ext uri="{BB962C8B-B14F-4D97-AF65-F5344CB8AC3E}">
        <p14:creationId xmlns:p14="http://schemas.microsoft.com/office/powerpoint/2010/main" val="136155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6EFB-0C70-4360-B293-50990B3BAE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B4246E-E913-4533-BF4C-23BF1EAB37DA}"/>
              </a:ext>
            </a:extLst>
          </p:cNvPr>
          <p:cNvSpPr>
            <a:spLocks noGrp="1"/>
          </p:cNvSpPr>
          <p:nvPr>
            <p:ph idx="1"/>
          </p:nvPr>
        </p:nvSpPr>
        <p:spPr/>
        <p:txBody>
          <a:bodyPr/>
          <a:lstStyle/>
          <a:p>
            <a:pPr marL="344170" indent="-344170"/>
            <a:r>
              <a:rPr lang="en-US">
                <a:cs typeface="Arial"/>
              </a:rPr>
              <a:t>a</a:t>
            </a:r>
          </a:p>
        </p:txBody>
      </p:sp>
      <p:pic>
        <p:nvPicPr>
          <p:cNvPr id="4" name="Picture 4" descr="Graphical user interface, text, application, email&#10;&#10;Description automatically generated">
            <a:extLst>
              <a:ext uri="{FF2B5EF4-FFF2-40B4-BE49-F238E27FC236}">
                <a16:creationId xmlns:a16="http://schemas.microsoft.com/office/drawing/2014/main" id="{BBC4BFEF-603A-4B85-8673-5BFCC762F3A9}"/>
              </a:ext>
            </a:extLst>
          </p:cNvPr>
          <p:cNvPicPr>
            <a:picLocks noChangeAspect="1"/>
          </p:cNvPicPr>
          <p:nvPr/>
        </p:nvPicPr>
        <p:blipFill>
          <a:blip r:embed="rId2"/>
          <a:stretch>
            <a:fillRect/>
          </a:stretch>
        </p:blipFill>
        <p:spPr>
          <a:xfrm>
            <a:off x="4724400" y="2319454"/>
            <a:ext cx="2743200" cy="2219093"/>
          </a:xfrm>
          <a:prstGeom prst="rect">
            <a:avLst/>
          </a:prstGeom>
        </p:spPr>
      </p:pic>
      <p:pic>
        <p:nvPicPr>
          <p:cNvPr id="5" name="Picture 5">
            <a:extLst>
              <a:ext uri="{FF2B5EF4-FFF2-40B4-BE49-F238E27FC236}">
                <a16:creationId xmlns:a16="http://schemas.microsoft.com/office/drawing/2014/main" id="{B477A304-47A7-4470-99EF-CDED4520D7E9}"/>
              </a:ext>
            </a:extLst>
          </p:cNvPr>
          <p:cNvPicPr>
            <a:picLocks noChangeAspect="1"/>
          </p:cNvPicPr>
          <p:nvPr/>
        </p:nvPicPr>
        <p:blipFill>
          <a:blip r:embed="rId3"/>
          <a:stretch>
            <a:fillRect/>
          </a:stretch>
        </p:blipFill>
        <p:spPr>
          <a:xfrm>
            <a:off x="3295470" y="5812317"/>
            <a:ext cx="2495550" cy="466725"/>
          </a:xfrm>
          <a:prstGeom prst="rect">
            <a:avLst/>
          </a:prstGeom>
        </p:spPr>
      </p:pic>
    </p:spTree>
    <p:extLst>
      <p:ext uri="{BB962C8B-B14F-4D97-AF65-F5344CB8AC3E}">
        <p14:creationId xmlns:p14="http://schemas.microsoft.com/office/powerpoint/2010/main" val="49616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333B-1AF5-415F-B533-442E4FE597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8FCD8E-4408-4C8D-A57E-3B0BF7F9D642}"/>
              </a:ext>
            </a:extLst>
          </p:cNvPr>
          <p:cNvSpPr>
            <a:spLocks noGrp="1"/>
          </p:cNvSpPr>
          <p:nvPr>
            <p:ph idx="1"/>
          </p:nvPr>
        </p:nvSpPr>
        <p:spPr/>
        <p:txBody>
          <a:bodyPr>
            <a:normAutofit fontScale="40000" lnSpcReduction="20000"/>
          </a:bodyPr>
          <a:lstStyle/>
          <a:p>
            <a:pPr marL="0" indent="0">
              <a:spcBef>
                <a:spcPts val="0"/>
              </a:spcBef>
              <a:spcAft>
                <a:spcPts val="0"/>
              </a:spcAft>
              <a:buNone/>
            </a:pPr>
            <a:r>
              <a:rPr lang="en-US">
                <a:ea typeface="+mn-lt"/>
                <a:cs typeface="+mn-lt"/>
              </a:rPr>
              <a:t>PS C:\git\Kepler&gt; git remote add origin </a:t>
            </a:r>
            <a:r>
              <a:rPr lang="en-US" dirty="0">
                <a:ea typeface="+mn-lt"/>
                <a:cs typeface="+mn-lt"/>
                <a:hlinkClick r:id="rId2"/>
              </a:rPr>
              <a:t>https://github.com/MetrowestBostonDevelopersMLGroup/kepler.git</a:t>
            </a:r>
            <a:endParaRPr lang="en-US">
              <a:cs typeface="Arial" panose="020B0604020202020204"/>
            </a:endParaRPr>
          </a:p>
          <a:p>
            <a:pPr marL="0" indent="0">
              <a:spcBef>
                <a:spcPts val="0"/>
              </a:spcBef>
              <a:spcAft>
                <a:spcPts val="0"/>
              </a:spcAft>
              <a:buNone/>
            </a:pPr>
            <a:r>
              <a:rPr lang="en-US">
                <a:ea typeface="+mn-lt"/>
                <a:cs typeface="+mn-lt"/>
              </a:rPr>
              <a:t>PS C:\git\Kepler&gt; git branch -M main</a:t>
            </a:r>
            <a:endParaRPr lang="en-US">
              <a:cs typeface="Arial" panose="020B0604020202020204"/>
            </a:endParaRPr>
          </a:p>
          <a:p>
            <a:pPr marL="0" indent="0">
              <a:spcBef>
                <a:spcPts val="0"/>
              </a:spcBef>
              <a:spcAft>
                <a:spcPts val="0"/>
              </a:spcAft>
              <a:buNone/>
            </a:pPr>
            <a:r>
              <a:rPr lang="en-US">
                <a:ea typeface="+mn-lt"/>
                <a:cs typeface="+mn-lt"/>
              </a:rPr>
              <a:t>PS C:\git\Kepler&gt; git push -u origin main</a:t>
            </a:r>
            <a:endParaRPr lang="en-US">
              <a:cs typeface="Arial" panose="020B0604020202020204"/>
            </a:endParaRPr>
          </a:p>
          <a:p>
            <a:pPr marL="0" indent="0">
              <a:spcBef>
                <a:spcPts val="0"/>
              </a:spcBef>
              <a:spcAft>
                <a:spcPts val="0"/>
              </a:spcAft>
              <a:buNone/>
            </a:pPr>
            <a:r>
              <a:rPr lang="en-US">
                <a:ea typeface="+mn-lt"/>
                <a:cs typeface="+mn-lt"/>
              </a:rPr>
              <a:t>error: src refspec main does not match any</a:t>
            </a:r>
            <a:endParaRPr lang="en-US">
              <a:cs typeface="Arial" panose="020B0604020202020204"/>
            </a:endParaRPr>
          </a:p>
          <a:p>
            <a:pPr marL="0" indent="0">
              <a:spcBef>
                <a:spcPts val="0"/>
              </a:spcBef>
              <a:spcAft>
                <a:spcPts val="0"/>
              </a:spcAft>
              <a:buNone/>
            </a:pPr>
            <a:r>
              <a:rPr lang="en-US">
                <a:ea typeface="+mn-lt"/>
                <a:cs typeface="+mn-lt"/>
              </a:rPr>
              <a:t>error: failed to push some refs to '</a:t>
            </a:r>
            <a:r>
              <a:rPr lang="en-US">
                <a:ea typeface="+mn-lt"/>
                <a:cs typeface="+mn-lt"/>
                <a:hlinkClick r:id="rId2"/>
              </a:rPr>
              <a:t>https://github.com/MetrowestBostonDevelopersMLGroup/kepler.git</a:t>
            </a:r>
            <a:r>
              <a:rPr lang="en-US">
                <a:ea typeface="+mn-lt"/>
                <a:cs typeface="+mn-lt"/>
              </a:rPr>
              <a:t>'</a:t>
            </a:r>
            <a:endParaRPr lang="en-US">
              <a:cs typeface="Arial" panose="020B0604020202020204"/>
            </a:endParaRPr>
          </a:p>
          <a:p>
            <a:pPr marL="0" indent="0">
              <a:spcBef>
                <a:spcPts val="0"/>
              </a:spcBef>
              <a:spcAft>
                <a:spcPts val="0"/>
              </a:spcAft>
              <a:buNone/>
            </a:pPr>
            <a:r>
              <a:rPr lang="en-US">
                <a:ea typeface="+mn-lt"/>
                <a:cs typeface="+mn-lt"/>
              </a:rPr>
              <a:t>PS C:\git\Kepler&gt; git add .</a:t>
            </a:r>
            <a:endParaRPr lang="en-US">
              <a:cs typeface="Arial" panose="020B0604020202020204"/>
            </a:endParaRPr>
          </a:p>
          <a:p>
            <a:pPr marL="0" indent="0">
              <a:spcBef>
                <a:spcPts val="0"/>
              </a:spcBef>
              <a:spcAft>
                <a:spcPts val="0"/>
              </a:spcAft>
              <a:buNone/>
            </a:pPr>
            <a:r>
              <a:rPr lang="en-US">
                <a:ea typeface="+mn-lt"/>
                <a:cs typeface="+mn-lt"/>
              </a:rPr>
              <a:t>warning: LF will be replaced by CRLF in README.MD.</a:t>
            </a:r>
            <a:endParaRPr lang="en-US">
              <a:cs typeface="Arial" panose="020B0604020202020204"/>
            </a:endParaRPr>
          </a:p>
          <a:p>
            <a:pPr marL="0" indent="0">
              <a:spcBef>
                <a:spcPts val="0"/>
              </a:spcBef>
              <a:spcAft>
                <a:spcPts val="0"/>
              </a:spcAft>
              <a:buNone/>
            </a:pPr>
            <a:r>
              <a:rPr lang="en-US">
                <a:ea typeface="+mn-lt"/>
                <a:cs typeface="+mn-lt"/>
              </a:rPr>
              <a:t>The file will have its original line endings in your working directory</a:t>
            </a:r>
            <a:endParaRPr lang="en-US">
              <a:cs typeface="Arial" panose="020B0604020202020204"/>
            </a:endParaRPr>
          </a:p>
          <a:p>
            <a:pPr marL="0" indent="0">
              <a:spcBef>
                <a:spcPts val="0"/>
              </a:spcBef>
              <a:spcAft>
                <a:spcPts val="0"/>
              </a:spcAft>
              <a:buNone/>
            </a:pPr>
            <a:r>
              <a:rPr lang="en-US">
                <a:ea typeface="+mn-lt"/>
                <a:cs typeface="+mn-lt"/>
              </a:rPr>
              <a:t>PS C:\git\Kepler&gt; git commit -m "initial project push"</a:t>
            </a:r>
            <a:endParaRPr lang="en-US">
              <a:cs typeface="Arial" panose="020B0604020202020204"/>
            </a:endParaRPr>
          </a:p>
          <a:p>
            <a:pPr marL="0" indent="0">
              <a:spcBef>
                <a:spcPts val="0"/>
              </a:spcBef>
              <a:spcAft>
                <a:spcPts val="0"/>
              </a:spcAft>
              <a:buNone/>
            </a:pPr>
            <a:r>
              <a:rPr lang="en-US">
                <a:ea typeface="+mn-lt"/>
                <a:cs typeface="+mn-lt"/>
              </a:rPr>
              <a:t>[main (root-commit) 86a8b0d] initial project push</a:t>
            </a:r>
            <a:endParaRPr lang="en-US">
              <a:cs typeface="Arial" panose="020B0604020202020204"/>
            </a:endParaRPr>
          </a:p>
          <a:p>
            <a:pPr marL="0" indent="0">
              <a:spcBef>
                <a:spcPts val="0"/>
              </a:spcBef>
              <a:spcAft>
                <a:spcPts val="0"/>
              </a:spcAft>
              <a:buNone/>
            </a:pPr>
            <a:r>
              <a:rPr lang="en-US">
                <a:ea typeface="+mn-lt"/>
                <a:cs typeface="+mn-lt"/>
              </a:rPr>
              <a:t>5 files changed, 661 insertions(+)</a:t>
            </a:r>
            <a:endParaRPr lang="en-US">
              <a:cs typeface="Arial" panose="020B0604020202020204"/>
            </a:endParaRPr>
          </a:p>
          <a:p>
            <a:pPr marL="0" indent="0">
              <a:spcBef>
                <a:spcPts val="0"/>
              </a:spcBef>
              <a:spcAft>
                <a:spcPts val="0"/>
              </a:spcAft>
              <a:buNone/>
            </a:pPr>
            <a:r>
              <a:rPr lang="en-US">
                <a:ea typeface="+mn-lt"/>
                <a:cs typeface="+mn-lt"/>
              </a:rPr>
              <a:t>create mode 100644 README.MD</a:t>
            </a:r>
            <a:endParaRPr lang="en-US">
              <a:cs typeface="Arial" panose="020B0604020202020204"/>
            </a:endParaRPr>
          </a:p>
          <a:p>
            <a:pPr marL="0" indent="0">
              <a:spcBef>
                <a:spcPts val="0"/>
              </a:spcBef>
              <a:spcAft>
                <a:spcPts val="0"/>
              </a:spcAft>
              <a:buNone/>
            </a:pPr>
            <a:r>
              <a:rPr lang="en-US">
                <a:ea typeface="+mn-lt"/>
                <a:cs typeface="+mn-lt"/>
              </a:rPr>
              <a:t>create mode 100644 app.py</a:t>
            </a:r>
            <a:endParaRPr lang="en-US">
              <a:cs typeface="Arial" panose="020B0604020202020204"/>
            </a:endParaRPr>
          </a:p>
          <a:p>
            <a:pPr marL="0" indent="0">
              <a:spcBef>
                <a:spcPts val="0"/>
              </a:spcBef>
              <a:spcAft>
                <a:spcPts val="0"/>
              </a:spcAft>
              <a:buNone/>
            </a:pPr>
            <a:r>
              <a:rPr lang="en-US">
                <a:ea typeface="+mn-lt"/>
                <a:cs typeface="+mn-lt"/>
              </a:rPr>
              <a:t>create mode 100644 data/products.json</a:t>
            </a:r>
            <a:endParaRPr lang="en-US">
              <a:cs typeface="Arial" panose="020B0604020202020204"/>
            </a:endParaRPr>
          </a:p>
          <a:p>
            <a:pPr marL="0" indent="0">
              <a:spcBef>
                <a:spcPts val="0"/>
              </a:spcBef>
              <a:spcAft>
                <a:spcPts val="0"/>
              </a:spcAft>
              <a:buNone/>
            </a:pPr>
            <a:r>
              <a:rPr lang="en-US">
                <a:ea typeface="+mn-lt"/>
                <a:cs typeface="+mn-lt"/>
              </a:rPr>
              <a:t>create mode 100644 requirements.txt</a:t>
            </a:r>
            <a:endParaRPr lang="en-US">
              <a:cs typeface="Arial" panose="020B0604020202020204"/>
            </a:endParaRPr>
          </a:p>
          <a:p>
            <a:pPr marL="0" indent="0">
              <a:spcBef>
                <a:spcPts val="0"/>
              </a:spcBef>
              <a:spcAft>
                <a:spcPts val="0"/>
              </a:spcAft>
              <a:buNone/>
            </a:pPr>
            <a:r>
              <a:rPr lang="en-US">
                <a:ea typeface="+mn-lt"/>
                <a:cs typeface="+mn-lt"/>
              </a:rPr>
              <a:t>create mode 100644 templates/index.html</a:t>
            </a:r>
            <a:endParaRPr lang="en-US">
              <a:cs typeface="Arial" panose="020B0604020202020204"/>
            </a:endParaRPr>
          </a:p>
          <a:p>
            <a:pPr marL="0" indent="0">
              <a:spcBef>
                <a:spcPts val="0"/>
              </a:spcBef>
              <a:spcAft>
                <a:spcPts val="0"/>
              </a:spcAft>
              <a:buNone/>
            </a:pPr>
            <a:r>
              <a:rPr lang="en-US">
                <a:ea typeface="+mn-lt"/>
                <a:cs typeface="+mn-lt"/>
              </a:rPr>
              <a:t>PS C:\git\Kepler&gt; git push -u origin main</a:t>
            </a:r>
            <a:endParaRPr lang="en-US">
              <a:cs typeface="Arial" panose="020B0604020202020204"/>
            </a:endParaRPr>
          </a:p>
          <a:p>
            <a:pPr marL="0" indent="0">
              <a:spcBef>
                <a:spcPts val="0"/>
              </a:spcBef>
              <a:spcAft>
                <a:spcPts val="0"/>
              </a:spcAft>
              <a:buNone/>
            </a:pPr>
            <a:r>
              <a:rPr lang="en-US">
                <a:ea typeface="+mn-lt"/>
                <a:cs typeface="+mn-lt"/>
              </a:rPr>
              <a:t>Enumerating objects: 9, done.</a:t>
            </a:r>
            <a:endParaRPr lang="en-US">
              <a:cs typeface="Arial" panose="020B0604020202020204"/>
            </a:endParaRPr>
          </a:p>
          <a:p>
            <a:pPr marL="0" indent="0">
              <a:spcBef>
                <a:spcPts val="0"/>
              </a:spcBef>
              <a:spcAft>
                <a:spcPts val="0"/>
              </a:spcAft>
              <a:buNone/>
            </a:pPr>
            <a:r>
              <a:rPr lang="en-US">
                <a:ea typeface="+mn-lt"/>
                <a:cs typeface="+mn-lt"/>
              </a:rPr>
              <a:t>Counting objects: 100% (9/9), done.</a:t>
            </a:r>
            <a:endParaRPr lang="en-US">
              <a:cs typeface="Arial" panose="020B0604020202020204"/>
            </a:endParaRPr>
          </a:p>
          <a:p>
            <a:pPr marL="0" indent="0">
              <a:spcBef>
                <a:spcPts val="0"/>
              </a:spcBef>
              <a:spcAft>
                <a:spcPts val="0"/>
              </a:spcAft>
              <a:buNone/>
            </a:pPr>
            <a:r>
              <a:rPr lang="en-US">
                <a:ea typeface="+mn-lt"/>
                <a:cs typeface="+mn-lt"/>
              </a:rPr>
              <a:t>Delta compression using up to 4 threads</a:t>
            </a:r>
            <a:endParaRPr lang="en-US">
              <a:cs typeface="Arial" panose="020B0604020202020204"/>
            </a:endParaRPr>
          </a:p>
          <a:p>
            <a:pPr marL="0" indent="0">
              <a:spcBef>
                <a:spcPts val="0"/>
              </a:spcBef>
              <a:spcAft>
                <a:spcPts val="0"/>
              </a:spcAft>
              <a:buNone/>
            </a:pPr>
            <a:r>
              <a:rPr lang="en-US">
                <a:ea typeface="+mn-lt"/>
                <a:cs typeface="+mn-lt"/>
              </a:rPr>
              <a:t>Compressing objects: 100% (6/6), done.</a:t>
            </a:r>
            <a:endParaRPr lang="en-US">
              <a:cs typeface="Arial" panose="020B0604020202020204"/>
            </a:endParaRPr>
          </a:p>
          <a:p>
            <a:pPr marL="0" indent="0">
              <a:spcBef>
                <a:spcPts val="0"/>
              </a:spcBef>
              <a:spcAft>
                <a:spcPts val="0"/>
              </a:spcAft>
              <a:buNone/>
            </a:pPr>
            <a:r>
              <a:rPr lang="en-US">
                <a:ea typeface="+mn-lt"/>
                <a:cs typeface="+mn-lt"/>
              </a:rPr>
              <a:t>Writing objects: 100% (9/9), 2.71 KiB | 1.36 MiB/s, done.</a:t>
            </a:r>
            <a:endParaRPr lang="en-US">
              <a:cs typeface="Arial" panose="020B0604020202020204"/>
            </a:endParaRPr>
          </a:p>
          <a:p>
            <a:pPr marL="0" indent="0">
              <a:spcBef>
                <a:spcPts val="0"/>
              </a:spcBef>
              <a:spcAft>
                <a:spcPts val="0"/>
              </a:spcAft>
              <a:buNone/>
            </a:pPr>
            <a:r>
              <a:rPr lang="en-US">
                <a:ea typeface="+mn-lt"/>
                <a:cs typeface="+mn-lt"/>
              </a:rPr>
              <a:t>Total 9 (delta 0), reused 0 (delta 0), pack-reused 0</a:t>
            </a:r>
            <a:endParaRPr lang="en-US">
              <a:cs typeface="Arial" panose="020B0604020202020204"/>
            </a:endParaRPr>
          </a:p>
          <a:p>
            <a:pPr marL="0" indent="0">
              <a:spcBef>
                <a:spcPts val="0"/>
              </a:spcBef>
              <a:spcAft>
                <a:spcPts val="0"/>
              </a:spcAft>
              <a:buNone/>
            </a:pPr>
            <a:r>
              <a:rPr lang="en-US">
                <a:ea typeface="+mn-lt"/>
                <a:cs typeface="+mn-lt"/>
              </a:rPr>
              <a:t>To </a:t>
            </a:r>
            <a:r>
              <a:rPr lang="en-US" dirty="0">
                <a:ea typeface="+mn-lt"/>
                <a:cs typeface="+mn-lt"/>
                <a:hlinkClick r:id="rId2"/>
              </a:rPr>
              <a:t>https://github.com/MetrowestBostonDevelopersMLGroup/kepler.git</a:t>
            </a:r>
            <a:endParaRPr lang="en-US">
              <a:cs typeface="Arial" panose="020B0604020202020204"/>
            </a:endParaRPr>
          </a:p>
          <a:p>
            <a:pPr marL="0" indent="0">
              <a:spcBef>
                <a:spcPts val="0"/>
              </a:spcBef>
              <a:spcAft>
                <a:spcPts val="0"/>
              </a:spcAft>
              <a:buNone/>
            </a:pPr>
            <a:r>
              <a:rPr lang="en-US">
                <a:ea typeface="+mn-lt"/>
                <a:cs typeface="+mn-lt"/>
              </a:rPr>
              <a:t>* [new branch]      main -&gt; main</a:t>
            </a:r>
            <a:endParaRPr lang="en-US">
              <a:cs typeface="Arial" panose="020B0604020202020204"/>
            </a:endParaRPr>
          </a:p>
          <a:p>
            <a:pPr marL="0" indent="0">
              <a:spcBef>
                <a:spcPts val="0"/>
              </a:spcBef>
              <a:spcAft>
                <a:spcPts val="0"/>
              </a:spcAft>
              <a:buNone/>
            </a:pPr>
            <a:r>
              <a:rPr lang="en-US">
                <a:ea typeface="+mn-lt"/>
                <a:cs typeface="+mn-lt"/>
              </a:rPr>
              <a:t>Branch 'main' set up to track remote branch 'main' from 'origin'.</a:t>
            </a:r>
            <a:endParaRPr lang="en-US">
              <a:cs typeface="Arial" panose="020B0604020202020204"/>
            </a:endParaRPr>
          </a:p>
          <a:p>
            <a:pPr marL="0" indent="0">
              <a:spcBef>
                <a:spcPts val="0"/>
              </a:spcBef>
              <a:spcAft>
                <a:spcPts val="0"/>
              </a:spcAft>
              <a:buNone/>
            </a:pPr>
            <a:r>
              <a:rPr lang="en-US">
                <a:ea typeface="+mn-lt"/>
                <a:cs typeface="+mn-lt"/>
              </a:rPr>
              <a:t>PS C:\git\Kepler&gt; </a:t>
            </a:r>
            <a:endParaRPr lang="en-US">
              <a:cs typeface="Arial" panose="020B0604020202020204"/>
            </a:endParaRPr>
          </a:p>
        </p:txBody>
      </p:sp>
    </p:spTree>
    <p:extLst>
      <p:ext uri="{BB962C8B-B14F-4D97-AF65-F5344CB8AC3E}">
        <p14:creationId xmlns:p14="http://schemas.microsoft.com/office/powerpoint/2010/main" val="334499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2177-4E56-4535-A993-25D6AF5059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00EFC6-472A-44F1-90F2-5D9F4F678CC5}"/>
              </a:ext>
            </a:extLst>
          </p:cNvPr>
          <p:cNvSpPr>
            <a:spLocks noGrp="1"/>
          </p:cNvSpPr>
          <p:nvPr>
            <p:ph idx="1"/>
          </p:nvPr>
        </p:nvSpPr>
        <p:spPr/>
        <p:txBody>
          <a:bodyPr/>
          <a:lstStyle/>
          <a:p>
            <a:pPr marL="344170" indent="-344170"/>
            <a:r>
              <a:rPr lang="en-US">
                <a:cs typeface="Arial"/>
              </a:rPr>
              <a:t>Associate with repo</a:t>
            </a:r>
            <a:endParaRPr lang="en-US" dirty="0">
              <a:cs typeface="Arial"/>
            </a:endParaRPr>
          </a:p>
        </p:txBody>
      </p:sp>
      <p:pic>
        <p:nvPicPr>
          <p:cNvPr id="4" name="Picture 4" descr="Text&#10;&#10;Description automatically generated">
            <a:extLst>
              <a:ext uri="{FF2B5EF4-FFF2-40B4-BE49-F238E27FC236}">
                <a16:creationId xmlns:a16="http://schemas.microsoft.com/office/drawing/2014/main" id="{4D05CA97-E0C9-41BF-B669-BAFB23C0F10A}"/>
              </a:ext>
            </a:extLst>
          </p:cNvPr>
          <p:cNvPicPr>
            <a:picLocks noChangeAspect="1"/>
          </p:cNvPicPr>
          <p:nvPr/>
        </p:nvPicPr>
        <p:blipFill>
          <a:blip r:embed="rId2"/>
          <a:stretch>
            <a:fillRect/>
          </a:stretch>
        </p:blipFill>
        <p:spPr>
          <a:xfrm>
            <a:off x="2617565" y="4264176"/>
            <a:ext cx="7596553" cy="2278776"/>
          </a:xfrm>
          <a:prstGeom prst="rect">
            <a:avLst/>
          </a:prstGeom>
        </p:spPr>
      </p:pic>
    </p:spTree>
    <p:extLst>
      <p:ext uri="{BB962C8B-B14F-4D97-AF65-F5344CB8AC3E}">
        <p14:creationId xmlns:p14="http://schemas.microsoft.com/office/powerpoint/2010/main" val="187866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11E0-CDA0-4F45-A6A8-5A8F110D876E}"/>
              </a:ext>
            </a:extLst>
          </p:cNvPr>
          <p:cNvSpPr>
            <a:spLocks noGrp="1"/>
          </p:cNvSpPr>
          <p:nvPr>
            <p:ph type="title"/>
          </p:nvPr>
        </p:nvSpPr>
        <p:spPr/>
        <p:txBody>
          <a:bodyPr/>
          <a:lstStyle/>
          <a:p>
            <a:r>
              <a:rPr lang="en-US">
                <a:cs typeface="Arial"/>
              </a:rPr>
              <a:t>Add changes</a:t>
            </a:r>
            <a:endParaRPr lang="en-US"/>
          </a:p>
        </p:txBody>
      </p:sp>
      <p:sp>
        <p:nvSpPr>
          <p:cNvPr id="3" name="Content Placeholder 2">
            <a:extLst>
              <a:ext uri="{FF2B5EF4-FFF2-40B4-BE49-F238E27FC236}">
                <a16:creationId xmlns:a16="http://schemas.microsoft.com/office/drawing/2014/main" id="{877F243E-FDAF-440C-B4A5-11AA94C1FADA}"/>
              </a:ext>
            </a:extLst>
          </p:cNvPr>
          <p:cNvSpPr>
            <a:spLocks noGrp="1"/>
          </p:cNvSpPr>
          <p:nvPr>
            <p:ph idx="1"/>
          </p:nvPr>
        </p:nvSpPr>
        <p:spPr/>
        <p:txBody>
          <a:bodyPr/>
          <a:lstStyle/>
          <a:p>
            <a:pPr marL="344170" indent="-344170"/>
            <a:r>
              <a:rPr lang="en-US">
                <a:cs typeface="Arial"/>
              </a:rPr>
              <a:t>Add changes with the checkmark</a:t>
            </a:r>
            <a:endParaRPr lang="en-US"/>
          </a:p>
          <a:p>
            <a:pPr marL="344170" indent="-344170"/>
            <a:r>
              <a:rPr lang="en-US">
                <a:cs typeface="Arial"/>
              </a:rPr>
              <a:t>Ctrl+Enter</a:t>
            </a:r>
            <a:endParaRPr lang="en-US" dirty="0">
              <a:cs typeface="Arial"/>
            </a:endParaRPr>
          </a:p>
          <a:p>
            <a:pPr marL="344170" indent="-344170"/>
            <a:r>
              <a:rPr lang="en-US">
                <a:ea typeface="+mn-lt"/>
                <a:cs typeface="+mn-lt"/>
              </a:rPr>
              <a:t>git push origin -u main</a:t>
            </a:r>
          </a:p>
          <a:p>
            <a:pPr marL="344170" indent="-344170"/>
            <a:endParaRPr lang="en-US" dirty="0">
              <a:cs typeface="Arial"/>
            </a:endParaRPr>
          </a:p>
        </p:txBody>
      </p:sp>
    </p:spTree>
    <p:extLst>
      <p:ext uri="{BB962C8B-B14F-4D97-AF65-F5344CB8AC3E}">
        <p14:creationId xmlns:p14="http://schemas.microsoft.com/office/powerpoint/2010/main" val="221754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A297-2718-433A-AFDC-DED86344F1D8}"/>
              </a:ext>
            </a:extLst>
          </p:cNvPr>
          <p:cNvSpPr>
            <a:spLocks noGrp="1"/>
          </p:cNvSpPr>
          <p:nvPr>
            <p:ph type="title"/>
          </p:nvPr>
        </p:nvSpPr>
        <p:spPr/>
        <p:txBody>
          <a:bodyPr/>
          <a:lstStyle/>
          <a:p>
            <a:r>
              <a:rPr lang="en-US">
                <a:cs typeface="Arial"/>
              </a:rPr>
              <a:t>Load</a:t>
            </a:r>
            <a:endParaRPr lang="en-US" dirty="0">
              <a:cs typeface="Arial"/>
            </a:endParaRPr>
          </a:p>
        </p:txBody>
      </p:sp>
      <p:sp>
        <p:nvSpPr>
          <p:cNvPr id="3" name="Content Placeholder 2">
            <a:extLst>
              <a:ext uri="{FF2B5EF4-FFF2-40B4-BE49-F238E27FC236}">
                <a16:creationId xmlns:a16="http://schemas.microsoft.com/office/drawing/2014/main" id="{0AF5AEEE-F10A-4136-B39F-9A8CB9432F51}"/>
              </a:ext>
            </a:extLst>
          </p:cNvPr>
          <p:cNvSpPr>
            <a:spLocks noGrp="1"/>
          </p:cNvSpPr>
          <p:nvPr>
            <p:ph idx="1"/>
          </p:nvPr>
        </p:nvSpPr>
        <p:spPr/>
        <p:txBody>
          <a:bodyPr vert="horz" lIns="91440" tIns="45720" rIns="91440" bIns="45720" rtlCol="0" anchor="t">
            <a:normAutofit/>
          </a:bodyPr>
          <a:lstStyle/>
          <a:p>
            <a:pPr marL="344170" indent="-344170"/>
            <a:r>
              <a:rPr lang="en-US">
                <a:cs typeface="Arial"/>
              </a:rPr>
              <a:t>Endpoint is provided to load data file(s).</a:t>
            </a:r>
          </a:p>
          <a:p>
            <a:pPr marL="344170" indent="-344170"/>
            <a:r>
              <a:rPr lang="en-US">
                <a:cs typeface="Arial"/>
              </a:rPr>
              <a:t>Currently the service loads the information into memory. The Docker image definition can easily be modified to include a SQL or No-SQL database server.</a:t>
            </a:r>
            <a:endParaRPr lang="en-US" dirty="0">
              <a:cs typeface="Arial"/>
            </a:endParaRPr>
          </a:p>
        </p:txBody>
      </p:sp>
    </p:spTree>
    <p:extLst>
      <p:ext uri="{BB962C8B-B14F-4D97-AF65-F5344CB8AC3E}">
        <p14:creationId xmlns:p14="http://schemas.microsoft.com/office/powerpoint/2010/main" val="360657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71B2-9ECB-478C-A534-E6600F260501}"/>
              </a:ext>
            </a:extLst>
          </p:cNvPr>
          <p:cNvSpPr>
            <a:spLocks noGrp="1"/>
          </p:cNvSpPr>
          <p:nvPr>
            <p:ph type="title"/>
          </p:nvPr>
        </p:nvSpPr>
        <p:spPr/>
        <p:txBody>
          <a:bodyPr/>
          <a:lstStyle/>
          <a:p>
            <a:r>
              <a:rPr lang="en-US">
                <a:cs typeface="Arial"/>
              </a:rPr>
              <a:t>Describe</a:t>
            </a:r>
            <a:endParaRPr lang="en-US"/>
          </a:p>
        </p:txBody>
      </p:sp>
      <p:sp>
        <p:nvSpPr>
          <p:cNvPr id="3" name="Content Placeholder 2">
            <a:extLst>
              <a:ext uri="{FF2B5EF4-FFF2-40B4-BE49-F238E27FC236}">
                <a16:creationId xmlns:a16="http://schemas.microsoft.com/office/drawing/2014/main" id="{631EE4C6-A146-4265-9D3E-4154B3BDFA89}"/>
              </a:ext>
            </a:extLst>
          </p:cNvPr>
          <p:cNvSpPr>
            <a:spLocks noGrp="1"/>
          </p:cNvSpPr>
          <p:nvPr>
            <p:ph idx="1"/>
          </p:nvPr>
        </p:nvSpPr>
        <p:spPr/>
        <p:txBody>
          <a:bodyPr/>
          <a:lstStyle/>
          <a:p>
            <a:pPr marL="344170" indent="-344170"/>
            <a:r>
              <a:rPr lang="en-US">
                <a:cs typeface="Arial"/>
              </a:rPr>
              <a:t>Source columns must be 'described' so that the recommendation engine can extract data for processing.</a:t>
            </a:r>
            <a:endParaRPr lang="en-US" dirty="0">
              <a:cs typeface="Arial"/>
            </a:endParaRPr>
          </a:p>
          <a:p>
            <a:pPr marL="344170" indent="-344170"/>
            <a:r>
              <a:rPr lang="en-US">
                <a:cs typeface="Arial"/>
              </a:rPr>
              <a:t>Most columns are 'scaler' types: Int, Bool, Float</a:t>
            </a:r>
            <a:endParaRPr lang="en-US" dirty="0">
              <a:cs typeface="Arial"/>
            </a:endParaRPr>
          </a:p>
          <a:p>
            <a:pPr marL="344170" indent="-344170"/>
            <a:r>
              <a:rPr lang="en-US">
                <a:ea typeface="+mn-lt"/>
                <a:cs typeface="+mn-lt"/>
              </a:rPr>
              <a:t>Other</a:t>
            </a:r>
            <a:r>
              <a:rPr lang="en-US" dirty="0">
                <a:ea typeface="+mn-lt"/>
                <a:cs typeface="+mn-lt"/>
              </a:rPr>
              <a:t> </a:t>
            </a:r>
            <a:r>
              <a:rPr lang="en-US">
                <a:ea typeface="+mn-lt"/>
                <a:cs typeface="+mn-lt"/>
              </a:rPr>
              <a:t>data formats are more involved. Consider this JSON field:</a:t>
            </a:r>
            <a:endParaRPr lang="en-US" dirty="0">
              <a:ea typeface="+mn-lt"/>
              <a:cs typeface="+mn-lt"/>
            </a:endParaRPr>
          </a:p>
          <a:p>
            <a:pPr marL="795020" lvl="1" indent="-337820"/>
            <a:r>
              <a:rPr lang="en-US">
                <a:ea typeface="+mn-lt"/>
                <a:cs typeface="+mn-lt"/>
              </a:rPr>
              <a:t>[{"id": 12, "name": "Adventure"}, {"id": 14, "name": "Fantasy"}, {"id": 28, "name": "Action"}]</a:t>
            </a:r>
          </a:p>
        </p:txBody>
      </p:sp>
    </p:spTree>
    <p:extLst>
      <p:ext uri="{BB962C8B-B14F-4D97-AF65-F5344CB8AC3E}">
        <p14:creationId xmlns:p14="http://schemas.microsoft.com/office/powerpoint/2010/main" val="416342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Madison</vt:lpstr>
      <vt:lpstr>Kepler API Design</vt:lpstr>
      <vt:lpstr>PowerPoint Presentation</vt:lpstr>
      <vt:lpstr>PowerPoint Presentation</vt:lpstr>
      <vt:lpstr>PowerPoint Presentation</vt:lpstr>
      <vt:lpstr>PowerPoint Presentation</vt:lpstr>
      <vt:lpstr>PowerPoint Presentation</vt:lpstr>
      <vt:lpstr>Add changes</vt:lpstr>
      <vt:lpstr>Load</vt:lpstr>
      <vt:lpstr>Describe</vt:lpstr>
      <vt:lpstr>Transform</vt:lpstr>
      <vt:lpstr>Recommend</vt:lpstr>
      <vt:lpstr>Session State</vt:lpstr>
      <vt:lpstr>Session Conversation</vt:lpstr>
      <vt:lpstr>Current Endpoints</vt:lpstr>
      <vt:lpstr>Audit</vt:lpstr>
      <vt:lpstr>Configuration</vt:lpstr>
      <vt:lpstr>Current Endpoints</vt:lpstr>
      <vt:lpstr>Files Section</vt:lpstr>
      <vt:lpstr>na-filter</vt:lpstr>
      <vt:lpstr>Files</vt:lpstr>
      <vt:lpstr>Files 2</vt:lpstr>
      <vt:lpstr>Transform Overview</vt:lpstr>
      <vt:lpstr>Transform</vt:lpstr>
      <vt:lpstr>Analyze Overview</vt:lpstr>
      <vt:lpstr>Analyze</vt:lpstr>
      <vt:lpstr>Recommend Overview</vt:lpstr>
      <vt:lpstr>Recommend</vt:lpstr>
      <vt:lpstr>Configuration Roadmap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413</cp:revision>
  <dcterms:created xsi:type="dcterms:W3CDTF">2021-03-13T14:14:59Z</dcterms:created>
  <dcterms:modified xsi:type="dcterms:W3CDTF">2021-05-13T00:50:03Z</dcterms:modified>
</cp:coreProperties>
</file>