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59" r:id="rId7"/>
    <p:sldId id="261" r:id="rId8"/>
    <p:sldId id="262" r:id="rId9"/>
    <p:sldId id="260" r:id="rId10"/>
    <p:sldId id="263" r:id="rId11"/>
    <p:sldId id="266" r:id="rId12"/>
    <p:sldId id="265" r:id="rId13"/>
    <p:sldId id="264" r:id="rId14"/>
    <p:sldId id="267" r:id="rId15"/>
    <p:sldId id="268" r:id="rId16"/>
    <p:sldId id="271" r:id="rId17"/>
    <p:sldId id="269" r:id="rId18"/>
    <p:sldId id="272" r:id="rId19"/>
    <p:sldId id="270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25568-EEB6-4CE5-839A-3BBB38223D27}" v="2895" dt="2021-05-12T22:26:08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Static Typing and Submitting Code with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EFFC-8800-4A42-8E4D-1433F6C8245C}"/>
              </a:ext>
            </a:extLst>
          </p:cNvPr>
          <p:cNvSpPr txBox="1"/>
          <p:nvPr/>
        </p:nvSpPr>
        <p:spPr>
          <a:xfrm>
            <a:off x="9726706" y="6113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Gene Olafsen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59A-8CA0-41B3-A957-256A864F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3707-1AF6-4750-AD10-7BB0DA2C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Make changes as necessary.</a:t>
            </a:r>
          </a:p>
          <a:p>
            <a:pPr lvl="1"/>
            <a:r>
              <a:rPr lang="en-US"/>
              <a:t>In this case, a comment block is added to the top of a routing method.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A66E3C-3E2B-4E9E-ACEA-70024289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3294919"/>
            <a:ext cx="9027458" cy="31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1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AF2-91BE-4C95-AADA-5105A27B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Provide a Branch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8870-1A05-40D2-8189-3926B7E4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Switch to the Source Control panel.</a:t>
            </a:r>
          </a:p>
          <a:p>
            <a:r>
              <a:rPr lang="en-US"/>
              <a:t>Enter a comment.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91505EC-C287-4A86-800C-612821DF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8" y="2883655"/>
            <a:ext cx="7584141" cy="36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9551-36F1-4242-8864-59D05B39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ED50-BA53-439A-8631-B75FC1B1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24892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Commit your changes by clicking the 'checkmark' button in the Source Control panel.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78E5B15-ECE0-4CEA-B89A-63E22287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43" y="1712711"/>
            <a:ext cx="6517341" cy="310787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E43D06D-3E4A-4BB3-84F2-788738DD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5" y="3670079"/>
            <a:ext cx="5280211" cy="28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620D-71FE-4905-80C4-1C6249C3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Publish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772-B7EE-4B21-9A2F-EB078468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7708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refresh button that we pushed before when we were on the Main branch to make sure we were up to date- is now an image pointing up to the cloud.</a:t>
            </a:r>
          </a:p>
          <a:p>
            <a:r>
              <a:rPr lang="en-US"/>
              <a:t>Click this button to push your changes up to the repository.</a:t>
            </a:r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6A8C01-9909-4E56-8CE4-52CCFA38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60" y="2165385"/>
            <a:ext cx="6194611" cy="44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4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730C-CF3E-4957-A185-15B8A7AA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3A0F-B836-4AC9-B544-3E218E0C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85852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the Git repository.</a:t>
            </a:r>
          </a:p>
          <a:p>
            <a:r>
              <a:rPr lang="en-US">
                <a:ea typeface="+mn-lt"/>
                <a:cs typeface="+mn-lt"/>
              </a:rPr>
              <a:t>It now shows that there is a branch that is available containing your changes.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054AB1-EB5A-423D-BECB-69A8237F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30" y="1687442"/>
            <a:ext cx="7019364" cy="4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D6E-0427-4E3E-A734-7EF33DB4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Comment and Create a Pull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F5EF-E17E-421C-BEBA-27D9F8EC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31080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Pull</a:t>
            </a:r>
            <a:r>
              <a:rPr lang="en-US">
                <a:ea typeface="+mn-lt"/>
                <a:cs typeface="+mn-lt"/>
              </a:rPr>
              <a:t> requests let you tell others about changes you've pushed to a branch in a repository on </a:t>
            </a:r>
            <a:r>
              <a:rPr lang="en-US" b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Once a </a:t>
            </a:r>
            <a:r>
              <a:rPr lang="en-US" b="1">
                <a:ea typeface="+mn-lt"/>
                <a:cs typeface="+mn-lt"/>
              </a:rPr>
              <a:t>pull request</a:t>
            </a:r>
            <a:r>
              <a:rPr lang="en-US">
                <a:ea typeface="+mn-lt"/>
                <a:cs typeface="+mn-lt"/>
              </a:rPr>
              <a:t> is opened, you can discuss and review the potential changes with collaborators and add follow-up commits before your changes are merged into the base branch.</a:t>
            </a: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3ADC7F4-9C93-44CC-9378-989F94BA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1746030"/>
            <a:ext cx="4634752" cy="49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0874-C9F8-44E7-8DEE-87B98EF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843F-101F-4138-A57F-AAE3C1F5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8605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no conflicts- the changes can be merged.</a:t>
            </a:r>
          </a:p>
          <a:p>
            <a:r>
              <a:rPr lang="en-US"/>
              <a:t>The merge operation can only be performed by specific/permissioned users assigned to the repository.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BBE849-246E-4650-A625-7CC91032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495" y="394365"/>
            <a:ext cx="6194611" cy="6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212-7116-411D-9590-7D0DC7EB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7D63-D804-4801-89BF-737492EE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93626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Change the 'tab' to review the changes associated with this commit. 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76FAE1-0EFB-449D-B914-5D3382A2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89" y="271856"/>
            <a:ext cx="4527176" cy="62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000-CF6F-462F-B3D3-6B927756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Changes (Cont)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7118-BDA3-4827-B971-2C4393DD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46407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Here are the changes that we made.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E94E35-07FA-4841-BE24-6722A9B9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70" y="1555841"/>
            <a:ext cx="6902824" cy="51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61CC-D389-486C-9E0B-E1F7F6EA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E533-4717-436A-820D-14D76427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Merge the changes.</a:t>
            </a:r>
          </a:p>
          <a:p>
            <a:r>
              <a:rPr lang="en-US"/>
              <a:t>Confirm the Merge.</a:t>
            </a:r>
          </a:p>
          <a:p>
            <a:r>
              <a:rPr lang="en-US"/>
              <a:t>Success!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85B17E-F047-48A9-8BF5-77BE8BA4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2" y="119635"/>
            <a:ext cx="5091952" cy="407275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828A74-0D62-4439-995E-3A12A862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5" y="3517236"/>
            <a:ext cx="4796117" cy="223503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F6F7387-4DE5-4B56-BC4C-AECCE5E26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95" y="5538768"/>
            <a:ext cx="4796117" cy="11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53F-9A87-43C2-83ED-1A835EA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and 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AFD8-FDE5-46B3-81EC-8C010655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Designed as a dynamically-typed language.</a:t>
            </a:r>
          </a:p>
          <a:p>
            <a:pPr lvl="1"/>
            <a:r>
              <a:rPr lang="en-US">
                <a:ea typeface="+mn-lt"/>
                <a:cs typeface="+mn-lt"/>
              </a:rPr>
              <a:t>That means you declare variables without giving them a specific data type. Types are automatically assigned based on how the variables are used.</a:t>
            </a: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band = "Pink Floyd</a:t>
            </a:r>
            <a:r>
              <a:rPr lang="en-US" dirty="0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"</a:t>
            </a: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quantity = 45</a:t>
            </a:r>
            <a:endParaRPr lang="en-US" dirty="0">
              <a:highlight>
                <a:srgbClr val="C0C0C0"/>
              </a:highlight>
              <a:latin typeface="Consolas"/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Statically-typed languages require the variable type to be declared explicitly.</a:t>
            </a: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string band = "Pink Floyd"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int quantity = 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4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5912-08D6-4E5C-A008-2C6235A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F4AB-CA3C-4DE0-A541-23B727D6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5713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Look at the main code branch.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2A3183F-F9AA-4FDC-AF4A-57E677B8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90" y="161365"/>
            <a:ext cx="3844198" cy="65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96E-5317-4DC2-B2C7-244F2B81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Back to "Main"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41B3-22A0-494A-ABC9-C7CEB799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7165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are done with the branch now that everything is merged.</a:t>
            </a:r>
          </a:p>
          <a:p>
            <a:r>
              <a:rPr lang="en-US"/>
              <a:t>Switch back to the Main branch.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B1E52-EE58-46E6-82C1-D6A41A7B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65" y="2414518"/>
            <a:ext cx="7826188" cy="32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2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52B2-C637-4520-A338-BBF4B60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 Latest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2EA6-F07C-4D8A-ADAB-D3CE6362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706120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Main branch is at least one commit behind...</a:t>
            </a:r>
            <a:endParaRPr lang="en-US" dirty="0"/>
          </a:p>
          <a:p>
            <a:r>
              <a:rPr lang="en-US"/>
              <a:t>Click the refresh icon button pull the latest code.</a:t>
            </a:r>
            <a:endParaRPr lang="en-US" dirty="0"/>
          </a:p>
        </p:txBody>
      </p:sp>
      <p:pic>
        <p:nvPicPr>
          <p:cNvPr id="4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C968B2CC-6770-4F98-84E5-6741CDAB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30" y="1682080"/>
            <a:ext cx="6284258" cy="49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8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8E6C-F875-406C-9009-D061B417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E250-94C5-419B-A95D-DB11A678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 will enable the CI/CD pipeline in Git.</a:t>
            </a:r>
          </a:p>
          <a:p>
            <a:pPr lvl="1"/>
            <a:r>
              <a:rPr lang="en-US"/>
              <a:t>Continuous Integration / Continuous Deployment</a:t>
            </a:r>
          </a:p>
          <a:p>
            <a:r>
              <a:rPr lang="en-US"/>
              <a:t>Add issues to the project and associate checked-in branches with the issue it resolves.</a:t>
            </a:r>
          </a:p>
          <a:p>
            <a:r>
              <a:rPr lang="en-US"/>
              <a:t>Add unit tests to the project that are run during the merge 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9995-66EC-4FAD-BA27-6E317AC0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4881-8CAF-4F43-978B-B7E46E56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Typing extends to program function and methods. The sample code below is unambiguous regarding the types of the arguments and return value.</a:t>
            </a:r>
          </a:p>
          <a:p>
            <a:endParaRPr lang="en-US" dirty="0"/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double GetRectangleArea(double width, double height)</a:t>
            </a:r>
            <a:endParaRPr lang="en-US">
              <a:highlight>
                <a:srgbClr val="C0C0C0"/>
              </a:highlight>
              <a:latin typeface="Consolas"/>
            </a:endParaRP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{</a:t>
            </a:r>
            <a:endParaRPr lang="en-US">
              <a:highlight>
                <a:srgbClr val="C0C0C0"/>
              </a:highlight>
              <a:latin typeface="Consolas"/>
            </a:endParaRP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    double area = width * height;</a:t>
            </a:r>
            <a:endParaRPr lang="en-US">
              <a:highlight>
                <a:srgbClr val="C0C0C0"/>
              </a:highlight>
              <a:latin typeface="Consolas"/>
            </a:endParaRP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    return area;</a:t>
            </a:r>
            <a:endParaRPr lang="en-US">
              <a:highlight>
                <a:srgbClr val="C0C0C0"/>
              </a:highlight>
              <a:latin typeface="Consolas"/>
            </a:endParaRPr>
          </a:p>
          <a:p>
            <a:pPr lvl="1"/>
            <a:r>
              <a:rPr lang="en-US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}</a:t>
            </a:r>
            <a:endParaRPr lang="en-US">
              <a:highlight>
                <a:srgbClr val="C0C0C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05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77F-803C-44AD-99E1-0BDB0057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4398-2E6C-4B56-B007-0D62C4C9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# ----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    # Determines if there is an error in the audit message collection.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    # ----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def IsAuditError(self) -&gt; bool: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audit = [x for x in self.GetAudit() if x.level == 'Error']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if len(audit) &gt; 0: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    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return True</a:t>
            </a:r>
            <a:endParaRPr lang="en-US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       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return False</a:t>
            </a:r>
            <a:endParaRPr lang="en-US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B74A-8C7A-42D3-ADC6-E4B80A1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2582-0603-4BF8-BCD6-99538EE5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classes are just regular classes that are geared towards storing state, rather than containing a lot of logic. Every time you create a class that mostly consists of attributes, you make a data class.</a:t>
            </a:r>
          </a:p>
          <a:p>
            <a:r>
              <a:rPr lang="en-US">
                <a:ea typeface="+mn-lt"/>
                <a:cs typeface="+mn-lt"/>
              </a:rPr>
              <a:t>The </a:t>
            </a:r>
            <a:r>
              <a:rPr lang="en-US" i="1">
                <a:latin typeface="Consolas"/>
              </a:rPr>
              <a:t>dataclasses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module does is to make it </a:t>
            </a:r>
            <a:r>
              <a:rPr lang="en-US" b="1">
                <a:ea typeface="+mn-lt"/>
                <a:cs typeface="+mn-lt"/>
              </a:rPr>
              <a:t>easier</a:t>
            </a:r>
            <a:r>
              <a:rPr lang="en-US">
                <a:ea typeface="+mn-lt"/>
                <a:cs typeface="+mn-lt"/>
              </a:rPr>
              <a:t> to create data classes. It takes care of a lot of boilerplate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E6D1-5421-401C-88E9-41270D2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Contributing to Kepler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182E-CAE4-4FD7-988A-2D079DA0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code is quickly reaching a point where each method is documented- a perfect time for anyone to submit an enhancement!</a:t>
            </a:r>
          </a:p>
          <a:p>
            <a:r>
              <a:rPr lang="en-US"/>
              <a:t>The following slides walk you through the process of creating a branch and submitting changes to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6BDB-81FC-4A84-B706-2E68963A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From 'Main'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D4C3-FDB0-4712-A148-ADE64D0A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Make sure you are on the "Main" branch to start.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855C3F-2F16-485D-89D3-D2AE5629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48" y="2835859"/>
            <a:ext cx="8812305" cy="36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890D-FD2A-48F3-B758-397C8EC2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Latest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AA4F-9014-4B59-ADB9-6F555DDB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Make sure to pull the latest commits.</a:t>
            </a:r>
          </a:p>
          <a:p>
            <a:pPr lvl="1"/>
            <a:r>
              <a:rPr lang="en-US"/>
              <a:t>If your code is 'behind' you will see additional information when you hover over this button.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7A65E8-8E63-4D1A-9962-02A8FFE3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59144"/>
            <a:ext cx="6911788" cy="3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2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7B7-40F7-42F7-833A-BB885C94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D739-CFD3-4CAC-8B41-436EF792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39640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Start with "Main".</a:t>
            </a:r>
          </a:p>
          <a:p>
            <a:r>
              <a:rPr lang="en-US"/>
              <a:t>Click on the branch button.</a:t>
            </a:r>
            <a:endParaRPr lang="en-US" dirty="0"/>
          </a:p>
          <a:p>
            <a:r>
              <a:rPr lang="en-US"/>
              <a:t>Enter the name of the branch to create.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394AA21-0919-4742-9562-0A405C26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98" y="1839796"/>
            <a:ext cx="6259002" cy="445040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8E44273-AB28-4AEE-AF9E-8C9DA408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15" y="105987"/>
            <a:ext cx="3863788" cy="160305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8C724B-9796-4611-A61B-B59ACE7A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45" y="4479995"/>
            <a:ext cx="4087905" cy="23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4620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TM04033917[[fn=Berlin]]_novariants</vt:lpstr>
      <vt:lpstr>Kepler</vt:lpstr>
      <vt:lpstr>Language and Typing</vt:lpstr>
      <vt:lpstr>Methods and Types</vt:lpstr>
      <vt:lpstr>Python Methods</vt:lpstr>
      <vt:lpstr>Dataclass</vt:lpstr>
      <vt:lpstr>Contributing to Kepler</vt:lpstr>
      <vt:lpstr>Start From 'Main'</vt:lpstr>
      <vt:lpstr>Work with Latest</vt:lpstr>
      <vt:lpstr>Create a Branch</vt:lpstr>
      <vt:lpstr>Edit the Code</vt:lpstr>
      <vt:lpstr>Provide a Branch Comment</vt:lpstr>
      <vt:lpstr>Commit Changes</vt:lpstr>
      <vt:lpstr>Publish Changes</vt:lpstr>
      <vt:lpstr>Git and Changes</vt:lpstr>
      <vt:lpstr>Add a Comment and Create a Pull Request</vt:lpstr>
      <vt:lpstr>Merge Request</vt:lpstr>
      <vt:lpstr>Review Changes</vt:lpstr>
      <vt:lpstr>Review Changes (Cont)</vt:lpstr>
      <vt:lpstr>Merge</vt:lpstr>
      <vt:lpstr>Confirm</vt:lpstr>
      <vt:lpstr>Switch Back to "Main"</vt:lpstr>
      <vt:lpstr>Pull Latest Commits</vt:lpstr>
      <vt:lpstr>Next Steps...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347</cp:revision>
  <dcterms:created xsi:type="dcterms:W3CDTF">2021-05-11T19:22:33Z</dcterms:created>
  <dcterms:modified xsi:type="dcterms:W3CDTF">2021-05-13T00:47:48Z</dcterms:modified>
</cp:coreProperties>
</file>