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71" r:id="rId9"/>
    <p:sldId id="264" r:id="rId10"/>
    <p:sldId id="267" r:id="rId11"/>
    <p:sldId id="268" r:id="rId12"/>
    <p:sldId id="270" r:id="rId13"/>
    <p:sldId id="266" r:id="rId14"/>
    <p:sldId id="265"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37A634-9706-43C1-B442-1871080B696D}" v="1570" dt="2021-01-27T18:27:31.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cs/remote/containers#_create-a-devcontainerjson-file" TargetMode="External"/><Relationship Id="rId2" Type="http://schemas.openxmlformats.org/officeDocument/2006/relationships/hyperlink" Target="https://blog.feabhas.com/2021/01/vscode-dev-containers-and-docker-moving-software-development-forwar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Recommendation System</a:t>
            </a:r>
          </a:p>
        </p:txBody>
      </p:sp>
      <p:sp>
        <p:nvSpPr>
          <p:cNvPr id="3" name="Subtitle 2"/>
          <p:cNvSpPr>
            <a:spLocks noGrp="1"/>
          </p:cNvSpPr>
          <p:nvPr>
            <p:ph type="subTitle" idx="1"/>
          </p:nvPr>
        </p:nvSpPr>
        <p:spPr/>
        <p:txBody>
          <a:bodyPr/>
          <a:lstStyle/>
          <a:p>
            <a:r>
              <a:rPr lang="en-US" dirty="0"/>
              <a:t>A Group Project Utilizing Machine Learning</a:t>
            </a:r>
          </a:p>
        </p:txBody>
      </p:sp>
      <p:sp>
        <p:nvSpPr>
          <p:cNvPr id="4" name="TextBox 3">
            <a:extLst>
              <a:ext uri="{FF2B5EF4-FFF2-40B4-BE49-F238E27FC236}">
                <a16:creationId xmlns:a16="http://schemas.microsoft.com/office/drawing/2014/main" id="{EE7A1E8B-9D9A-4BC8-8F42-C66FB261C285}"/>
              </a:ext>
            </a:extLst>
          </p:cNvPr>
          <p:cNvSpPr txBox="1"/>
          <p:nvPr/>
        </p:nvSpPr>
        <p:spPr>
          <a:xfrm>
            <a:off x="9893877" y="614449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Gene Olafsen</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3C0E-6713-416F-AA44-13805A8CAD7D}"/>
              </a:ext>
            </a:extLst>
          </p:cNvPr>
          <p:cNvSpPr>
            <a:spLocks noGrp="1"/>
          </p:cNvSpPr>
          <p:nvPr>
            <p:ph type="title"/>
          </p:nvPr>
        </p:nvSpPr>
        <p:spPr/>
        <p:txBody>
          <a:bodyPr/>
          <a:lstStyle/>
          <a:p>
            <a:r>
              <a:rPr lang="en-US"/>
              <a:t>Cold Starts</a:t>
            </a:r>
          </a:p>
        </p:txBody>
      </p:sp>
      <p:sp>
        <p:nvSpPr>
          <p:cNvPr id="3" name="Content Placeholder 2">
            <a:extLst>
              <a:ext uri="{FF2B5EF4-FFF2-40B4-BE49-F238E27FC236}">
                <a16:creationId xmlns:a16="http://schemas.microsoft.com/office/drawing/2014/main" id="{18B8DB65-BB78-44CE-B65F-BF3ACC6E97F0}"/>
              </a:ext>
            </a:extLst>
          </p:cNvPr>
          <p:cNvSpPr>
            <a:spLocks noGrp="1"/>
          </p:cNvSpPr>
          <p:nvPr>
            <p:ph idx="1"/>
          </p:nvPr>
        </p:nvSpPr>
        <p:spPr/>
        <p:txBody>
          <a:bodyPr vert="horz" lIns="91440" tIns="45720" rIns="91440" bIns="45720" rtlCol="0" anchor="t">
            <a:normAutofit/>
          </a:bodyPr>
          <a:lstStyle/>
          <a:p>
            <a:r>
              <a:rPr lang="en-US">
                <a:ea typeface="+mn-lt"/>
                <a:cs typeface="+mn-lt"/>
              </a:rPr>
              <a:t>Most recommendations systems have at least one of the two </a:t>
            </a:r>
            <a:r>
              <a:rPr lang="en-US" i="1">
                <a:ea typeface="+mn-lt"/>
                <a:cs typeface="+mn-lt"/>
              </a:rPr>
              <a:t>cold start</a:t>
            </a:r>
            <a:r>
              <a:rPr lang="en-US" dirty="0">
                <a:ea typeface="+mn-lt"/>
                <a:cs typeface="+mn-lt"/>
              </a:rPr>
              <a:t> issues:</a:t>
            </a:r>
          </a:p>
          <a:p>
            <a:pPr lvl="1"/>
            <a:r>
              <a:rPr lang="en-US">
                <a:ea typeface="+mn-lt"/>
                <a:cs typeface="+mn-lt"/>
              </a:rPr>
              <a:t>Visitor cold start</a:t>
            </a:r>
          </a:p>
          <a:p>
            <a:pPr lvl="1"/>
            <a:r>
              <a:rPr lang="en-US">
                <a:ea typeface="+mn-lt"/>
                <a:cs typeface="+mn-lt"/>
              </a:rPr>
              <a:t>Product cold start</a:t>
            </a:r>
          </a:p>
          <a:p>
            <a:endParaRPr lang="en-US" dirty="0">
              <a:ea typeface="+mn-lt"/>
              <a:cs typeface="+mn-lt"/>
            </a:endParaRPr>
          </a:p>
        </p:txBody>
      </p:sp>
    </p:spTree>
    <p:extLst>
      <p:ext uri="{BB962C8B-B14F-4D97-AF65-F5344CB8AC3E}">
        <p14:creationId xmlns:p14="http://schemas.microsoft.com/office/powerpoint/2010/main" val="63426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3C0E-6713-416F-AA44-13805A8CAD7D}"/>
              </a:ext>
            </a:extLst>
          </p:cNvPr>
          <p:cNvSpPr>
            <a:spLocks noGrp="1"/>
          </p:cNvSpPr>
          <p:nvPr>
            <p:ph type="title"/>
          </p:nvPr>
        </p:nvSpPr>
        <p:spPr/>
        <p:txBody>
          <a:bodyPr/>
          <a:lstStyle/>
          <a:p>
            <a:r>
              <a:rPr lang="en-US">
                <a:ea typeface="+mj-lt"/>
                <a:cs typeface="+mj-lt"/>
              </a:rPr>
              <a:t>Visitor Cold Start</a:t>
            </a:r>
            <a:endParaRPr lang="en-US"/>
          </a:p>
        </p:txBody>
      </p:sp>
      <p:sp>
        <p:nvSpPr>
          <p:cNvPr id="3" name="Content Placeholder 2">
            <a:extLst>
              <a:ext uri="{FF2B5EF4-FFF2-40B4-BE49-F238E27FC236}">
                <a16:creationId xmlns:a16="http://schemas.microsoft.com/office/drawing/2014/main" id="{18B8DB65-BB78-44CE-B65F-BF3ACC6E97F0}"/>
              </a:ext>
            </a:extLst>
          </p:cNvPr>
          <p:cNvSpPr>
            <a:spLocks noGrp="1"/>
          </p:cNvSpPr>
          <p:nvPr>
            <p:ph idx="1"/>
          </p:nvPr>
        </p:nvSpPr>
        <p:spPr/>
        <p:txBody>
          <a:bodyPr vert="horz" lIns="91440" tIns="45720" rIns="91440" bIns="45720" rtlCol="0" anchor="t">
            <a:normAutofit/>
          </a:bodyPr>
          <a:lstStyle/>
          <a:p>
            <a:r>
              <a:rPr lang="en-US">
                <a:ea typeface="+mn-lt"/>
                <a:cs typeface="+mn-lt"/>
              </a:rPr>
              <a:t>Visitor Cold Start means that a new user is introduced in the dataset. </a:t>
            </a:r>
            <a:endParaRPr lang="en-US"/>
          </a:p>
          <a:p>
            <a:r>
              <a:rPr lang="en-US">
                <a:ea typeface="+mn-lt"/>
                <a:cs typeface="+mn-lt"/>
              </a:rPr>
              <a:t>Since there is no history of that user, the system does not know the preferences of that user. It becomes harder to make recommendations for that user. </a:t>
            </a:r>
            <a:endParaRPr lang="en-US"/>
          </a:p>
          <a:p>
            <a:r>
              <a:rPr lang="en-US">
                <a:ea typeface="+mn-lt"/>
                <a:cs typeface="+mn-lt"/>
              </a:rPr>
              <a:t>Each system uses different tricks to try to </a:t>
            </a:r>
            <a:r>
              <a:rPr lang="en-US" i="1">
                <a:ea typeface="+mn-lt"/>
                <a:cs typeface="+mn-lt"/>
              </a:rPr>
              <a:t>place</a:t>
            </a:r>
            <a:r>
              <a:rPr lang="en-US">
                <a:ea typeface="+mn-lt"/>
                <a:cs typeface="+mn-lt"/>
              </a:rPr>
              <a:t> the user in a </a:t>
            </a:r>
            <a:r>
              <a:rPr lang="en-US" i="1">
                <a:ea typeface="+mn-lt"/>
                <a:cs typeface="+mn-lt"/>
              </a:rPr>
              <a:t>space</a:t>
            </a:r>
            <a:r>
              <a:rPr lang="en-US">
                <a:ea typeface="+mn-lt"/>
                <a:cs typeface="+mn-lt"/>
              </a:rPr>
              <a:t> that can be </a:t>
            </a:r>
            <a:r>
              <a:rPr lang="en-US" i="1">
                <a:ea typeface="+mn-lt"/>
                <a:cs typeface="+mn-lt"/>
              </a:rPr>
              <a:t>closely</a:t>
            </a:r>
            <a:r>
              <a:rPr lang="en-US">
                <a:ea typeface="+mn-lt"/>
                <a:cs typeface="+mn-lt"/>
              </a:rPr>
              <a:t> identified with similar users. There is actually the concept of </a:t>
            </a:r>
            <a:r>
              <a:rPr lang="en-US" i="1">
                <a:ea typeface="+mn-lt"/>
                <a:cs typeface="+mn-lt"/>
              </a:rPr>
              <a:t>distance</a:t>
            </a:r>
            <a:r>
              <a:rPr lang="en-US">
                <a:ea typeface="+mn-lt"/>
                <a:cs typeface="+mn-lt"/>
              </a:rPr>
              <a:t> in these matrices which can be exploited find an appropriate fit for each user- what you need to be able to do, though, is create enough dimensions with your captured features to triangulate this location.</a:t>
            </a:r>
            <a:endParaRPr lang="en-US"/>
          </a:p>
          <a:p>
            <a:endParaRPr lang="en-US" dirty="0">
              <a:ea typeface="+mn-lt"/>
              <a:cs typeface="+mn-lt"/>
            </a:endParaRPr>
          </a:p>
        </p:txBody>
      </p:sp>
    </p:spTree>
    <p:extLst>
      <p:ext uri="{BB962C8B-B14F-4D97-AF65-F5344CB8AC3E}">
        <p14:creationId xmlns:p14="http://schemas.microsoft.com/office/powerpoint/2010/main" val="320553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3C0E-6713-416F-AA44-13805A8CAD7D}"/>
              </a:ext>
            </a:extLst>
          </p:cNvPr>
          <p:cNvSpPr>
            <a:spLocks noGrp="1"/>
          </p:cNvSpPr>
          <p:nvPr>
            <p:ph type="title"/>
          </p:nvPr>
        </p:nvSpPr>
        <p:spPr/>
        <p:txBody>
          <a:bodyPr/>
          <a:lstStyle/>
          <a:p>
            <a:r>
              <a:rPr lang="en-US"/>
              <a:t>Product Cold Start</a:t>
            </a:r>
          </a:p>
        </p:txBody>
      </p:sp>
      <p:sp>
        <p:nvSpPr>
          <p:cNvPr id="3" name="Content Placeholder 2">
            <a:extLst>
              <a:ext uri="{FF2B5EF4-FFF2-40B4-BE49-F238E27FC236}">
                <a16:creationId xmlns:a16="http://schemas.microsoft.com/office/drawing/2014/main" id="{18B8DB65-BB78-44CE-B65F-BF3ACC6E97F0}"/>
              </a:ext>
            </a:extLst>
          </p:cNvPr>
          <p:cNvSpPr>
            <a:spLocks noGrp="1"/>
          </p:cNvSpPr>
          <p:nvPr>
            <p:ph idx="1"/>
          </p:nvPr>
        </p:nvSpPr>
        <p:spPr/>
        <p:txBody>
          <a:bodyPr vert="horz" lIns="91440" tIns="45720" rIns="91440" bIns="45720" rtlCol="0" anchor="t">
            <a:normAutofit/>
          </a:bodyPr>
          <a:lstStyle/>
          <a:p>
            <a:r>
              <a:rPr lang="en-US">
                <a:ea typeface="+mn-lt"/>
                <a:cs typeface="+mn-lt"/>
              </a:rPr>
              <a:t>Product Cold Start means that a new product is launched in the market or added to the system. </a:t>
            </a:r>
          </a:p>
          <a:p>
            <a:r>
              <a:rPr lang="en-US">
                <a:ea typeface="+mn-lt"/>
                <a:cs typeface="+mn-lt"/>
              </a:rPr>
              <a:t>User action is most important to determine the value of any product. The more the 'interaction' a product receives, the easier it is for a model to recommend that product to the right user.</a:t>
            </a:r>
            <a:endParaRPr lang="en-US"/>
          </a:p>
          <a:p>
            <a:endParaRPr lang="en-US" dirty="0"/>
          </a:p>
        </p:txBody>
      </p:sp>
    </p:spTree>
    <p:extLst>
      <p:ext uri="{BB962C8B-B14F-4D97-AF65-F5344CB8AC3E}">
        <p14:creationId xmlns:p14="http://schemas.microsoft.com/office/powerpoint/2010/main" val="367117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B150-6A80-46FC-A19F-A36F40E9FB8A}"/>
              </a:ext>
            </a:extLst>
          </p:cNvPr>
          <p:cNvSpPr>
            <a:spLocks noGrp="1"/>
          </p:cNvSpPr>
          <p:nvPr>
            <p:ph type="title"/>
          </p:nvPr>
        </p:nvSpPr>
        <p:spPr/>
        <p:txBody>
          <a:bodyPr/>
          <a:lstStyle/>
          <a:p>
            <a:r>
              <a:rPr lang="en-US"/>
              <a:t>System Startup</a:t>
            </a:r>
          </a:p>
        </p:txBody>
      </p:sp>
      <p:sp>
        <p:nvSpPr>
          <p:cNvPr id="3" name="Content Placeholder 2">
            <a:extLst>
              <a:ext uri="{FF2B5EF4-FFF2-40B4-BE49-F238E27FC236}">
                <a16:creationId xmlns:a16="http://schemas.microsoft.com/office/drawing/2014/main" id="{2EC6B58C-84E2-44D1-BDC0-DE83B7BCEF07}"/>
              </a:ext>
            </a:extLst>
          </p:cNvPr>
          <p:cNvSpPr>
            <a:spLocks noGrp="1"/>
          </p:cNvSpPr>
          <p:nvPr>
            <p:ph idx="1"/>
          </p:nvPr>
        </p:nvSpPr>
        <p:spPr/>
        <p:txBody>
          <a:bodyPr vert="horz" lIns="91440" tIns="45720" rIns="91440" bIns="45720" rtlCol="0" anchor="t">
            <a:normAutofit fontScale="92500" lnSpcReduction="20000"/>
          </a:bodyPr>
          <a:lstStyle/>
          <a:p>
            <a:r>
              <a:rPr lang="en-US"/>
              <a:t>Content-based Filtering</a:t>
            </a:r>
          </a:p>
          <a:p>
            <a:pPr lvl="1"/>
            <a:r>
              <a:rPr lang="en-US">
                <a:ea typeface="+mn-lt"/>
                <a:cs typeface="+mn-lt"/>
              </a:rPr>
              <a:t>Personal metadata and individual transactional data can be missing at the outset. </a:t>
            </a:r>
            <a:endParaRPr lang="en-US" dirty="0"/>
          </a:p>
          <a:p>
            <a:pPr lvl="1"/>
            <a:r>
              <a:rPr lang="en-US"/>
              <a:t>Cold-start issues apply.</a:t>
            </a:r>
            <a:endParaRPr lang="en-US" dirty="0"/>
          </a:p>
          <a:p>
            <a:r>
              <a:rPr lang="en-US"/>
              <a:t>Collaborative Filtering</a:t>
            </a:r>
            <a:endParaRPr lang="en-US" dirty="0"/>
          </a:p>
          <a:p>
            <a:pPr lvl="1"/>
            <a:r>
              <a:rPr lang="en-US">
                <a:ea typeface="+mn-lt"/>
                <a:cs typeface="+mn-lt"/>
              </a:rPr>
              <a:t>Such systems usually have higher accuracy than content-based filtering.</a:t>
            </a:r>
          </a:p>
          <a:p>
            <a:pPr lvl="1"/>
            <a:r>
              <a:rPr lang="en-US">
                <a:ea typeface="+mn-lt"/>
                <a:cs typeface="+mn-lt"/>
              </a:rPr>
              <a:t>Without meaningful information on others, it is difficult to be effective with any single person actions.</a:t>
            </a:r>
            <a:endParaRPr lang="en-US" dirty="0"/>
          </a:p>
          <a:p>
            <a:r>
              <a:rPr lang="en-US"/>
              <a:t>Knowledge-based Systems</a:t>
            </a:r>
          </a:p>
          <a:p>
            <a:pPr lvl="1"/>
            <a:r>
              <a:rPr lang="en-US">
                <a:ea typeface="+mn-lt"/>
                <a:cs typeface="+mn-lt"/>
              </a:rPr>
              <a:t>Given the way the system is built up, the recommendations can be easily explained. </a:t>
            </a:r>
          </a:p>
          <a:p>
            <a:pPr lvl="1"/>
            <a:r>
              <a:rPr lang="en-US">
                <a:ea typeface="+mn-lt"/>
                <a:cs typeface="+mn-lt"/>
              </a:rPr>
              <a:t>Building up this type of framework can be expensive. </a:t>
            </a:r>
          </a:p>
          <a:p>
            <a:pPr lvl="1"/>
            <a:r>
              <a:rPr lang="en-US">
                <a:ea typeface="+mn-lt"/>
                <a:cs typeface="+mn-lt"/>
              </a:rPr>
              <a:t>Tends to be better suited to complex domains where items are infrequently purchased or data is lacking. </a:t>
            </a:r>
          </a:p>
          <a:p>
            <a:pPr lvl="1"/>
            <a:r>
              <a:rPr lang="en-US">
                <a:ea typeface="+mn-lt"/>
                <a:cs typeface="+mn-lt"/>
              </a:rPr>
              <a:t>Doesn’t suffer the same cold-start up problems as others above.</a:t>
            </a:r>
            <a:endParaRPr lang="en-US"/>
          </a:p>
        </p:txBody>
      </p:sp>
    </p:spTree>
    <p:extLst>
      <p:ext uri="{BB962C8B-B14F-4D97-AF65-F5344CB8AC3E}">
        <p14:creationId xmlns:p14="http://schemas.microsoft.com/office/powerpoint/2010/main" val="88491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DAEB-8E0E-465C-9E1E-480FBAF79FF2}"/>
              </a:ext>
            </a:extLst>
          </p:cNvPr>
          <p:cNvSpPr>
            <a:spLocks noGrp="1"/>
          </p:cNvSpPr>
          <p:nvPr>
            <p:ph type="title"/>
          </p:nvPr>
        </p:nvSpPr>
        <p:spPr/>
        <p:txBody>
          <a:bodyPr/>
          <a:lstStyle/>
          <a:p>
            <a:r>
              <a:rPr lang="en-US"/>
              <a:t>Recommender System Challenges</a:t>
            </a:r>
          </a:p>
        </p:txBody>
      </p:sp>
      <p:sp>
        <p:nvSpPr>
          <p:cNvPr id="3" name="Content Placeholder 2">
            <a:extLst>
              <a:ext uri="{FF2B5EF4-FFF2-40B4-BE49-F238E27FC236}">
                <a16:creationId xmlns:a16="http://schemas.microsoft.com/office/drawing/2014/main" id="{FB61552B-6701-4EA8-A610-FFAC6C0327A7}"/>
              </a:ext>
            </a:extLst>
          </p:cNvPr>
          <p:cNvSpPr>
            <a:spLocks noGrp="1"/>
          </p:cNvSpPr>
          <p:nvPr>
            <p:ph idx="1"/>
          </p:nvPr>
        </p:nvSpPr>
        <p:spPr/>
        <p:txBody>
          <a:bodyPr vert="horz" lIns="91440" tIns="45720" rIns="91440" bIns="45720" rtlCol="0" anchor="t">
            <a:normAutofit/>
          </a:bodyPr>
          <a:lstStyle/>
          <a:p>
            <a:r>
              <a:rPr lang="en-US" b="1">
                <a:ea typeface="+mn-lt"/>
                <a:cs typeface="+mn-lt"/>
              </a:rPr>
              <a:t>Sparsity of data</a:t>
            </a:r>
            <a:endParaRPr lang="en-US">
              <a:ea typeface="+mn-lt"/>
              <a:cs typeface="+mn-lt"/>
            </a:endParaRPr>
          </a:p>
          <a:p>
            <a:pPr lvl="1"/>
            <a:r>
              <a:rPr lang="en-US">
                <a:ea typeface="+mn-lt"/>
                <a:cs typeface="+mn-lt"/>
              </a:rPr>
              <a:t>Rows of values that contain blanks or zero values. </a:t>
            </a:r>
          </a:p>
          <a:p>
            <a:r>
              <a:rPr lang="en-US" b="1">
                <a:ea typeface="+mn-lt"/>
                <a:cs typeface="+mn-lt"/>
              </a:rPr>
              <a:t>Labelling</a:t>
            </a:r>
          </a:p>
          <a:p>
            <a:pPr lvl="1"/>
            <a:r>
              <a:rPr lang="en-US">
                <a:ea typeface="+mn-lt"/>
                <a:cs typeface="+mn-lt"/>
              </a:rPr>
              <a:t>Products with different labelling can be ignored or incorrectly consumed.</a:t>
            </a:r>
            <a:endParaRPr lang="en-US"/>
          </a:p>
          <a:p>
            <a:r>
              <a:rPr lang="en-US" b="1">
                <a:ea typeface="+mn-lt"/>
                <a:cs typeface="+mn-lt"/>
              </a:rPr>
              <a:t>Scalability</a:t>
            </a:r>
            <a:endParaRPr lang="en-US">
              <a:ea typeface="+mn-lt"/>
              <a:cs typeface="+mn-lt"/>
            </a:endParaRPr>
          </a:p>
          <a:p>
            <a:pPr lvl="1"/>
            <a:r>
              <a:rPr lang="en-US">
                <a:ea typeface="+mn-lt"/>
                <a:cs typeface="+mn-lt"/>
              </a:rPr>
              <a:t>A challenge with very large data sets which can lead to reduced performance</a:t>
            </a:r>
            <a:r>
              <a:rPr lang="en-US" dirty="0">
                <a:ea typeface="+mn-lt"/>
                <a:cs typeface="+mn-lt"/>
              </a:rPr>
              <a:t>.</a:t>
            </a:r>
            <a:endParaRPr lang="en-US" dirty="0"/>
          </a:p>
          <a:p>
            <a:endParaRPr lang="en-US" dirty="0"/>
          </a:p>
        </p:txBody>
      </p:sp>
    </p:spTree>
    <p:extLst>
      <p:ext uri="{BB962C8B-B14F-4D97-AF65-F5344CB8AC3E}">
        <p14:creationId xmlns:p14="http://schemas.microsoft.com/office/powerpoint/2010/main" val="353544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A3A3-8744-47BF-8460-C1B16ABE2DC0}"/>
              </a:ext>
            </a:extLst>
          </p:cNvPr>
          <p:cNvSpPr>
            <a:spLocks noGrp="1"/>
          </p:cNvSpPr>
          <p:nvPr>
            <p:ph type="title"/>
          </p:nvPr>
        </p:nvSpPr>
        <p:spPr/>
        <p:txBody>
          <a:bodyPr/>
          <a:lstStyle/>
          <a:p>
            <a:r>
              <a:rPr lang="en-US" dirty="0"/>
              <a:t>Design Goal</a:t>
            </a:r>
          </a:p>
        </p:txBody>
      </p:sp>
      <p:sp>
        <p:nvSpPr>
          <p:cNvPr id="3" name="Content Placeholder 2">
            <a:extLst>
              <a:ext uri="{FF2B5EF4-FFF2-40B4-BE49-F238E27FC236}">
                <a16:creationId xmlns:a16="http://schemas.microsoft.com/office/drawing/2014/main" id="{7E074484-9285-4FA8-B2A8-5A0D3CAB0DB4}"/>
              </a:ext>
            </a:extLst>
          </p:cNvPr>
          <p:cNvSpPr>
            <a:spLocks noGrp="1"/>
          </p:cNvSpPr>
          <p:nvPr>
            <p:ph idx="1"/>
          </p:nvPr>
        </p:nvSpPr>
        <p:spPr/>
        <p:txBody>
          <a:bodyPr vert="horz" lIns="91440" tIns="45720" rIns="91440" bIns="45720" rtlCol="0" anchor="t">
            <a:normAutofit/>
          </a:bodyPr>
          <a:lstStyle/>
          <a:p>
            <a:r>
              <a:rPr lang="en-US"/>
              <a:t>Quick start. </a:t>
            </a:r>
          </a:p>
          <a:p>
            <a:r>
              <a:rPr lang="en-US"/>
              <a:t>Configuration allows data to be consumed and processed to produce recommendations quickly.</a:t>
            </a:r>
            <a:endParaRPr lang="en-US" dirty="0"/>
          </a:p>
        </p:txBody>
      </p:sp>
    </p:spTree>
    <p:extLst>
      <p:ext uri="{BB962C8B-B14F-4D97-AF65-F5344CB8AC3E}">
        <p14:creationId xmlns:p14="http://schemas.microsoft.com/office/powerpoint/2010/main" val="30684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99D7CCA-BAFC-46F6-922A-3CCE5C090AF5}"/>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lnSpc>
                <a:spcPct val="90000"/>
              </a:lnSpc>
            </a:pPr>
            <a:r>
              <a:rPr lang="en-US" sz="5000" kern="1200" dirty="0">
                <a:solidFill>
                  <a:schemeClr val="accent1"/>
                </a:solidFill>
                <a:latin typeface="+mj-lt"/>
                <a:ea typeface="+mj-ea"/>
                <a:cs typeface="+mj-cs"/>
              </a:rPr>
              <a:t>A Software-based Project to Kickoff 2021</a:t>
            </a:r>
          </a:p>
        </p:txBody>
      </p:sp>
      <p:sp>
        <p:nvSpPr>
          <p:cNvPr id="3" name="Content Placeholder 2">
            <a:extLst>
              <a:ext uri="{FF2B5EF4-FFF2-40B4-BE49-F238E27FC236}">
                <a16:creationId xmlns:a16="http://schemas.microsoft.com/office/drawing/2014/main" id="{920368F6-2913-43E4-8EA9-CAB0EE2EFC6B}"/>
              </a:ext>
            </a:extLst>
          </p:cNvPr>
          <p:cNvSpPr>
            <a:spLocks noGrp="1"/>
          </p:cNvSpPr>
          <p:nvPr>
            <p:ph idx="1"/>
          </p:nvPr>
        </p:nvSpPr>
        <p:spPr>
          <a:xfrm>
            <a:off x="1507067" y="4453667"/>
            <a:ext cx="4335468" cy="1096899"/>
          </a:xfrm>
        </p:spPr>
        <p:txBody>
          <a:bodyPr vert="horz" lIns="91440" tIns="45720" rIns="91440" bIns="45720" rtlCol="0" anchor="t">
            <a:normAutofit/>
          </a:bodyPr>
          <a:lstStyle/>
          <a:p>
            <a:pPr marL="0" indent="0" algn="r">
              <a:buNone/>
            </a:pPr>
            <a:r>
              <a:rPr lang="en-US" dirty="0">
                <a:solidFill>
                  <a:schemeClr val="tx1">
                    <a:lumMod val="50000"/>
                    <a:lumOff val="50000"/>
                  </a:schemeClr>
                </a:solidFill>
              </a:rPr>
              <a:t>The self-driving car and reinforcement learning projects were both hardware-based endeavors. </a:t>
            </a:r>
          </a:p>
        </p:txBody>
      </p:sp>
      <p:pic>
        <p:nvPicPr>
          <p:cNvPr id="4" name="Picture 4" descr="A close up of a sign&#10;&#10;Description automatically generated">
            <a:extLst>
              <a:ext uri="{FF2B5EF4-FFF2-40B4-BE49-F238E27FC236}">
                <a16:creationId xmlns:a16="http://schemas.microsoft.com/office/drawing/2014/main" id="{92DC6F28-CE4A-4F27-BAF3-CBAF01778B1F}"/>
              </a:ext>
            </a:extLst>
          </p:cNvPr>
          <p:cNvPicPr>
            <a:picLocks noChangeAspect="1"/>
          </p:cNvPicPr>
          <p:nvPr/>
        </p:nvPicPr>
        <p:blipFill rotWithShape="1">
          <a:blip r:embed="rId2"/>
          <a:srcRect t="5749" r="-298" b="115"/>
          <a:stretch/>
        </p:blipFill>
        <p:spPr>
          <a:xfrm>
            <a:off x="6173817" y="1290061"/>
            <a:ext cx="3134277" cy="4256072"/>
          </a:xfrm>
          <a:prstGeom prst="rect">
            <a:avLst/>
          </a:prstGeom>
        </p:spPr>
      </p:pic>
    </p:spTree>
    <p:extLst>
      <p:ext uri="{BB962C8B-B14F-4D97-AF65-F5344CB8AC3E}">
        <p14:creationId xmlns:p14="http://schemas.microsoft.com/office/powerpoint/2010/main" val="394139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9AFA-81B4-40E4-A31D-4E55CF65DB0A}"/>
              </a:ext>
            </a:extLst>
          </p:cNvPr>
          <p:cNvSpPr>
            <a:spLocks noGrp="1"/>
          </p:cNvSpPr>
          <p:nvPr>
            <p:ph type="title"/>
          </p:nvPr>
        </p:nvSpPr>
        <p:spPr/>
        <p:txBody>
          <a:bodyPr/>
          <a:lstStyle/>
          <a:p>
            <a:r>
              <a:rPr lang="en-US" dirty="0"/>
              <a:t>Development Environment</a:t>
            </a:r>
          </a:p>
        </p:txBody>
      </p:sp>
      <p:sp>
        <p:nvSpPr>
          <p:cNvPr id="3" name="Content Placeholder 2">
            <a:extLst>
              <a:ext uri="{FF2B5EF4-FFF2-40B4-BE49-F238E27FC236}">
                <a16:creationId xmlns:a16="http://schemas.microsoft.com/office/drawing/2014/main" id="{FF83E89E-8EF8-4C63-9ED4-5D5FB842AFA6}"/>
              </a:ext>
            </a:extLst>
          </p:cNvPr>
          <p:cNvSpPr>
            <a:spLocks noGrp="1"/>
          </p:cNvSpPr>
          <p:nvPr>
            <p:ph idx="1"/>
          </p:nvPr>
        </p:nvSpPr>
        <p:spPr/>
        <p:txBody>
          <a:bodyPr vert="horz" lIns="91440" tIns="45720" rIns="91440" bIns="45720" rtlCol="0" anchor="t">
            <a:normAutofit/>
          </a:bodyPr>
          <a:lstStyle/>
          <a:p>
            <a:r>
              <a:rPr lang="en-US" dirty="0"/>
              <a:t>Python</a:t>
            </a:r>
          </a:p>
          <a:p>
            <a:r>
              <a:rPr lang="en-US" dirty="0" err="1"/>
              <a:t>PyTorch</a:t>
            </a:r>
          </a:p>
          <a:p>
            <a:r>
              <a:rPr lang="en-US" dirty="0"/>
              <a:t>Git</a:t>
            </a:r>
          </a:p>
          <a:p>
            <a:r>
              <a:rPr lang="en-US" dirty="0"/>
              <a:t>Gitlab</a:t>
            </a:r>
          </a:p>
          <a:p>
            <a:r>
              <a:rPr lang="en-US" dirty="0"/>
              <a:t>Docker</a:t>
            </a:r>
          </a:p>
          <a:p>
            <a:r>
              <a:rPr lang="en-US" dirty="0" err="1"/>
              <a:t>VSCode</a:t>
            </a:r>
          </a:p>
        </p:txBody>
      </p:sp>
    </p:spTree>
    <p:extLst>
      <p:ext uri="{BB962C8B-B14F-4D97-AF65-F5344CB8AC3E}">
        <p14:creationId xmlns:p14="http://schemas.microsoft.com/office/powerpoint/2010/main" val="278895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310F-4D66-4BFA-BD8E-CFA8DF47A17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06C0345-8C68-4DF2-AA85-8CDEE7927F71}"/>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VSCode, Dev Containers and Docker: moving software development forward - Sticky Bits - Powered by FeabhasSticky Bits – Powered by Feabhas</a:t>
            </a:r>
          </a:p>
          <a:p>
            <a:r>
              <a:rPr lang="en-US" dirty="0">
                <a:ea typeface="+mn-lt"/>
                <a:cs typeface="+mn-lt"/>
                <a:hlinkClick r:id="rId3"/>
              </a:rPr>
              <a:t>Developing inside a Container using Visual Studio Code Remote Development</a:t>
            </a:r>
            <a:endParaRPr lang="en-US" dirty="0"/>
          </a:p>
        </p:txBody>
      </p:sp>
    </p:spTree>
    <p:extLst>
      <p:ext uri="{BB962C8B-B14F-4D97-AF65-F5344CB8AC3E}">
        <p14:creationId xmlns:p14="http://schemas.microsoft.com/office/powerpoint/2010/main" val="358855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6BCF-F772-430A-AD95-66FF342ACA08}"/>
              </a:ext>
            </a:extLst>
          </p:cNvPr>
          <p:cNvSpPr>
            <a:spLocks noGrp="1"/>
          </p:cNvSpPr>
          <p:nvPr>
            <p:ph type="title"/>
          </p:nvPr>
        </p:nvSpPr>
        <p:spPr/>
        <p:txBody>
          <a:bodyPr/>
          <a:lstStyle/>
          <a:p>
            <a:r>
              <a:rPr lang="en-US" dirty="0"/>
              <a:t>Recommendation Systems</a:t>
            </a:r>
          </a:p>
        </p:txBody>
      </p:sp>
      <p:sp>
        <p:nvSpPr>
          <p:cNvPr id="3" name="Content Placeholder 2">
            <a:extLst>
              <a:ext uri="{FF2B5EF4-FFF2-40B4-BE49-F238E27FC236}">
                <a16:creationId xmlns:a16="http://schemas.microsoft.com/office/drawing/2014/main" id="{4BD87A65-1212-4729-87D0-D7EF4F7B195C}"/>
              </a:ext>
            </a:extLst>
          </p:cNvPr>
          <p:cNvSpPr>
            <a:spLocks noGrp="1"/>
          </p:cNvSpPr>
          <p:nvPr>
            <p:ph idx="1"/>
          </p:nvPr>
        </p:nvSpPr>
        <p:spPr/>
        <p:txBody>
          <a:bodyPr vert="horz" lIns="91440" tIns="45720" rIns="91440" bIns="45720" rtlCol="0" anchor="t">
            <a:normAutofit/>
          </a:bodyPr>
          <a:lstStyle/>
          <a:p>
            <a:r>
              <a:rPr lang="en-US">
                <a:ea typeface="+mn-lt"/>
                <a:cs typeface="+mn-lt"/>
              </a:rPr>
              <a:t>Three types of recommender systems are:</a:t>
            </a:r>
          </a:p>
          <a:p>
            <a:pPr lvl="1"/>
            <a:r>
              <a:rPr lang="en-US" b="1" dirty="0">
                <a:ea typeface="+mn-lt"/>
                <a:cs typeface="+mn-lt"/>
              </a:rPr>
              <a:t>Content-</a:t>
            </a:r>
            <a:r>
              <a:rPr lang="en-US" b="1">
                <a:ea typeface="+mn-lt"/>
                <a:cs typeface="+mn-lt"/>
              </a:rPr>
              <a:t>Based Filtering</a:t>
            </a:r>
            <a:endParaRPr lang="en-US" dirty="0">
              <a:ea typeface="+mn-lt"/>
              <a:cs typeface="+mn-lt"/>
            </a:endParaRPr>
          </a:p>
          <a:p>
            <a:pPr lvl="1"/>
            <a:r>
              <a:rPr lang="en-US" b="1" dirty="0">
                <a:ea typeface="+mn-lt"/>
                <a:cs typeface="+mn-lt"/>
              </a:rPr>
              <a:t>Collaborative Filtering (CF)</a:t>
            </a:r>
            <a:r>
              <a:rPr lang="en-US" dirty="0">
                <a:ea typeface="+mn-lt"/>
                <a:cs typeface="+mn-lt"/>
              </a:rPr>
              <a:t>.</a:t>
            </a:r>
          </a:p>
          <a:p>
            <a:pPr lvl="1"/>
            <a:r>
              <a:rPr lang="en-US" b="1">
                <a:ea typeface="+mn-lt"/>
                <a:cs typeface="+mn-lt"/>
              </a:rPr>
              <a:t>Knowledge-based System</a:t>
            </a:r>
            <a:endParaRPr lang="en-US" dirty="0">
              <a:ea typeface="+mn-lt"/>
              <a:cs typeface="+mn-lt"/>
            </a:endParaRPr>
          </a:p>
        </p:txBody>
      </p:sp>
    </p:spTree>
    <p:extLst>
      <p:ext uri="{BB962C8B-B14F-4D97-AF65-F5344CB8AC3E}">
        <p14:creationId xmlns:p14="http://schemas.microsoft.com/office/powerpoint/2010/main" val="60929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4DE5-28D9-4215-87AC-14A8D311E28C}"/>
              </a:ext>
            </a:extLst>
          </p:cNvPr>
          <p:cNvSpPr>
            <a:spLocks noGrp="1"/>
          </p:cNvSpPr>
          <p:nvPr>
            <p:ph type="title"/>
          </p:nvPr>
        </p:nvSpPr>
        <p:spPr/>
        <p:txBody>
          <a:bodyPr/>
          <a:lstStyle/>
          <a:p>
            <a:r>
              <a:rPr lang="en-US"/>
              <a:t>Content-based Filtering</a:t>
            </a:r>
          </a:p>
        </p:txBody>
      </p:sp>
      <p:sp>
        <p:nvSpPr>
          <p:cNvPr id="3" name="Content Placeholder 2">
            <a:extLst>
              <a:ext uri="{FF2B5EF4-FFF2-40B4-BE49-F238E27FC236}">
                <a16:creationId xmlns:a16="http://schemas.microsoft.com/office/drawing/2014/main" id="{E7106589-ACF1-4840-A78F-E0615E1E0D4F}"/>
              </a:ext>
            </a:extLst>
          </p:cNvPr>
          <p:cNvSpPr>
            <a:spLocks noGrp="1"/>
          </p:cNvSpPr>
          <p:nvPr>
            <p:ph idx="1"/>
          </p:nvPr>
        </p:nvSpPr>
        <p:spPr/>
        <p:txBody>
          <a:bodyPr vert="horz" lIns="91440" tIns="45720" rIns="91440" bIns="45720" rtlCol="0" anchor="t">
            <a:normAutofit/>
          </a:bodyPr>
          <a:lstStyle/>
          <a:p>
            <a:r>
              <a:rPr lang="en-US">
                <a:ea typeface="+mn-lt"/>
                <a:cs typeface="+mn-lt"/>
              </a:rPr>
              <a:t>Content-based filtering is </a:t>
            </a:r>
            <a:r>
              <a:rPr lang="en-US" i="1">
                <a:ea typeface="+mn-lt"/>
                <a:cs typeface="+mn-lt"/>
              </a:rPr>
              <a:t>based on a single user’s interactions and preference</a:t>
            </a:r>
            <a:r>
              <a:rPr lang="en-US">
                <a:ea typeface="+mn-lt"/>
                <a:cs typeface="+mn-lt"/>
              </a:rPr>
              <a:t>. </a:t>
            </a:r>
          </a:p>
          <a:p>
            <a:r>
              <a:rPr lang="en-US">
                <a:ea typeface="+mn-lt"/>
                <a:cs typeface="+mn-lt"/>
              </a:rPr>
              <a:t>Recommendations are based on the data/metadata that is collected from a user’s history and interactions. </a:t>
            </a:r>
          </a:p>
          <a:p>
            <a:r>
              <a:rPr lang="en-US">
                <a:ea typeface="+mn-lt"/>
                <a:cs typeface="+mn-lt"/>
              </a:rPr>
              <a:t>This system returns information such as products or services that relate to a user's likes or views. </a:t>
            </a:r>
          </a:p>
          <a:p>
            <a:r>
              <a:rPr lang="en-US">
                <a:ea typeface="+mn-lt"/>
                <a:cs typeface="+mn-lt"/>
              </a:rPr>
              <a:t>The more information that the user provides, the higher the accuracy of the recommendations.</a:t>
            </a:r>
            <a:endParaRPr lang="en-US"/>
          </a:p>
        </p:txBody>
      </p:sp>
    </p:spTree>
    <p:extLst>
      <p:ext uri="{BB962C8B-B14F-4D97-AF65-F5344CB8AC3E}">
        <p14:creationId xmlns:p14="http://schemas.microsoft.com/office/powerpoint/2010/main" val="350087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F8E8-8BC5-4E84-B751-D17433F363FD}"/>
              </a:ext>
            </a:extLst>
          </p:cNvPr>
          <p:cNvSpPr>
            <a:spLocks noGrp="1"/>
          </p:cNvSpPr>
          <p:nvPr>
            <p:ph type="title"/>
          </p:nvPr>
        </p:nvSpPr>
        <p:spPr/>
        <p:txBody>
          <a:bodyPr/>
          <a:lstStyle/>
          <a:p>
            <a:r>
              <a:rPr lang="en-US"/>
              <a:t>Collaborative Filtering</a:t>
            </a:r>
          </a:p>
        </p:txBody>
      </p:sp>
      <p:sp>
        <p:nvSpPr>
          <p:cNvPr id="3" name="Content Placeholder 2">
            <a:extLst>
              <a:ext uri="{FF2B5EF4-FFF2-40B4-BE49-F238E27FC236}">
                <a16:creationId xmlns:a16="http://schemas.microsoft.com/office/drawing/2014/main" id="{4FB2A4AC-6D7B-4054-B9CE-81169DA1E162}"/>
              </a:ext>
            </a:extLst>
          </p:cNvPr>
          <p:cNvSpPr>
            <a:spLocks noGrp="1"/>
          </p:cNvSpPr>
          <p:nvPr>
            <p:ph idx="1"/>
          </p:nvPr>
        </p:nvSpPr>
        <p:spPr/>
        <p:txBody>
          <a:bodyPr vert="horz" lIns="91440" tIns="45720" rIns="91440" bIns="45720" rtlCol="0" anchor="t">
            <a:normAutofit/>
          </a:bodyPr>
          <a:lstStyle/>
          <a:p>
            <a:r>
              <a:rPr lang="en-US">
                <a:ea typeface="+mn-lt"/>
                <a:cs typeface="+mn-lt"/>
              </a:rPr>
              <a:t>Collaborative filtering casts a wider net than content-based filtering.</a:t>
            </a:r>
          </a:p>
          <a:p>
            <a:r>
              <a:rPr lang="en-US">
                <a:ea typeface="+mn-lt"/>
                <a:cs typeface="+mn-lt"/>
              </a:rPr>
              <a:t>Such a system utilizes information collected from the interactions of many other users to derive suggestions for a user. This approach makes recommendations based on other users with similar tastes or in similar situations. </a:t>
            </a:r>
            <a:endParaRPr lang="en-US" dirty="0">
              <a:ea typeface="+mn-lt"/>
              <a:cs typeface="+mn-lt"/>
            </a:endParaRPr>
          </a:p>
          <a:p>
            <a:r>
              <a:rPr lang="en-US">
                <a:ea typeface="+mn-lt"/>
                <a:cs typeface="+mn-lt"/>
              </a:rPr>
              <a:t>Collaborative filtering uses the opinions and actions of others to recommend items to you or to identify how one product may go well with another. ‘You may also like...’ recommendations is a typical </a:t>
            </a:r>
            <a:r>
              <a:rPr lang="en-US" dirty="0">
                <a:ea typeface="+mn-lt"/>
                <a:cs typeface="+mn-lt"/>
              </a:rPr>
              <a:t>usage. </a:t>
            </a:r>
            <a:endParaRPr lang="en-US"/>
          </a:p>
        </p:txBody>
      </p:sp>
    </p:spTree>
    <p:extLst>
      <p:ext uri="{BB962C8B-B14F-4D97-AF65-F5344CB8AC3E}">
        <p14:creationId xmlns:p14="http://schemas.microsoft.com/office/powerpoint/2010/main" val="23077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554BCE3-8E3C-440A-AFDE-382C97363C1E}"/>
              </a:ext>
            </a:extLst>
          </p:cNvPr>
          <p:cNvPicPr>
            <a:picLocks noChangeAspect="1"/>
          </p:cNvPicPr>
          <p:nvPr/>
        </p:nvPicPr>
        <p:blipFill>
          <a:blip r:embed="rId2"/>
          <a:stretch>
            <a:fillRect/>
          </a:stretch>
        </p:blipFill>
        <p:spPr>
          <a:xfrm>
            <a:off x="1267522" y="588227"/>
            <a:ext cx="7324492" cy="5495692"/>
          </a:xfrm>
          <a:prstGeom prst="rect">
            <a:avLst/>
          </a:prstGeom>
        </p:spPr>
      </p:pic>
    </p:spTree>
    <p:extLst>
      <p:ext uri="{BB962C8B-B14F-4D97-AF65-F5344CB8AC3E}">
        <p14:creationId xmlns:p14="http://schemas.microsoft.com/office/powerpoint/2010/main" val="4527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AE94-E88E-4DCA-8AE9-9F30DF36621F}"/>
              </a:ext>
            </a:extLst>
          </p:cNvPr>
          <p:cNvSpPr>
            <a:spLocks noGrp="1"/>
          </p:cNvSpPr>
          <p:nvPr>
            <p:ph type="title"/>
          </p:nvPr>
        </p:nvSpPr>
        <p:spPr/>
        <p:txBody>
          <a:bodyPr/>
          <a:lstStyle/>
          <a:p>
            <a:r>
              <a:rPr lang="en-US"/>
              <a:t>Knowledge-based System</a:t>
            </a:r>
          </a:p>
        </p:txBody>
      </p:sp>
      <p:sp>
        <p:nvSpPr>
          <p:cNvPr id="3" name="Content Placeholder 2">
            <a:extLst>
              <a:ext uri="{FF2B5EF4-FFF2-40B4-BE49-F238E27FC236}">
                <a16:creationId xmlns:a16="http://schemas.microsoft.com/office/drawing/2014/main" id="{0F5BAFD1-5E24-4996-9035-5CD95879C3E4}"/>
              </a:ext>
            </a:extLst>
          </p:cNvPr>
          <p:cNvSpPr>
            <a:spLocks noGrp="1"/>
          </p:cNvSpPr>
          <p:nvPr>
            <p:ph idx="1"/>
          </p:nvPr>
        </p:nvSpPr>
        <p:spPr/>
        <p:txBody>
          <a:bodyPr vert="horz" lIns="91440" tIns="45720" rIns="91440" bIns="45720" rtlCol="0" anchor="t">
            <a:normAutofit/>
          </a:bodyPr>
          <a:lstStyle/>
          <a:p>
            <a:r>
              <a:rPr lang="en-US">
                <a:ea typeface="+mn-lt"/>
                <a:cs typeface="+mn-lt"/>
              </a:rPr>
              <a:t>Knowledge-based systems produce suggestions that are based on an influence about a user’s needs and utilize a degree of domain expertise and knowledge.</a:t>
            </a:r>
          </a:p>
          <a:p>
            <a:r>
              <a:rPr lang="en-US">
                <a:ea typeface="+mn-lt"/>
                <a:cs typeface="+mn-lt"/>
              </a:rPr>
              <a:t>Rules are defined that set context for each recommendation. </a:t>
            </a:r>
          </a:p>
          <a:p>
            <a:r>
              <a:rPr lang="en-US">
                <a:ea typeface="+mn-lt"/>
                <a:cs typeface="+mn-lt"/>
              </a:rPr>
              <a:t>Such systems do not, by default, have to use the interaction history of a user. (as content-based systems do- but can use this information</a:t>
            </a:r>
            <a:r>
              <a:rPr lang="en-US" dirty="0">
                <a:ea typeface="+mn-lt"/>
                <a:cs typeface="+mn-lt"/>
              </a:rPr>
              <a:t>)</a:t>
            </a:r>
            <a:endParaRPr lang="en-US" dirty="0"/>
          </a:p>
        </p:txBody>
      </p:sp>
    </p:spTree>
    <p:extLst>
      <p:ext uri="{BB962C8B-B14F-4D97-AF65-F5344CB8AC3E}">
        <p14:creationId xmlns:p14="http://schemas.microsoft.com/office/powerpoint/2010/main" val="35845003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Recommendation System</vt:lpstr>
      <vt:lpstr>A Software-based Project to Kickoff 2021</vt:lpstr>
      <vt:lpstr>Development Environment</vt:lpstr>
      <vt:lpstr>Resources</vt:lpstr>
      <vt:lpstr>Recommendation Systems</vt:lpstr>
      <vt:lpstr>Content-based Filtering</vt:lpstr>
      <vt:lpstr>Collaborative Filtering</vt:lpstr>
      <vt:lpstr>PowerPoint Presentation</vt:lpstr>
      <vt:lpstr>Knowledge-based System</vt:lpstr>
      <vt:lpstr>Cold Starts</vt:lpstr>
      <vt:lpstr>Visitor Cold Start</vt:lpstr>
      <vt:lpstr>Product Cold Start</vt:lpstr>
      <vt:lpstr>System Startup</vt:lpstr>
      <vt:lpstr>Recommender System Challenges</vt:lpstr>
      <vt:lpstr>Design Goal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253</cp:revision>
  <dcterms:created xsi:type="dcterms:W3CDTF">2021-01-26T23:45:38Z</dcterms:created>
  <dcterms:modified xsi:type="dcterms:W3CDTF">2021-02-22T20:40:28Z</dcterms:modified>
</cp:coreProperties>
</file>