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74" r:id="rId5"/>
    <p:sldId id="273" r:id="rId6"/>
    <p:sldId id="272" r:id="rId7"/>
    <p:sldId id="276" r:id="rId8"/>
    <p:sldId id="271" r:id="rId9"/>
    <p:sldId id="270" r:id="rId10"/>
    <p:sldId id="281" r:id="rId11"/>
    <p:sldId id="269" r:id="rId12"/>
    <p:sldId id="268" r:id="rId13"/>
    <p:sldId id="282" r:id="rId14"/>
    <p:sldId id="267" r:id="rId15"/>
    <p:sldId id="266" r:id="rId16"/>
    <p:sldId id="265" r:id="rId17"/>
    <p:sldId id="264" r:id="rId18"/>
    <p:sldId id="263" r:id="rId19"/>
    <p:sldId id="277" r:id="rId20"/>
    <p:sldId id="262" r:id="rId21"/>
    <p:sldId id="261" r:id="rId22"/>
    <p:sldId id="283" r:id="rId23"/>
    <p:sldId id="260" r:id="rId24"/>
    <p:sldId id="280" r:id="rId25"/>
    <p:sldId id="279" r:id="rId26"/>
    <p:sldId id="284" r:id="rId27"/>
    <p:sldId id="259" r:id="rId28"/>
    <p:sldId id="278" r:id="rId29"/>
    <p:sldId id="258"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D364E-B256-4922-A1FF-A86191D93A0F}" v="2147" dt="2020-02-12T00:39:05.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4" d="100"/>
          <a:sy n="94"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2/11/2020</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F9461-E3EB-40CD-B93F-E5CBBBD8E0BA}"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2/11/2020</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2/11/2020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2/11/2020</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ufldl.stanford.edu/housenumb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rchive.ics.uci.edu/ml/datasets/Online+Shoppers+Purchasing+Intention+Datas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ea typeface="+mn-lt"/>
                <a:cs typeface="+mn-lt"/>
              </a:rPr>
              <a:t>SISA Training </a:t>
            </a:r>
          </a:p>
          <a:p>
            <a:r>
              <a:rPr lang="en-US" dirty="0" err="1">
                <a:ea typeface="+mn-lt"/>
                <a:cs typeface="+mn-lt"/>
              </a:rPr>
              <a:t>Sharded</a:t>
            </a:r>
            <a:r>
              <a:rPr lang="en-US" dirty="0">
                <a:ea typeface="+mn-lt"/>
                <a:cs typeface="+mn-lt"/>
              </a:rPr>
              <a:t>, Isolated, Sliced, and Aggregated </a:t>
            </a:r>
            <a:endParaRPr lang="en-US"/>
          </a:p>
        </p:txBody>
      </p:sp>
      <p:sp>
        <p:nvSpPr>
          <p:cNvPr id="3" name="Date Placeholder 2"/>
          <p:cNvSpPr>
            <a:spLocks noGrp="1"/>
          </p:cNvSpPr>
          <p:nvPr>
            <p:ph type="dt" sz="half" idx="10"/>
          </p:nvPr>
        </p:nvSpPr>
        <p:spPr/>
        <p:txBody>
          <a:bodyPr/>
          <a:lstStyle/>
          <a:p>
            <a:fld id="{34D8DEE8-7A87-4E01-8ADE-4C49CDD43F74}" type="datetime1">
              <a:rPr lang="en-US" smtClean="0"/>
              <a:pPr/>
              <a:t>2/11/2020</a:t>
            </a:fld>
            <a:endParaRPr lang="en-US" dirty="0"/>
          </a:p>
        </p:txBody>
      </p:sp>
      <p:sp>
        <p:nvSpPr>
          <p:cNvPr id="4" name="Slide Number Placeholder 3"/>
          <p:cNvSpPr>
            <a:spLocks noGrp="1"/>
          </p:cNvSpPr>
          <p:nvPr>
            <p:ph type="sldNum" sz="quarter" idx="11"/>
          </p:nvPr>
        </p:nvSpPr>
        <p:spPr/>
        <p:txBody>
          <a:bodyPr/>
          <a:lstStyle/>
          <a:p>
            <a:pPr algn="r"/>
            <a:fld id="{F7886C9C-DC18-4195-8FD5-A50AA931D419}" type="slidenum">
              <a:rPr lang="en-US" smtClean="0"/>
              <a:pPr algn="r"/>
              <a:t>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Machine unlearning</a:t>
            </a:r>
          </a:p>
        </p:txBody>
      </p:sp>
      <p:sp>
        <p:nvSpPr>
          <p:cNvPr id="7" name="TextBox 6">
            <a:extLst>
              <a:ext uri="{FF2B5EF4-FFF2-40B4-BE49-F238E27FC236}">
                <a16:creationId xmlns:a16="http://schemas.microsoft.com/office/drawing/2014/main" id="{ACA8512A-4F22-4B85-B779-CAE230D33AFA}"/>
              </a:ext>
            </a:extLst>
          </p:cNvPr>
          <p:cNvSpPr txBox="1"/>
          <p:nvPr/>
        </p:nvSpPr>
        <p:spPr>
          <a:xfrm>
            <a:off x="1179274" y="2912910"/>
            <a:ext cx="62081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solidFill>
                  <a:schemeClr val="bg1"/>
                </a:solidFill>
              </a:rPr>
              <a:t>Based on: </a:t>
            </a:r>
            <a:r>
              <a:rPr lang="en-US" dirty="0">
                <a:solidFill>
                  <a:schemeClr val="bg1"/>
                </a:solidFill>
                <a:ea typeface="+mn-lt"/>
                <a:cs typeface="+mn-lt"/>
              </a:rPr>
              <a:t>https://arxiv.org/pdf/1912.03817.pdf</a:t>
            </a:r>
          </a:p>
        </p:txBody>
      </p:sp>
      <p:sp>
        <p:nvSpPr>
          <p:cNvPr id="9" name="TextBox 8">
            <a:extLst>
              <a:ext uri="{FF2B5EF4-FFF2-40B4-BE49-F238E27FC236}">
                <a16:creationId xmlns:a16="http://schemas.microsoft.com/office/drawing/2014/main" id="{AF753E1D-13D8-46A9-8C92-503AFA23971B}"/>
              </a:ext>
            </a:extLst>
          </p:cNvPr>
          <p:cNvSpPr txBox="1"/>
          <p:nvPr/>
        </p:nvSpPr>
        <p:spPr>
          <a:xfrm>
            <a:off x="7091344" y="5826363"/>
            <a:ext cx="16679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Gene </a:t>
            </a:r>
            <a:r>
              <a:rPr lang="en-US" dirty="0" err="1">
                <a:solidFill>
                  <a:schemeClr val="bg1"/>
                </a:solidFill>
              </a:rPr>
              <a:t>Olafsen</a:t>
            </a:r>
            <a:endParaRPr lang="en-US" dirty="0">
              <a:solidFill>
                <a:schemeClr val="bg1"/>
              </a:solidFill>
            </a:endParaRPr>
          </a:p>
        </p:txBody>
      </p:sp>
    </p:spTree>
    <p:extLst>
      <p:ext uri="{BB962C8B-B14F-4D97-AF65-F5344CB8AC3E}">
        <p14:creationId xmlns:p14="http://schemas.microsoft.com/office/powerpoint/2010/main" val="290556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58E2D43-8017-4291-B199-4A7FF311A74C}"/>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07AACCDB-433C-43E9-B719-8120A7741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E58257-94FF-443F-98C7-C5368D91EFBA}"/>
              </a:ext>
            </a:extLst>
          </p:cNvPr>
          <p:cNvSpPr>
            <a:spLocks noGrp="1"/>
          </p:cNvSpPr>
          <p:nvPr>
            <p:ph type="sldNum" sz="quarter" idx="12"/>
          </p:nvPr>
        </p:nvSpPr>
        <p:spPr/>
        <p:txBody>
          <a:bodyPr/>
          <a:lstStyle/>
          <a:p>
            <a:fld id="{F7886C9C-DC18-4195-8FD5-A50AA931D419}" type="slidenum">
              <a:rPr lang="en-US" smtClean="0"/>
              <a:pPr/>
              <a:t>10</a:t>
            </a:fld>
            <a:endParaRPr lang="en-US"/>
          </a:p>
        </p:txBody>
      </p:sp>
      <p:sp>
        <p:nvSpPr>
          <p:cNvPr id="6" name="Title 5">
            <a:extLst>
              <a:ext uri="{FF2B5EF4-FFF2-40B4-BE49-F238E27FC236}">
                <a16:creationId xmlns:a16="http://schemas.microsoft.com/office/drawing/2014/main" id="{C251271A-D1ED-4D61-B32B-5EBEE9C70DC0}"/>
              </a:ext>
            </a:extLst>
          </p:cNvPr>
          <p:cNvSpPr>
            <a:spLocks noGrp="1"/>
          </p:cNvSpPr>
          <p:nvPr>
            <p:ph type="title"/>
          </p:nvPr>
        </p:nvSpPr>
        <p:spPr/>
        <p:txBody>
          <a:bodyPr/>
          <a:lstStyle/>
          <a:p>
            <a:r>
              <a:rPr lang="en-US"/>
              <a:t>User data shard</a:t>
            </a:r>
          </a:p>
        </p:txBody>
      </p:sp>
      <p:sp>
        <p:nvSpPr>
          <p:cNvPr id="7" name="Rectangle 6">
            <a:extLst>
              <a:ext uri="{FF2B5EF4-FFF2-40B4-BE49-F238E27FC236}">
                <a16:creationId xmlns:a16="http://schemas.microsoft.com/office/drawing/2014/main" id="{CDBE7C8B-2271-46C0-8A2A-2CD11C510F8E}"/>
              </a:ext>
            </a:extLst>
          </p:cNvPr>
          <p:cNvSpPr/>
          <p:nvPr/>
        </p:nvSpPr>
        <p:spPr>
          <a:xfrm>
            <a:off x="1810729" y="2619412"/>
            <a:ext cx="4599105" cy="731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Training Dataset</a:t>
            </a:r>
          </a:p>
        </p:txBody>
      </p:sp>
      <p:sp>
        <p:nvSpPr>
          <p:cNvPr id="9" name="Rectangle 8">
            <a:extLst>
              <a:ext uri="{FF2B5EF4-FFF2-40B4-BE49-F238E27FC236}">
                <a16:creationId xmlns:a16="http://schemas.microsoft.com/office/drawing/2014/main" id="{25F194B4-11AC-45F0-8FA7-33A5C6610411}"/>
              </a:ext>
            </a:extLst>
          </p:cNvPr>
          <p:cNvSpPr/>
          <p:nvPr/>
        </p:nvSpPr>
        <p:spPr>
          <a:xfrm>
            <a:off x="1807341"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F32F05-C339-4E21-AE98-BCB8290D8D4F}"/>
              </a:ext>
            </a:extLst>
          </p:cNvPr>
          <p:cNvSpPr/>
          <p:nvPr/>
        </p:nvSpPr>
        <p:spPr>
          <a:xfrm>
            <a:off x="2186835"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FF272D-2C39-4CCB-B338-7CB5FB55FD0D}"/>
              </a:ext>
            </a:extLst>
          </p:cNvPr>
          <p:cNvSpPr/>
          <p:nvPr/>
        </p:nvSpPr>
        <p:spPr>
          <a:xfrm>
            <a:off x="2557293" y="3402119"/>
            <a:ext cx="325280" cy="6324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1C629A-1122-4B62-AB8C-FD60B5F07993}"/>
              </a:ext>
            </a:extLst>
          </p:cNvPr>
          <p:cNvSpPr txBox="1"/>
          <p:nvPr/>
        </p:nvSpPr>
        <p:spPr>
          <a:xfrm>
            <a:off x="809925" y="3529633"/>
            <a:ext cx="9089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Shards</a:t>
            </a:r>
          </a:p>
        </p:txBody>
      </p:sp>
      <p:sp>
        <p:nvSpPr>
          <p:cNvPr id="13" name="Rectangle 12">
            <a:extLst>
              <a:ext uri="{FF2B5EF4-FFF2-40B4-BE49-F238E27FC236}">
                <a16:creationId xmlns:a16="http://schemas.microsoft.com/office/drawing/2014/main" id="{670D1CBA-0DA1-473F-B7B5-AEBB07F71083}"/>
              </a:ext>
            </a:extLst>
          </p:cNvPr>
          <p:cNvSpPr/>
          <p:nvPr/>
        </p:nvSpPr>
        <p:spPr>
          <a:xfrm>
            <a:off x="2936787"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893C3D-8B20-4E93-AAB0-481037A44747}"/>
              </a:ext>
            </a:extLst>
          </p:cNvPr>
          <p:cNvSpPr/>
          <p:nvPr/>
        </p:nvSpPr>
        <p:spPr>
          <a:xfrm>
            <a:off x="3316281"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E38149-B00B-4527-BB95-544933C839CD}"/>
              </a:ext>
            </a:extLst>
          </p:cNvPr>
          <p:cNvSpPr/>
          <p:nvPr/>
        </p:nvSpPr>
        <p:spPr>
          <a:xfrm>
            <a:off x="3695775" y="3402118"/>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7458A49-5AD8-4CAF-B4F5-5937737ACF6C}"/>
              </a:ext>
            </a:extLst>
          </p:cNvPr>
          <p:cNvCxnSpPr/>
          <p:nvPr/>
        </p:nvCxnSpPr>
        <p:spPr>
          <a:xfrm flipH="1" flipV="1">
            <a:off x="2742071" y="4147102"/>
            <a:ext cx="1181852" cy="946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E8B857E6-98A4-4C15-A635-6102BC4E5B09}"/>
              </a:ext>
            </a:extLst>
          </p:cNvPr>
          <p:cNvSpPr txBox="1"/>
          <p:nvPr/>
        </p:nvSpPr>
        <p:spPr>
          <a:xfrm>
            <a:off x="3956565" y="513118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Shard containing user data to 'forget'</a:t>
            </a:r>
            <a:endParaRPr lang="en-US" dirty="0"/>
          </a:p>
        </p:txBody>
      </p:sp>
    </p:spTree>
    <p:extLst>
      <p:ext uri="{BB962C8B-B14F-4D97-AF65-F5344CB8AC3E}">
        <p14:creationId xmlns:p14="http://schemas.microsoft.com/office/powerpoint/2010/main" val="69164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928B51-0764-497E-8A71-28562FFA2A8F}"/>
              </a:ext>
            </a:extLst>
          </p:cNvPr>
          <p:cNvSpPr>
            <a:spLocks noGrp="1"/>
          </p:cNvSpPr>
          <p:nvPr>
            <p:ph idx="1"/>
          </p:nvPr>
        </p:nvSpPr>
        <p:spPr/>
        <p:txBody>
          <a:bodyPr vert="horz" lIns="91440" tIns="45720" rIns="91440" bIns="45720" rtlCol="0" anchor="t">
            <a:normAutofit/>
          </a:bodyPr>
          <a:lstStyle/>
          <a:p>
            <a:r>
              <a:rPr lang="en-US">
                <a:ea typeface="+mn-lt"/>
                <a:cs typeface="+mn-lt"/>
              </a:rPr>
              <a:t>Training time is decreased over using the full training set, because shards are smaller than the entire training set.</a:t>
            </a:r>
            <a:endParaRPr lang="en-US"/>
          </a:p>
        </p:txBody>
      </p:sp>
      <p:sp>
        <p:nvSpPr>
          <p:cNvPr id="3" name="Date Placeholder 2">
            <a:extLst>
              <a:ext uri="{FF2B5EF4-FFF2-40B4-BE49-F238E27FC236}">
                <a16:creationId xmlns:a16="http://schemas.microsoft.com/office/drawing/2014/main" id="{DE786C79-F062-48E1-93EA-B114D412FDDF}"/>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B1CA91B8-CFCD-4AF2-A9E3-9A59129B77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3A4579-9923-4911-AB12-687EB70845A5}"/>
              </a:ext>
            </a:extLst>
          </p:cNvPr>
          <p:cNvSpPr>
            <a:spLocks noGrp="1"/>
          </p:cNvSpPr>
          <p:nvPr>
            <p:ph type="sldNum" sz="quarter" idx="12"/>
          </p:nvPr>
        </p:nvSpPr>
        <p:spPr/>
        <p:txBody>
          <a:bodyPr/>
          <a:lstStyle/>
          <a:p>
            <a:fld id="{F7886C9C-DC18-4195-8FD5-A50AA931D419}" type="slidenum">
              <a:rPr lang="en-US" smtClean="0"/>
              <a:pPr/>
              <a:t>11</a:t>
            </a:fld>
            <a:endParaRPr lang="en-US"/>
          </a:p>
        </p:txBody>
      </p:sp>
      <p:sp>
        <p:nvSpPr>
          <p:cNvPr id="6" name="Title 5">
            <a:extLst>
              <a:ext uri="{FF2B5EF4-FFF2-40B4-BE49-F238E27FC236}">
                <a16:creationId xmlns:a16="http://schemas.microsoft.com/office/drawing/2014/main" id="{6F81C63A-A27C-41DD-BFB0-4B52F8C159B4}"/>
              </a:ext>
            </a:extLst>
          </p:cNvPr>
          <p:cNvSpPr>
            <a:spLocks noGrp="1"/>
          </p:cNvSpPr>
          <p:nvPr>
            <p:ph type="title"/>
          </p:nvPr>
        </p:nvSpPr>
        <p:spPr/>
        <p:txBody>
          <a:bodyPr/>
          <a:lstStyle/>
          <a:p>
            <a:r>
              <a:rPr lang="en-US"/>
              <a:t>Proposed advantage</a:t>
            </a:r>
          </a:p>
        </p:txBody>
      </p:sp>
    </p:spTree>
    <p:extLst>
      <p:ext uri="{BB962C8B-B14F-4D97-AF65-F5344CB8AC3E}">
        <p14:creationId xmlns:p14="http://schemas.microsoft.com/office/powerpoint/2010/main" val="165826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2BE833-63A7-4FCD-AADA-C4A7B9C8DC49}"/>
              </a:ext>
            </a:extLst>
          </p:cNvPr>
          <p:cNvSpPr>
            <a:spLocks noGrp="1"/>
          </p:cNvSpPr>
          <p:nvPr>
            <p:ph idx="1"/>
          </p:nvPr>
        </p:nvSpPr>
        <p:spPr/>
        <p:txBody>
          <a:bodyPr vert="horz" lIns="91440" tIns="45720" rIns="91440" bIns="45720" rtlCol="0" anchor="t">
            <a:normAutofit/>
          </a:bodyPr>
          <a:lstStyle/>
          <a:p>
            <a:r>
              <a:rPr lang="en-US">
                <a:ea typeface="+mn-lt"/>
                <a:cs typeface="+mn-lt"/>
              </a:rPr>
              <a:t>It is possible to further reduce training time by dividing a shard into smaller pieces or 'slices'.</a:t>
            </a:r>
            <a:endParaRPr lang="en-US"/>
          </a:p>
          <a:p>
            <a:endParaRPr lang="en-US"/>
          </a:p>
          <a:p>
            <a:r>
              <a:rPr lang="en-US">
                <a:ea typeface="+mn-lt"/>
                <a:cs typeface="+mn-lt"/>
              </a:rPr>
              <a:t>1. Divide a Shard further into Slices</a:t>
            </a:r>
            <a:endParaRPr lang="en-US"/>
          </a:p>
          <a:p>
            <a:r>
              <a:rPr lang="en-US">
                <a:ea typeface="+mn-lt"/>
                <a:cs typeface="+mn-lt"/>
              </a:rPr>
              <a:t>2. Save model parameter state between training a slice.</a:t>
            </a:r>
            <a:endParaRPr lang="en-US"/>
          </a:p>
          <a:p>
            <a:r>
              <a:rPr lang="en-US">
                <a:ea typeface="+mn-lt"/>
                <a:cs typeface="+mn-lt"/>
              </a:rPr>
              <a:t>3. When 'unlearning' is required, instead of randomly initialing the model state, apply the model state as it was before the 'slice' containing the unlearnd data point.</a:t>
            </a:r>
            <a:endParaRPr lang="en-US"/>
          </a:p>
          <a:p>
            <a:endParaRPr lang="en-US" dirty="0"/>
          </a:p>
        </p:txBody>
      </p:sp>
      <p:sp>
        <p:nvSpPr>
          <p:cNvPr id="3" name="Date Placeholder 2">
            <a:extLst>
              <a:ext uri="{FF2B5EF4-FFF2-40B4-BE49-F238E27FC236}">
                <a16:creationId xmlns:a16="http://schemas.microsoft.com/office/drawing/2014/main" id="{FF6ED79F-6FA2-47B4-93DC-B65A4D9DACB8}"/>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EF4EA542-EB6D-4442-B0E0-6F016AEBC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D8122-76C4-4DBA-86F2-AE3A9154DE8C}"/>
              </a:ext>
            </a:extLst>
          </p:cNvPr>
          <p:cNvSpPr>
            <a:spLocks noGrp="1"/>
          </p:cNvSpPr>
          <p:nvPr>
            <p:ph type="sldNum" sz="quarter" idx="12"/>
          </p:nvPr>
        </p:nvSpPr>
        <p:spPr/>
        <p:txBody>
          <a:bodyPr/>
          <a:lstStyle/>
          <a:p>
            <a:fld id="{F7886C9C-DC18-4195-8FD5-A50AA931D419}" type="slidenum">
              <a:rPr lang="en-US" smtClean="0"/>
              <a:pPr/>
              <a:t>12</a:t>
            </a:fld>
            <a:endParaRPr lang="en-US"/>
          </a:p>
        </p:txBody>
      </p:sp>
      <p:sp>
        <p:nvSpPr>
          <p:cNvPr id="6" name="Title 5">
            <a:extLst>
              <a:ext uri="{FF2B5EF4-FFF2-40B4-BE49-F238E27FC236}">
                <a16:creationId xmlns:a16="http://schemas.microsoft.com/office/drawing/2014/main" id="{2E6E5F1E-5275-4DEE-A49E-D276A389CA2A}"/>
              </a:ext>
            </a:extLst>
          </p:cNvPr>
          <p:cNvSpPr>
            <a:spLocks noGrp="1"/>
          </p:cNvSpPr>
          <p:nvPr>
            <p:ph type="title"/>
          </p:nvPr>
        </p:nvSpPr>
        <p:spPr/>
        <p:txBody>
          <a:bodyPr/>
          <a:lstStyle/>
          <a:p>
            <a:r>
              <a:rPr lang="en-US"/>
              <a:t>Slicing a shard</a:t>
            </a:r>
          </a:p>
        </p:txBody>
      </p:sp>
    </p:spTree>
    <p:extLst>
      <p:ext uri="{BB962C8B-B14F-4D97-AF65-F5344CB8AC3E}">
        <p14:creationId xmlns:p14="http://schemas.microsoft.com/office/powerpoint/2010/main" val="370137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FE7580-48C7-46D0-9C09-1DD9A6338862}"/>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76A13743-8CD8-4B88-B26D-2EF20F67AB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86B35-D41A-44DA-A313-E8F93F878D37}"/>
              </a:ext>
            </a:extLst>
          </p:cNvPr>
          <p:cNvSpPr>
            <a:spLocks noGrp="1"/>
          </p:cNvSpPr>
          <p:nvPr>
            <p:ph type="sldNum" sz="quarter" idx="12"/>
          </p:nvPr>
        </p:nvSpPr>
        <p:spPr/>
        <p:txBody>
          <a:bodyPr/>
          <a:lstStyle/>
          <a:p>
            <a:fld id="{F7886C9C-DC18-4195-8FD5-A50AA931D419}" type="slidenum">
              <a:rPr lang="en-US" smtClean="0"/>
              <a:pPr/>
              <a:t>13</a:t>
            </a:fld>
            <a:endParaRPr lang="en-US"/>
          </a:p>
        </p:txBody>
      </p:sp>
      <p:sp>
        <p:nvSpPr>
          <p:cNvPr id="6" name="Title 5">
            <a:extLst>
              <a:ext uri="{FF2B5EF4-FFF2-40B4-BE49-F238E27FC236}">
                <a16:creationId xmlns:a16="http://schemas.microsoft.com/office/drawing/2014/main" id="{C9C2554B-1F0A-445A-B05A-09185AEB8813}"/>
              </a:ext>
            </a:extLst>
          </p:cNvPr>
          <p:cNvSpPr>
            <a:spLocks noGrp="1"/>
          </p:cNvSpPr>
          <p:nvPr>
            <p:ph type="title"/>
          </p:nvPr>
        </p:nvSpPr>
        <p:spPr/>
        <p:txBody>
          <a:bodyPr/>
          <a:lstStyle/>
          <a:p>
            <a:r>
              <a:rPr lang="en-US"/>
              <a:t>User data slice</a:t>
            </a:r>
          </a:p>
        </p:txBody>
      </p:sp>
      <p:sp>
        <p:nvSpPr>
          <p:cNvPr id="8" name="Rectangle 7">
            <a:extLst>
              <a:ext uri="{FF2B5EF4-FFF2-40B4-BE49-F238E27FC236}">
                <a16:creationId xmlns:a16="http://schemas.microsoft.com/office/drawing/2014/main" id="{A2E4A3D3-CBB5-446E-A6E7-EE6940748949}"/>
              </a:ext>
            </a:extLst>
          </p:cNvPr>
          <p:cNvSpPr/>
          <p:nvPr/>
        </p:nvSpPr>
        <p:spPr>
          <a:xfrm>
            <a:off x="1810729" y="2619412"/>
            <a:ext cx="4599105" cy="731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Training Dataset</a:t>
            </a:r>
          </a:p>
        </p:txBody>
      </p:sp>
      <p:sp>
        <p:nvSpPr>
          <p:cNvPr id="10" name="Rectangle 9">
            <a:extLst>
              <a:ext uri="{FF2B5EF4-FFF2-40B4-BE49-F238E27FC236}">
                <a16:creationId xmlns:a16="http://schemas.microsoft.com/office/drawing/2014/main" id="{D9E7E65A-2C5D-491F-84EB-F66AAC351E72}"/>
              </a:ext>
            </a:extLst>
          </p:cNvPr>
          <p:cNvSpPr/>
          <p:nvPr/>
        </p:nvSpPr>
        <p:spPr>
          <a:xfrm>
            <a:off x="1807341"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62A723-3EB1-454B-ABCF-27EB5B3B0ED8}"/>
              </a:ext>
            </a:extLst>
          </p:cNvPr>
          <p:cNvSpPr/>
          <p:nvPr/>
        </p:nvSpPr>
        <p:spPr>
          <a:xfrm>
            <a:off x="2186835"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DE3627-3E9C-41E0-861F-2597D447DFCF}"/>
              </a:ext>
            </a:extLst>
          </p:cNvPr>
          <p:cNvSpPr/>
          <p:nvPr/>
        </p:nvSpPr>
        <p:spPr>
          <a:xfrm>
            <a:off x="2557293" y="3402119"/>
            <a:ext cx="325280" cy="6324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1905F65-6A1F-4E1C-ABDF-7FBEB741D818}"/>
              </a:ext>
            </a:extLst>
          </p:cNvPr>
          <p:cNvSpPr txBox="1"/>
          <p:nvPr/>
        </p:nvSpPr>
        <p:spPr>
          <a:xfrm>
            <a:off x="809925" y="3665167"/>
            <a:ext cx="9089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Shards</a:t>
            </a:r>
          </a:p>
        </p:txBody>
      </p:sp>
      <p:sp>
        <p:nvSpPr>
          <p:cNvPr id="18" name="Rectangle 17">
            <a:extLst>
              <a:ext uri="{FF2B5EF4-FFF2-40B4-BE49-F238E27FC236}">
                <a16:creationId xmlns:a16="http://schemas.microsoft.com/office/drawing/2014/main" id="{9CCD1BE8-56B1-418B-85EC-60AE270D29AB}"/>
              </a:ext>
            </a:extLst>
          </p:cNvPr>
          <p:cNvSpPr/>
          <p:nvPr/>
        </p:nvSpPr>
        <p:spPr>
          <a:xfrm>
            <a:off x="2936787"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F1FA26-C174-472A-9D12-1070D23F49B6}"/>
              </a:ext>
            </a:extLst>
          </p:cNvPr>
          <p:cNvSpPr/>
          <p:nvPr/>
        </p:nvSpPr>
        <p:spPr>
          <a:xfrm>
            <a:off x="3316281" y="3402119"/>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E183BD-6F61-445E-BD0C-1BD781C8281A}"/>
              </a:ext>
            </a:extLst>
          </p:cNvPr>
          <p:cNvSpPr/>
          <p:nvPr/>
        </p:nvSpPr>
        <p:spPr>
          <a:xfrm>
            <a:off x="3695775" y="3402118"/>
            <a:ext cx="325280"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2B231C7E-1860-4EBB-81C6-69770FD45C13}"/>
              </a:ext>
            </a:extLst>
          </p:cNvPr>
          <p:cNvCxnSpPr/>
          <p:nvPr/>
        </p:nvCxnSpPr>
        <p:spPr>
          <a:xfrm flipH="1" flipV="1">
            <a:off x="2751106" y="4788627"/>
            <a:ext cx="1227029" cy="6668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CAEC8E1-BCA9-497D-AAED-F2A4C8A922A4}"/>
              </a:ext>
            </a:extLst>
          </p:cNvPr>
          <p:cNvSpPr txBox="1"/>
          <p:nvPr/>
        </p:nvSpPr>
        <p:spPr>
          <a:xfrm>
            <a:off x="4019814" y="5131189"/>
            <a:ext cx="26799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Slice containing user data to 'forget'</a:t>
            </a:r>
            <a:endParaRPr lang="en-US" dirty="0"/>
          </a:p>
        </p:txBody>
      </p:sp>
      <p:sp>
        <p:nvSpPr>
          <p:cNvPr id="27" name="Rectangle 26">
            <a:extLst>
              <a:ext uri="{FF2B5EF4-FFF2-40B4-BE49-F238E27FC236}">
                <a16:creationId xmlns:a16="http://schemas.microsoft.com/office/drawing/2014/main" id="{DB9F180F-3B52-4A67-BB2E-F2B0DC0955A1}"/>
              </a:ext>
            </a:extLst>
          </p:cNvPr>
          <p:cNvSpPr/>
          <p:nvPr/>
        </p:nvSpPr>
        <p:spPr>
          <a:xfrm>
            <a:off x="2738005" y="4088823"/>
            <a:ext cx="54213" cy="6324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81ED6C-6D00-4979-A901-F543F76B0B0D}"/>
              </a:ext>
            </a:extLst>
          </p:cNvPr>
          <p:cNvSpPr/>
          <p:nvPr/>
        </p:nvSpPr>
        <p:spPr>
          <a:xfrm>
            <a:off x="2557294" y="4088823"/>
            <a:ext cx="54213"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B870B55-9933-4487-9535-B8156DC23737}"/>
              </a:ext>
            </a:extLst>
          </p:cNvPr>
          <p:cNvSpPr/>
          <p:nvPr/>
        </p:nvSpPr>
        <p:spPr>
          <a:xfrm>
            <a:off x="2828361" y="4088823"/>
            <a:ext cx="54213"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774AFDA-293F-4A05-8B88-CD4EE12E4533}"/>
              </a:ext>
            </a:extLst>
          </p:cNvPr>
          <p:cNvSpPr/>
          <p:nvPr/>
        </p:nvSpPr>
        <p:spPr>
          <a:xfrm>
            <a:off x="2638613" y="4088823"/>
            <a:ext cx="54213" cy="6324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ylinder 30">
            <a:extLst>
              <a:ext uri="{FF2B5EF4-FFF2-40B4-BE49-F238E27FC236}">
                <a16:creationId xmlns:a16="http://schemas.microsoft.com/office/drawing/2014/main" id="{7F2CFA7E-46F9-48D9-BC97-533C9B8E2617}"/>
              </a:ext>
            </a:extLst>
          </p:cNvPr>
          <p:cNvSpPr/>
          <p:nvPr/>
        </p:nvSpPr>
        <p:spPr>
          <a:xfrm>
            <a:off x="2470326" y="5251493"/>
            <a:ext cx="542134" cy="731882"/>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D03A38E-087C-49E9-9BEE-466374606A2B}"/>
              </a:ext>
            </a:extLst>
          </p:cNvPr>
          <p:cNvSpPr txBox="1"/>
          <p:nvPr/>
        </p:nvSpPr>
        <p:spPr>
          <a:xfrm>
            <a:off x="809925" y="4351870"/>
            <a:ext cx="9089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Slices</a:t>
            </a:r>
          </a:p>
        </p:txBody>
      </p:sp>
      <p:cxnSp>
        <p:nvCxnSpPr>
          <p:cNvPr id="33" name="Straight Arrow Connector 32">
            <a:extLst>
              <a:ext uri="{FF2B5EF4-FFF2-40B4-BE49-F238E27FC236}">
                <a16:creationId xmlns:a16="http://schemas.microsoft.com/office/drawing/2014/main" id="{E1718718-70B8-4315-A0D8-87E52085A74F}"/>
              </a:ext>
            </a:extLst>
          </p:cNvPr>
          <p:cNvCxnSpPr/>
          <p:nvPr/>
        </p:nvCxnSpPr>
        <p:spPr>
          <a:xfrm flipH="1">
            <a:off x="2596936" y="4777219"/>
            <a:ext cx="7228" cy="390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260B69-7EB5-40EA-BD59-46AA72C44F91}"/>
              </a:ext>
            </a:extLst>
          </p:cNvPr>
          <p:cNvCxnSpPr>
            <a:cxnSpLocks/>
          </p:cNvCxnSpPr>
          <p:nvPr/>
        </p:nvCxnSpPr>
        <p:spPr>
          <a:xfrm flipH="1">
            <a:off x="2678256" y="4777218"/>
            <a:ext cx="7228" cy="390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1151C3-E7F5-43E0-9BC4-26A33950CFBB}"/>
              </a:ext>
            </a:extLst>
          </p:cNvPr>
          <p:cNvCxnSpPr>
            <a:cxnSpLocks/>
          </p:cNvCxnSpPr>
          <p:nvPr/>
        </p:nvCxnSpPr>
        <p:spPr>
          <a:xfrm flipH="1">
            <a:off x="2777647" y="4777218"/>
            <a:ext cx="7228" cy="390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16DA08-5949-4E86-880A-42B43AA83BA8}"/>
              </a:ext>
            </a:extLst>
          </p:cNvPr>
          <p:cNvCxnSpPr>
            <a:cxnSpLocks/>
          </p:cNvCxnSpPr>
          <p:nvPr/>
        </p:nvCxnSpPr>
        <p:spPr>
          <a:xfrm flipH="1">
            <a:off x="2858967" y="4777217"/>
            <a:ext cx="7228" cy="390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2E2B661-87E3-48CA-B25D-858A958B7B64}"/>
              </a:ext>
            </a:extLst>
          </p:cNvPr>
          <p:cNvSpPr txBox="1"/>
          <p:nvPr/>
        </p:nvSpPr>
        <p:spPr>
          <a:xfrm>
            <a:off x="809925" y="5201214"/>
            <a:ext cx="13426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State Database</a:t>
            </a:r>
          </a:p>
        </p:txBody>
      </p:sp>
    </p:spTree>
    <p:extLst>
      <p:ext uri="{BB962C8B-B14F-4D97-AF65-F5344CB8AC3E}">
        <p14:creationId xmlns:p14="http://schemas.microsoft.com/office/powerpoint/2010/main" val="300883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DA73F3-C33E-4C10-8EA3-117FC2941EE7}"/>
              </a:ext>
            </a:extLst>
          </p:cNvPr>
          <p:cNvSpPr>
            <a:spLocks noGrp="1"/>
          </p:cNvSpPr>
          <p:nvPr>
            <p:ph idx="1"/>
          </p:nvPr>
        </p:nvSpPr>
        <p:spPr/>
        <p:txBody>
          <a:bodyPr vert="horz" lIns="91440" tIns="45720" rIns="91440" bIns="45720" rtlCol="0" anchor="t">
            <a:normAutofit/>
          </a:bodyPr>
          <a:lstStyle/>
          <a:p>
            <a:r>
              <a:rPr lang="en-US">
                <a:ea typeface="+mn-lt"/>
                <a:cs typeface="+mn-lt"/>
              </a:rPr>
              <a:t>Aggregate the predictions of the models trained on each shard to determine the label for each point.</a:t>
            </a:r>
            <a:endParaRPr lang="en-US"/>
          </a:p>
        </p:txBody>
      </p:sp>
      <p:sp>
        <p:nvSpPr>
          <p:cNvPr id="3" name="Date Placeholder 2">
            <a:extLst>
              <a:ext uri="{FF2B5EF4-FFF2-40B4-BE49-F238E27FC236}">
                <a16:creationId xmlns:a16="http://schemas.microsoft.com/office/drawing/2014/main" id="{13D51B0D-4FDE-4A97-A607-42612DB44E37}"/>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F3F668FA-4391-4B31-B64B-1F865C0EE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B674C1-623F-4504-A438-A6600239461A}"/>
              </a:ext>
            </a:extLst>
          </p:cNvPr>
          <p:cNvSpPr>
            <a:spLocks noGrp="1"/>
          </p:cNvSpPr>
          <p:nvPr>
            <p:ph type="sldNum" sz="quarter" idx="12"/>
          </p:nvPr>
        </p:nvSpPr>
        <p:spPr/>
        <p:txBody>
          <a:bodyPr/>
          <a:lstStyle/>
          <a:p>
            <a:fld id="{F7886C9C-DC18-4195-8FD5-A50AA931D419}" type="slidenum">
              <a:rPr lang="en-US" smtClean="0"/>
              <a:pPr/>
              <a:t>14</a:t>
            </a:fld>
            <a:endParaRPr lang="en-US"/>
          </a:p>
        </p:txBody>
      </p:sp>
      <p:sp>
        <p:nvSpPr>
          <p:cNvPr id="6" name="Title 5">
            <a:extLst>
              <a:ext uri="{FF2B5EF4-FFF2-40B4-BE49-F238E27FC236}">
                <a16:creationId xmlns:a16="http://schemas.microsoft.com/office/drawing/2014/main" id="{0D914E5E-D5F5-4756-A230-FB5F15585A3A}"/>
              </a:ext>
            </a:extLst>
          </p:cNvPr>
          <p:cNvSpPr>
            <a:spLocks noGrp="1"/>
          </p:cNvSpPr>
          <p:nvPr>
            <p:ph type="title"/>
          </p:nvPr>
        </p:nvSpPr>
        <p:spPr/>
        <p:txBody>
          <a:bodyPr/>
          <a:lstStyle/>
          <a:p>
            <a:r>
              <a:rPr lang="en-US"/>
              <a:t>inferencing</a:t>
            </a:r>
          </a:p>
        </p:txBody>
      </p:sp>
    </p:spTree>
    <p:extLst>
      <p:ext uri="{BB962C8B-B14F-4D97-AF65-F5344CB8AC3E}">
        <p14:creationId xmlns:p14="http://schemas.microsoft.com/office/powerpoint/2010/main" val="249518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7B1D28-D05F-458F-9BBD-ADEE429C4374}"/>
              </a:ext>
            </a:extLst>
          </p:cNvPr>
          <p:cNvSpPr>
            <a:spLocks noGrp="1"/>
          </p:cNvSpPr>
          <p:nvPr>
            <p:ph idx="1"/>
          </p:nvPr>
        </p:nvSpPr>
        <p:spPr/>
        <p:txBody>
          <a:bodyPr vert="horz" lIns="91440" tIns="45720" rIns="91440" bIns="45720" rtlCol="0" anchor="t">
            <a:normAutofit/>
          </a:bodyPr>
          <a:lstStyle/>
          <a:p>
            <a:r>
              <a:rPr lang="en-US"/>
              <a:t>Two datasets were utilized in the development of the SISA techniques.</a:t>
            </a:r>
          </a:p>
          <a:p>
            <a:pPr lvl="1"/>
            <a:r>
              <a:rPr lang="en-US" spc="150"/>
              <a:t>SVHN</a:t>
            </a:r>
          </a:p>
          <a:p>
            <a:pPr lvl="2"/>
            <a:r>
              <a:rPr lang="en-US" spc="150"/>
              <a:t>Google streetview house numbers</a:t>
            </a:r>
            <a:endParaRPr lang="en-US" spc="150" dirty="0"/>
          </a:p>
          <a:p>
            <a:pPr lvl="1"/>
            <a:r>
              <a:rPr lang="en-US" spc="150"/>
              <a:t>Purchase</a:t>
            </a:r>
            <a:endParaRPr lang="en-US" spc="150" dirty="0"/>
          </a:p>
          <a:p>
            <a:pPr lvl="2"/>
            <a:r>
              <a:rPr lang="en-US" spc="150"/>
              <a:t>Online shopping purchase decisions</a:t>
            </a:r>
            <a:endParaRPr lang="en-US" spc="150" dirty="0"/>
          </a:p>
        </p:txBody>
      </p:sp>
      <p:sp>
        <p:nvSpPr>
          <p:cNvPr id="3" name="Date Placeholder 2">
            <a:extLst>
              <a:ext uri="{FF2B5EF4-FFF2-40B4-BE49-F238E27FC236}">
                <a16:creationId xmlns:a16="http://schemas.microsoft.com/office/drawing/2014/main" id="{0B218A78-F6AA-404F-8CAE-474E09BBD5EF}"/>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15A4A59E-1051-4697-B7C8-A5D7A55AF4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0B7E6-0FB6-49B7-8CF5-9B1F12BE634A}"/>
              </a:ext>
            </a:extLst>
          </p:cNvPr>
          <p:cNvSpPr>
            <a:spLocks noGrp="1"/>
          </p:cNvSpPr>
          <p:nvPr>
            <p:ph type="sldNum" sz="quarter" idx="12"/>
          </p:nvPr>
        </p:nvSpPr>
        <p:spPr/>
        <p:txBody>
          <a:bodyPr/>
          <a:lstStyle/>
          <a:p>
            <a:fld id="{F7886C9C-DC18-4195-8FD5-A50AA931D419}" type="slidenum">
              <a:rPr lang="en-US" smtClean="0"/>
              <a:pPr/>
              <a:t>15</a:t>
            </a:fld>
            <a:endParaRPr lang="en-US"/>
          </a:p>
        </p:txBody>
      </p:sp>
      <p:sp>
        <p:nvSpPr>
          <p:cNvPr id="6" name="Title 5">
            <a:extLst>
              <a:ext uri="{FF2B5EF4-FFF2-40B4-BE49-F238E27FC236}">
                <a16:creationId xmlns:a16="http://schemas.microsoft.com/office/drawing/2014/main" id="{3A5120BA-726F-47FE-BBB0-3C6B22353FCE}"/>
              </a:ext>
            </a:extLst>
          </p:cNvPr>
          <p:cNvSpPr>
            <a:spLocks noGrp="1"/>
          </p:cNvSpPr>
          <p:nvPr>
            <p:ph type="title"/>
          </p:nvPr>
        </p:nvSpPr>
        <p:spPr/>
        <p:txBody>
          <a:bodyPr/>
          <a:lstStyle/>
          <a:p>
            <a:r>
              <a:rPr lang="en-US"/>
              <a:t>datasets</a:t>
            </a:r>
          </a:p>
        </p:txBody>
      </p:sp>
    </p:spTree>
    <p:extLst>
      <p:ext uri="{BB962C8B-B14F-4D97-AF65-F5344CB8AC3E}">
        <p14:creationId xmlns:p14="http://schemas.microsoft.com/office/powerpoint/2010/main" val="112118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30AC60-C52C-4BDC-87DA-5E15C6EF2C59}"/>
              </a:ext>
            </a:extLst>
          </p:cNvPr>
          <p:cNvSpPr>
            <a:spLocks noGrp="1"/>
          </p:cNvSpPr>
          <p:nvPr>
            <p:ph idx="1"/>
          </p:nvPr>
        </p:nvSpPr>
        <p:spPr/>
        <p:txBody>
          <a:bodyPr vert="horz" lIns="91440" tIns="45720" rIns="91440" bIns="45720" rtlCol="0" anchor="t">
            <a:normAutofit fontScale="77500" lnSpcReduction="20000"/>
          </a:bodyPr>
          <a:lstStyle/>
          <a:p>
            <a:endParaRPr lang="en-US"/>
          </a:p>
          <a:p>
            <a:r>
              <a:rPr lang="en-US" dirty="0">
                <a:ea typeface="+mn-lt"/>
                <a:cs typeface="+mn-lt"/>
                <a:hlinkClick r:id="rId2"/>
              </a:rPr>
              <a:t>http://ufldl.stanford.edu/housenumbers/</a:t>
            </a:r>
            <a:endParaRPr lang="en-US"/>
          </a:p>
          <a:p>
            <a:r>
              <a:rPr lang="en-US">
                <a:ea typeface="+mn-lt"/>
                <a:cs typeface="+mn-lt"/>
              </a:rPr>
              <a:t>SVHN is a real-world image dataset for developing machine learning and object recognition algorithms with minimal requirement on data preprocessing and formatting. It can be seen as similar in flavor to MNIST (e.g., the images are of small cropped digits), but incorporates an order of magnitude more labeled data (over 600,000 digit images) and comes from a significantly harder, unsolved, real world problem (recognizing digits and numbers in natural scene images). SVHN is obtained from house numbers in Google Street View images.</a:t>
            </a:r>
            <a:endParaRPr lang="en-US"/>
          </a:p>
          <a:p>
            <a:endParaRPr lang="en-US"/>
          </a:p>
          <a:p>
            <a:r>
              <a:rPr lang="en-US">
                <a:ea typeface="+mn-lt"/>
                <a:cs typeface="+mn-lt"/>
              </a:rPr>
              <a:t>10 classes, 1 for each digit. Digit '1' has label 1, '9' has label 9 and '0' has label 10.</a:t>
            </a:r>
            <a:endParaRPr lang="en-US"/>
          </a:p>
          <a:p>
            <a:r>
              <a:rPr lang="en-US">
                <a:ea typeface="+mn-lt"/>
                <a:cs typeface="+mn-lt"/>
              </a:rPr>
              <a:t>73257 digits for training, 26032 digits for testing, and 531131 additional, somewhat less difficult samples, to use as extra training data</a:t>
            </a:r>
            <a:endParaRPr lang="en-US"/>
          </a:p>
          <a:p>
            <a:r>
              <a:rPr lang="en-US">
                <a:ea typeface="+mn-lt"/>
                <a:cs typeface="+mn-lt"/>
              </a:rPr>
              <a:t>Comes in two formats:</a:t>
            </a:r>
            <a:endParaRPr lang="en-US"/>
          </a:p>
          <a:p>
            <a:pPr lvl="1"/>
            <a:r>
              <a:rPr lang="en-US">
                <a:ea typeface="+mn-lt"/>
                <a:cs typeface="+mn-lt"/>
              </a:rPr>
              <a:t>1. Original images with character level bounding boxes.</a:t>
            </a:r>
            <a:endParaRPr lang="en-US"/>
          </a:p>
          <a:p>
            <a:pPr lvl="1"/>
            <a:r>
              <a:rPr lang="en-US">
                <a:ea typeface="+mn-lt"/>
                <a:cs typeface="+mn-lt"/>
              </a:rPr>
              <a:t>2. MNIST-like 32-by-32 images centered around a single character (many of the images do contain some distractors at the sides).</a:t>
            </a:r>
            <a:endParaRPr lang="en-US"/>
          </a:p>
        </p:txBody>
      </p:sp>
      <p:sp>
        <p:nvSpPr>
          <p:cNvPr id="3" name="Date Placeholder 2">
            <a:extLst>
              <a:ext uri="{FF2B5EF4-FFF2-40B4-BE49-F238E27FC236}">
                <a16:creationId xmlns:a16="http://schemas.microsoft.com/office/drawing/2014/main" id="{A84A96F8-4A2C-4DA6-AF32-EA9FECE05C8F}"/>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F3C0B552-C4D5-43D3-A78C-76DD54350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CF150-E3E1-4885-96B0-A678A259CFE4}"/>
              </a:ext>
            </a:extLst>
          </p:cNvPr>
          <p:cNvSpPr>
            <a:spLocks noGrp="1"/>
          </p:cNvSpPr>
          <p:nvPr>
            <p:ph type="sldNum" sz="quarter" idx="12"/>
          </p:nvPr>
        </p:nvSpPr>
        <p:spPr/>
        <p:txBody>
          <a:bodyPr/>
          <a:lstStyle/>
          <a:p>
            <a:fld id="{F7886C9C-DC18-4195-8FD5-A50AA931D419}" type="slidenum">
              <a:rPr lang="en-US" smtClean="0"/>
              <a:pPr/>
              <a:t>16</a:t>
            </a:fld>
            <a:endParaRPr lang="en-US"/>
          </a:p>
        </p:txBody>
      </p:sp>
      <p:sp>
        <p:nvSpPr>
          <p:cNvPr id="6" name="Title 5">
            <a:extLst>
              <a:ext uri="{FF2B5EF4-FFF2-40B4-BE49-F238E27FC236}">
                <a16:creationId xmlns:a16="http://schemas.microsoft.com/office/drawing/2014/main" id="{38E2B0BC-BB71-4D96-B506-C15A02952171}"/>
              </a:ext>
            </a:extLst>
          </p:cNvPr>
          <p:cNvSpPr>
            <a:spLocks noGrp="1"/>
          </p:cNvSpPr>
          <p:nvPr>
            <p:ph type="title"/>
          </p:nvPr>
        </p:nvSpPr>
        <p:spPr/>
        <p:txBody>
          <a:bodyPr/>
          <a:lstStyle/>
          <a:p>
            <a:r>
              <a:rPr lang="en-US"/>
              <a:t>SVHN</a:t>
            </a:r>
          </a:p>
        </p:txBody>
      </p:sp>
    </p:spTree>
    <p:extLst>
      <p:ext uri="{BB962C8B-B14F-4D97-AF65-F5344CB8AC3E}">
        <p14:creationId xmlns:p14="http://schemas.microsoft.com/office/powerpoint/2010/main" val="146030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8E4C78-A4D8-4B3D-ABF4-8CC706CA770A}"/>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https://archive.ics.uci.edu/ml/datasets/Online+Shoppers+Purchasing+Intention+Dataset</a:t>
            </a:r>
            <a:endParaRPr lang="en-US"/>
          </a:p>
          <a:p>
            <a:r>
              <a:rPr lang="en-US">
                <a:ea typeface="+mn-lt"/>
                <a:cs typeface="+mn-lt"/>
              </a:rPr>
              <a:t>Online Shoppers Purchasing Intention Dataset Data Set</a:t>
            </a:r>
            <a:endParaRPr lang="en-US"/>
          </a:p>
          <a:p>
            <a:r>
              <a:rPr lang="en-US">
                <a:ea typeface="+mn-lt"/>
                <a:cs typeface="+mn-lt"/>
              </a:rPr>
              <a:t>Abstract: Of the 12,330 sessions in the dataset, 84.5% (10,422) were negative class samples that did not end with shopping, and the rest (1908) were positive class samples ending with shopping.</a:t>
            </a:r>
            <a:endParaRPr lang="en-US"/>
          </a:p>
          <a:p>
            <a:r>
              <a:rPr lang="en-US">
                <a:ea typeface="+mn-lt"/>
                <a:cs typeface="+mn-lt"/>
              </a:rPr>
              <a:t>The dataset consists of feature vectors belonging to 12,330 sessions.</a:t>
            </a:r>
            <a:endParaRPr lang="en-US"/>
          </a:p>
          <a:p>
            <a:r>
              <a:rPr lang="en-US">
                <a:ea typeface="+mn-lt"/>
                <a:cs typeface="+mn-lt"/>
              </a:rPr>
              <a:t>The dataset consists of 10 numerical and 8 categorical attributes.</a:t>
            </a:r>
            <a:endParaRPr lang="en-US"/>
          </a:p>
        </p:txBody>
      </p:sp>
      <p:sp>
        <p:nvSpPr>
          <p:cNvPr id="3" name="Date Placeholder 2">
            <a:extLst>
              <a:ext uri="{FF2B5EF4-FFF2-40B4-BE49-F238E27FC236}">
                <a16:creationId xmlns:a16="http://schemas.microsoft.com/office/drawing/2014/main" id="{E3FE5E40-E276-4543-BCD0-328DD6F80671}"/>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5EB7C182-E72D-4DFC-B322-F6F569EBA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55480-7A26-4FCE-9210-A4F838E4BCD1}"/>
              </a:ext>
            </a:extLst>
          </p:cNvPr>
          <p:cNvSpPr>
            <a:spLocks noGrp="1"/>
          </p:cNvSpPr>
          <p:nvPr>
            <p:ph type="sldNum" sz="quarter" idx="12"/>
          </p:nvPr>
        </p:nvSpPr>
        <p:spPr/>
        <p:txBody>
          <a:bodyPr/>
          <a:lstStyle/>
          <a:p>
            <a:fld id="{F7886C9C-DC18-4195-8FD5-A50AA931D419}" type="slidenum">
              <a:rPr lang="en-US" smtClean="0"/>
              <a:pPr/>
              <a:t>17</a:t>
            </a:fld>
            <a:endParaRPr lang="en-US"/>
          </a:p>
        </p:txBody>
      </p:sp>
      <p:sp>
        <p:nvSpPr>
          <p:cNvPr id="6" name="Title 5">
            <a:extLst>
              <a:ext uri="{FF2B5EF4-FFF2-40B4-BE49-F238E27FC236}">
                <a16:creationId xmlns:a16="http://schemas.microsoft.com/office/drawing/2014/main" id="{38FBB616-B288-4251-8DE3-03A9C4B67A6D}"/>
              </a:ext>
            </a:extLst>
          </p:cNvPr>
          <p:cNvSpPr>
            <a:spLocks noGrp="1"/>
          </p:cNvSpPr>
          <p:nvPr>
            <p:ph type="title"/>
          </p:nvPr>
        </p:nvSpPr>
        <p:spPr/>
        <p:txBody>
          <a:bodyPr/>
          <a:lstStyle/>
          <a:p>
            <a:r>
              <a:rPr lang="en-US"/>
              <a:t>Purchase</a:t>
            </a:r>
          </a:p>
        </p:txBody>
      </p:sp>
    </p:spTree>
    <p:extLst>
      <p:ext uri="{BB962C8B-B14F-4D97-AF65-F5344CB8AC3E}">
        <p14:creationId xmlns:p14="http://schemas.microsoft.com/office/powerpoint/2010/main" val="391846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FD53F0-4C45-419E-9213-B3EB8B7294B4}"/>
              </a:ext>
            </a:extLst>
          </p:cNvPr>
          <p:cNvSpPr>
            <a:spLocks noGrp="1"/>
          </p:cNvSpPr>
          <p:nvPr>
            <p:ph idx="1"/>
          </p:nvPr>
        </p:nvSpPr>
        <p:spPr/>
        <p:txBody>
          <a:bodyPr vert="horz" lIns="91440" tIns="45720" rIns="91440" bIns="45720" rtlCol="0" anchor="t">
            <a:normAutofit/>
          </a:bodyPr>
          <a:lstStyle/>
          <a:p>
            <a:r>
              <a:rPr lang="en-US">
                <a:ea typeface="+mn-lt"/>
                <a:cs typeface="+mn-lt"/>
              </a:rPr>
              <a:t>Compared to retraining from scratch, the researchers ﬁnd that sharding the training data into 20 shards, provides a speed-up of 3.13X and 1.658X for the Purchase and SVHN dataset respectively.</a:t>
            </a:r>
            <a:endParaRPr lang="en-US"/>
          </a:p>
          <a:p>
            <a:pPr>
              <a:buFont typeface="Wingdings 2" pitchFamily="2" charset="2"/>
              <a:buChar char=""/>
            </a:pPr>
            <a:r>
              <a:rPr lang="en-US" spc="100">
                <a:ea typeface="+mn-lt"/>
                <a:cs typeface="+mn-lt"/>
              </a:rPr>
              <a:t>Assumptions:</a:t>
            </a:r>
            <a:endParaRPr lang="en-US" spc="100" dirty="0">
              <a:ea typeface="+mn-lt"/>
              <a:cs typeface="+mn-lt"/>
            </a:endParaRPr>
          </a:p>
          <a:p>
            <a:pPr lvl="1"/>
            <a:r>
              <a:rPr lang="en-US">
                <a:ea typeface="+mn-lt"/>
                <a:cs typeface="+mn-lt"/>
              </a:rPr>
              <a:t>The number of unlearning requests is 0.003% of the total dataset sizes.</a:t>
            </a:r>
            <a:endParaRPr lang="en-US"/>
          </a:p>
          <a:p>
            <a:pPr lvl="1"/>
            <a:r>
              <a:rPr lang="en-US">
                <a:ea typeface="+mn-lt"/>
                <a:cs typeface="+mn-lt"/>
              </a:rPr>
              <a:t>Requests are made uniformly across the dataset.</a:t>
            </a:r>
            <a:endParaRPr lang="en-US" dirty="0"/>
          </a:p>
          <a:p>
            <a:pPr algn="ctr"/>
            <a:endParaRPr lang="en-US" dirty="0"/>
          </a:p>
        </p:txBody>
      </p:sp>
      <p:sp>
        <p:nvSpPr>
          <p:cNvPr id="3" name="Date Placeholder 2">
            <a:extLst>
              <a:ext uri="{FF2B5EF4-FFF2-40B4-BE49-F238E27FC236}">
                <a16:creationId xmlns:a16="http://schemas.microsoft.com/office/drawing/2014/main" id="{FF605EA0-F1F9-4786-BC25-98D4922783AA}"/>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A8CF4974-AC7E-4C67-9FC9-30DF6627AB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40BED6-AB5C-4627-BB4A-F579278A1797}"/>
              </a:ext>
            </a:extLst>
          </p:cNvPr>
          <p:cNvSpPr>
            <a:spLocks noGrp="1"/>
          </p:cNvSpPr>
          <p:nvPr>
            <p:ph type="sldNum" sz="quarter" idx="12"/>
          </p:nvPr>
        </p:nvSpPr>
        <p:spPr/>
        <p:txBody>
          <a:bodyPr/>
          <a:lstStyle/>
          <a:p>
            <a:fld id="{F7886C9C-DC18-4195-8FD5-A50AA931D419}" type="slidenum">
              <a:rPr lang="en-US" smtClean="0"/>
              <a:pPr/>
              <a:t>18</a:t>
            </a:fld>
            <a:endParaRPr lang="en-US"/>
          </a:p>
        </p:txBody>
      </p:sp>
      <p:sp>
        <p:nvSpPr>
          <p:cNvPr id="6" name="Title 5">
            <a:extLst>
              <a:ext uri="{FF2B5EF4-FFF2-40B4-BE49-F238E27FC236}">
                <a16:creationId xmlns:a16="http://schemas.microsoft.com/office/drawing/2014/main" id="{8DD4B681-2BD2-4A41-9171-0E8446B3269C}"/>
              </a:ext>
            </a:extLst>
          </p:cNvPr>
          <p:cNvSpPr>
            <a:spLocks noGrp="1"/>
          </p:cNvSpPr>
          <p:nvPr>
            <p:ph type="title"/>
          </p:nvPr>
        </p:nvSpPr>
        <p:spPr/>
        <p:txBody>
          <a:bodyPr/>
          <a:lstStyle/>
          <a:p>
            <a:r>
              <a:rPr lang="en-US"/>
              <a:t>Shard performance</a:t>
            </a:r>
          </a:p>
        </p:txBody>
      </p:sp>
    </p:spTree>
    <p:extLst>
      <p:ext uri="{BB962C8B-B14F-4D97-AF65-F5344CB8AC3E}">
        <p14:creationId xmlns:p14="http://schemas.microsoft.com/office/powerpoint/2010/main" val="2067147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BA839B-10E5-4959-8E04-6DF60AE212D6}"/>
              </a:ext>
            </a:extLst>
          </p:cNvPr>
          <p:cNvSpPr>
            <a:spLocks noGrp="1"/>
          </p:cNvSpPr>
          <p:nvPr>
            <p:ph idx="1"/>
          </p:nvPr>
        </p:nvSpPr>
        <p:spPr/>
        <p:txBody>
          <a:bodyPr vert="horz" lIns="91440" tIns="45720" rIns="91440" bIns="45720" rtlCol="0" anchor="t">
            <a:normAutofit/>
          </a:bodyPr>
          <a:lstStyle/>
          <a:p>
            <a:r>
              <a:rPr lang="en-US">
                <a:ea typeface="+mn-lt"/>
                <a:cs typeface="+mn-lt"/>
              </a:rPr>
              <a:t>When conﬁgured using the most accuracy-preserving settings, SISA training can handle orders of magnitude more unlearning requests than what Google expects would be required to implement the right-to-be-forgotten process.</a:t>
            </a:r>
            <a:endParaRPr lang="en-US"/>
          </a:p>
        </p:txBody>
      </p:sp>
      <p:sp>
        <p:nvSpPr>
          <p:cNvPr id="3" name="Date Placeholder 2">
            <a:extLst>
              <a:ext uri="{FF2B5EF4-FFF2-40B4-BE49-F238E27FC236}">
                <a16:creationId xmlns:a16="http://schemas.microsoft.com/office/drawing/2014/main" id="{7BBCBD44-700E-427B-8A34-3635E385FC0F}"/>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BBB9F0A7-2FCB-4C0A-B2D8-4514557AA6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B2CE49-6457-4FF3-A4A3-4E4E73B8431A}"/>
              </a:ext>
            </a:extLst>
          </p:cNvPr>
          <p:cNvSpPr>
            <a:spLocks noGrp="1"/>
          </p:cNvSpPr>
          <p:nvPr>
            <p:ph type="sldNum" sz="quarter" idx="12"/>
          </p:nvPr>
        </p:nvSpPr>
        <p:spPr/>
        <p:txBody>
          <a:bodyPr/>
          <a:lstStyle/>
          <a:p>
            <a:fld id="{F7886C9C-DC18-4195-8FD5-A50AA931D419}" type="slidenum">
              <a:rPr lang="en-US" smtClean="0"/>
              <a:pPr/>
              <a:t>19</a:t>
            </a:fld>
            <a:endParaRPr lang="en-US"/>
          </a:p>
        </p:txBody>
      </p:sp>
      <p:sp>
        <p:nvSpPr>
          <p:cNvPr id="6" name="Title 5">
            <a:extLst>
              <a:ext uri="{FF2B5EF4-FFF2-40B4-BE49-F238E27FC236}">
                <a16:creationId xmlns:a16="http://schemas.microsoft.com/office/drawing/2014/main" id="{4283DCE9-B4BF-4152-84C6-4B74F1ED34E5}"/>
              </a:ext>
            </a:extLst>
          </p:cNvPr>
          <p:cNvSpPr>
            <a:spLocks noGrp="1"/>
          </p:cNvSpPr>
          <p:nvPr>
            <p:ph type="title"/>
          </p:nvPr>
        </p:nvSpPr>
        <p:spPr/>
        <p:txBody>
          <a:bodyPr/>
          <a:lstStyle/>
          <a:p>
            <a:r>
              <a:rPr lang="en-US"/>
              <a:t>Shard accuracy</a:t>
            </a:r>
          </a:p>
        </p:txBody>
      </p:sp>
    </p:spTree>
    <p:extLst>
      <p:ext uri="{BB962C8B-B14F-4D97-AF65-F5344CB8AC3E}">
        <p14:creationId xmlns:p14="http://schemas.microsoft.com/office/powerpoint/2010/main" val="409629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9F6AF7-1372-4145-AFA8-5C4F28F4DA41}"/>
              </a:ext>
            </a:extLst>
          </p:cNvPr>
          <p:cNvSpPr>
            <a:spLocks noGrp="1"/>
          </p:cNvSpPr>
          <p:nvPr>
            <p:ph idx="1"/>
          </p:nvPr>
        </p:nvSpPr>
        <p:spPr/>
        <p:txBody>
          <a:bodyPr vert="horz" lIns="91440" tIns="45720" rIns="91440" bIns="45720" rtlCol="0" anchor="t">
            <a:normAutofit/>
          </a:bodyPr>
          <a:lstStyle/>
          <a:p>
            <a:r>
              <a:rPr lang="en-US" dirty="0">
                <a:ea typeface="+mn-lt"/>
                <a:cs typeface="+mn-lt"/>
              </a:rPr>
              <a:t>Authors: Lucas </a:t>
            </a:r>
            <a:r>
              <a:rPr lang="en-US" dirty="0" err="1">
                <a:ea typeface="+mn-lt"/>
                <a:cs typeface="+mn-lt"/>
              </a:rPr>
              <a:t>Bourtoule</a:t>
            </a:r>
            <a:r>
              <a:rPr lang="en-US" dirty="0">
                <a:ea typeface="+mn-lt"/>
                <a:cs typeface="+mn-lt"/>
              </a:rPr>
              <a:t>, Varun Chandrasekaran, Christopher Choquette-Choo, </a:t>
            </a:r>
            <a:r>
              <a:rPr lang="en-US" dirty="0" err="1">
                <a:ea typeface="+mn-lt"/>
                <a:cs typeface="+mn-lt"/>
              </a:rPr>
              <a:t>Hengrui</a:t>
            </a:r>
            <a:r>
              <a:rPr lang="en-US" dirty="0">
                <a:ea typeface="+mn-lt"/>
                <a:cs typeface="+mn-lt"/>
              </a:rPr>
              <a:t> Jia, </a:t>
            </a:r>
            <a:r>
              <a:rPr lang="en-US" dirty="0" err="1">
                <a:ea typeface="+mn-lt"/>
                <a:cs typeface="+mn-lt"/>
              </a:rPr>
              <a:t>Adelin</a:t>
            </a:r>
            <a:r>
              <a:rPr lang="en-US" dirty="0">
                <a:ea typeface="+mn-lt"/>
                <a:cs typeface="+mn-lt"/>
              </a:rPr>
              <a:t> Travers, </a:t>
            </a:r>
            <a:r>
              <a:rPr lang="en-US" dirty="0" err="1">
                <a:ea typeface="+mn-lt"/>
                <a:cs typeface="+mn-lt"/>
              </a:rPr>
              <a:t>Baiwu</a:t>
            </a:r>
            <a:r>
              <a:rPr lang="en-US" dirty="0">
                <a:ea typeface="+mn-lt"/>
                <a:cs typeface="+mn-lt"/>
              </a:rPr>
              <a:t> Zhang, David Lie, Nicolas </a:t>
            </a:r>
            <a:r>
              <a:rPr lang="en-US" dirty="0" err="1">
                <a:ea typeface="+mn-lt"/>
                <a:cs typeface="+mn-lt"/>
              </a:rPr>
              <a:t>Papernot</a:t>
            </a:r>
            <a:endParaRPr lang="en-US">
              <a:ea typeface="+mn-lt"/>
              <a:cs typeface="+mn-lt"/>
            </a:endParaRPr>
          </a:p>
          <a:p>
            <a:r>
              <a:rPr lang="en-US" dirty="0">
                <a:ea typeface="+mn-lt"/>
                <a:cs typeface="+mn-lt"/>
              </a:rPr>
              <a:t>Institutions: University of Toronto, Vector Institute, University of Wisconsin-Madison</a:t>
            </a:r>
            <a:endParaRPr lang="en-US"/>
          </a:p>
        </p:txBody>
      </p:sp>
      <p:sp>
        <p:nvSpPr>
          <p:cNvPr id="3" name="Date Placeholder 2">
            <a:extLst>
              <a:ext uri="{FF2B5EF4-FFF2-40B4-BE49-F238E27FC236}">
                <a16:creationId xmlns:a16="http://schemas.microsoft.com/office/drawing/2014/main" id="{1B345F18-9B6B-4DBA-9420-1470F55128CF}"/>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0F7D5DAB-134E-4870-9429-63EBAB71D5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7D553-C5D6-4666-949E-43C217F5295F}"/>
              </a:ext>
            </a:extLst>
          </p:cNvPr>
          <p:cNvSpPr>
            <a:spLocks noGrp="1"/>
          </p:cNvSpPr>
          <p:nvPr>
            <p:ph type="sldNum" sz="quarter" idx="12"/>
          </p:nvPr>
        </p:nvSpPr>
        <p:spPr/>
        <p:txBody>
          <a:bodyPr/>
          <a:lstStyle/>
          <a:p>
            <a:fld id="{F7886C9C-DC18-4195-8FD5-A50AA931D419}" type="slidenum">
              <a:rPr lang="en-US" smtClean="0"/>
              <a:pPr/>
              <a:t>2</a:t>
            </a:fld>
            <a:endParaRPr lang="en-US"/>
          </a:p>
        </p:txBody>
      </p:sp>
      <p:sp>
        <p:nvSpPr>
          <p:cNvPr id="6" name="Title 5">
            <a:extLst>
              <a:ext uri="{FF2B5EF4-FFF2-40B4-BE49-F238E27FC236}">
                <a16:creationId xmlns:a16="http://schemas.microsoft.com/office/drawing/2014/main" id="{41856FC0-ED80-4EDB-A3C9-29CF5E5BAA8E}"/>
              </a:ext>
            </a:extLst>
          </p:cNvPr>
          <p:cNvSpPr>
            <a:spLocks noGrp="1"/>
          </p:cNvSpPr>
          <p:nvPr>
            <p:ph type="title"/>
          </p:nvPr>
        </p:nvSpPr>
        <p:spPr/>
        <p:txBody>
          <a:bodyPr/>
          <a:lstStyle/>
          <a:p>
            <a:r>
              <a:rPr lang="en-US" dirty="0"/>
              <a:t>credit</a:t>
            </a:r>
          </a:p>
        </p:txBody>
      </p:sp>
    </p:spTree>
    <p:extLst>
      <p:ext uri="{BB962C8B-B14F-4D97-AF65-F5344CB8AC3E}">
        <p14:creationId xmlns:p14="http://schemas.microsoft.com/office/powerpoint/2010/main" val="2535786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3E8290-E9D6-44FA-8546-387E1B707B51}"/>
              </a:ext>
            </a:extLst>
          </p:cNvPr>
          <p:cNvSpPr>
            <a:spLocks noGrp="1"/>
          </p:cNvSpPr>
          <p:nvPr>
            <p:ph idx="1"/>
          </p:nvPr>
        </p:nvSpPr>
        <p:spPr/>
        <p:txBody>
          <a:bodyPr vert="horz" lIns="91440" tIns="45720" rIns="91440" bIns="45720" rtlCol="0" anchor="t">
            <a:normAutofit/>
          </a:bodyPr>
          <a:lstStyle/>
          <a:p>
            <a:r>
              <a:rPr lang="en-US">
                <a:ea typeface="+mn-lt"/>
                <a:cs typeface="+mn-lt"/>
              </a:rPr>
              <a:t>The combination of sharding and slicing does not impact model accuracy.</a:t>
            </a:r>
            <a:endParaRPr lang="en-US"/>
          </a:p>
        </p:txBody>
      </p:sp>
      <p:sp>
        <p:nvSpPr>
          <p:cNvPr id="3" name="Date Placeholder 2">
            <a:extLst>
              <a:ext uri="{FF2B5EF4-FFF2-40B4-BE49-F238E27FC236}">
                <a16:creationId xmlns:a16="http://schemas.microsoft.com/office/drawing/2014/main" id="{87B20494-22E3-40AB-B2D6-E13081F920EC}"/>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FE76FE69-7A48-4577-B342-897931ECE2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BBA3AD-C910-4AF8-85FC-4A746D385C0D}"/>
              </a:ext>
            </a:extLst>
          </p:cNvPr>
          <p:cNvSpPr>
            <a:spLocks noGrp="1"/>
          </p:cNvSpPr>
          <p:nvPr>
            <p:ph type="sldNum" sz="quarter" idx="12"/>
          </p:nvPr>
        </p:nvSpPr>
        <p:spPr/>
        <p:txBody>
          <a:bodyPr/>
          <a:lstStyle/>
          <a:p>
            <a:fld id="{F7886C9C-DC18-4195-8FD5-A50AA931D419}" type="slidenum">
              <a:rPr lang="en-US" smtClean="0"/>
              <a:pPr/>
              <a:t>20</a:t>
            </a:fld>
            <a:endParaRPr lang="en-US"/>
          </a:p>
        </p:txBody>
      </p:sp>
      <p:sp>
        <p:nvSpPr>
          <p:cNvPr id="6" name="Title 5">
            <a:extLst>
              <a:ext uri="{FF2B5EF4-FFF2-40B4-BE49-F238E27FC236}">
                <a16:creationId xmlns:a16="http://schemas.microsoft.com/office/drawing/2014/main" id="{4C6985F7-4CCE-4C8B-B3B7-82D784ADDDD9}"/>
              </a:ext>
            </a:extLst>
          </p:cNvPr>
          <p:cNvSpPr>
            <a:spLocks noGrp="1"/>
          </p:cNvSpPr>
          <p:nvPr>
            <p:ph type="title"/>
          </p:nvPr>
        </p:nvSpPr>
        <p:spPr/>
        <p:txBody>
          <a:bodyPr/>
          <a:lstStyle/>
          <a:p>
            <a:r>
              <a:rPr lang="en-US"/>
              <a:t>demonstrates</a:t>
            </a:r>
          </a:p>
        </p:txBody>
      </p:sp>
    </p:spTree>
    <p:extLst>
      <p:ext uri="{BB962C8B-B14F-4D97-AF65-F5344CB8AC3E}">
        <p14:creationId xmlns:p14="http://schemas.microsoft.com/office/powerpoint/2010/main" val="227685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3EC210-9A7A-4BD9-83FD-C8617405BFEA}"/>
              </a:ext>
            </a:extLst>
          </p:cNvPr>
          <p:cNvSpPr>
            <a:spLocks noGrp="1"/>
          </p:cNvSpPr>
          <p:nvPr>
            <p:ph idx="1"/>
          </p:nvPr>
        </p:nvSpPr>
        <p:spPr/>
        <p:txBody>
          <a:bodyPr vert="horz" lIns="91440" tIns="45720" rIns="91440" bIns="45720" rtlCol="0" anchor="t">
            <a:normAutofit/>
          </a:bodyPr>
          <a:lstStyle/>
          <a:p>
            <a:r>
              <a:rPr lang="en-US">
                <a:ea typeface="+mn-lt"/>
                <a:cs typeface="+mn-lt"/>
              </a:rPr>
              <a:t>When the researches added in slicing, they ﬁnd an additional speed-up of 1.428X and 1.176X for the Purchase and SVHN datasets respectively.</a:t>
            </a:r>
          </a:p>
          <a:p>
            <a:r>
              <a:rPr lang="en-US">
                <a:ea typeface="+mn-lt"/>
                <a:cs typeface="+mn-lt"/>
              </a:rPr>
              <a:t>Assumptions:</a:t>
            </a:r>
            <a:endParaRPr lang="en-US" dirty="0">
              <a:ea typeface="+mn-lt"/>
              <a:cs typeface="+mn-lt"/>
            </a:endParaRPr>
          </a:p>
          <a:p>
            <a:pPr lvl="1"/>
            <a:r>
              <a:rPr lang="en-US">
                <a:ea typeface="+mn-lt"/>
                <a:cs typeface="+mn-lt"/>
              </a:rPr>
              <a:t>The number of unlearning requests is 0.001% of the total dataset sizes.</a:t>
            </a:r>
            <a:endParaRPr lang="en-US"/>
          </a:p>
        </p:txBody>
      </p:sp>
      <p:sp>
        <p:nvSpPr>
          <p:cNvPr id="3" name="Date Placeholder 2">
            <a:extLst>
              <a:ext uri="{FF2B5EF4-FFF2-40B4-BE49-F238E27FC236}">
                <a16:creationId xmlns:a16="http://schemas.microsoft.com/office/drawing/2014/main" id="{7131F11F-7ABA-4829-9A34-1D9721721699}"/>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ACBCA55E-E9CA-49E1-B907-8A2674A92F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47695-BB17-416D-8979-87501D07E693}"/>
              </a:ext>
            </a:extLst>
          </p:cNvPr>
          <p:cNvSpPr>
            <a:spLocks noGrp="1"/>
          </p:cNvSpPr>
          <p:nvPr>
            <p:ph type="sldNum" sz="quarter" idx="12"/>
          </p:nvPr>
        </p:nvSpPr>
        <p:spPr/>
        <p:txBody>
          <a:bodyPr/>
          <a:lstStyle/>
          <a:p>
            <a:fld id="{F7886C9C-DC18-4195-8FD5-A50AA931D419}" type="slidenum">
              <a:rPr lang="en-US" smtClean="0"/>
              <a:pPr/>
              <a:t>21</a:t>
            </a:fld>
            <a:endParaRPr lang="en-US"/>
          </a:p>
        </p:txBody>
      </p:sp>
      <p:sp>
        <p:nvSpPr>
          <p:cNvPr id="6" name="Title 5">
            <a:extLst>
              <a:ext uri="{FF2B5EF4-FFF2-40B4-BE49-F238E27FC236}">
                <a16:creationId xmlns:a16="http://schemas.microsoft.com/office/drawing/2014/main" id="{2A9C6C43-509B-4F2F-927C-C3090CF8A9A9}"/>
              </a:ext>
            </a:extLst>
          </p:cNvPr>
          <p:cNvSpPr>
            <a:spLocks noGrp="1"/>
          </p:cNvSpPr>
          <p:nvPr>
            <p:ph type="title"/>
          </p:nvPr>
        </p:nvSpPr>
        <p:spPr/>
        <p:txBody>
          <a:bodyPr/>
          <a:lstStyle/>
          <a:p>
            <a:r>
              <a:rPr lang="en-US"/>
              <a:t>slicing</a:t>
            </a:r>
          </a:p>
        </p:txBody>
      </p:sp>
    </p:spTree>
    <p:extLst>
      <p:ext uri="{BB962C8B-B14F-4D97-AF65-F5344CB8AC3E}">
        <p14:creationId xmlns:p14="http://schemas.microsoft.com/office/powerpoint/2010/main" val="306303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128B8D-3015-4F04-99B5-3ADB66E9F1B1}"/>
              </a:ext>
            </a:extLst>
          </p:cNvPr>
          <p:cNvSpPr>
            <a:spLocks noGrp="1"/>
          </p:cNvSpPr>
          <p:nvPr>
            <p:ph idx="1"/>
          </p:nvPr>
        </p:nvSpPr>
        <p:spPr/>
        <p:txBody>
          <a:bodyPr vert="horz" lIns="91440" tIns="45720" rIns="91440" bIns="45720" rtlCol="0" anchor="t">
            <a:normAutofit/>
          </a:bodyPr>
          <a:lstStyle/>
          <a:p>
            <a:r>
              <a:rPr lang="en-US">
                <a:ea typeface="+mn-lt"/>
                <a:cs typeface="+mn-lt"/>
              </a:rPr>
              <a:t>It is validated experimentally that slicing has no impact on accuracy, as it merely reorders data analyzed during training.</a:t>
            </a:r>
            <a:endParaRPr lang="en-US"/>
          </a:p>
        </p:txBody>
      </p:sp>
      <p:sp>
        <p:nvSpPr>
          <p:cNvPr id="3" name="Date Placeholder 2">
            <a:extLst>
              <a:ext uri="{FF2B5EF4-FFF2-40B4-BE49-F238E27FC236}">
                <a16:creationId xmlns:a16="http://schemas.microsoft.com/office/drawing/2014/main" id="{65860C51-B48E-4435-B949-E6D4BC160783}"/>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A25D81E5-126C-46E0-A6F3-146A918ADE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7742DD-6C62-4EDB-A444-A8A945944615}"/>
              </a:ext>
            </a:extLst>
          </p:cNvPr>
          <p:cNvSpPr>
            <a:spLocks noGrp="1"/>
          </p:cNvSpPr>
          <p:nvPr>
            <p:ph type="sldNum" sz="quarter" idx="12"/>
          </p:nvPr>
        </p:nvSpPr>
        <p:spPr/>
        <p:txBody>
          <a:bodyPr/>
          <a:lstStyle/>
          <a:p>
            <a:fld id="{F7886C9C-DC18-4195-8FD5-A50AA931D419}" type="slidenum">
              <a:rPr lang="en-US" smtClean="0"/>
              <a:pPr/>
              <a:t>22</a:t>
            </a:fld>
            <a:endParaRPr lang="en-US"/>
          </a:p>
        </p:txBody>
      </p:sp>
      <p:sp>
        <p:nvSpPr>
          <p:cNvPr id="6" name="Title 5">
            <a:extLst>
              <a:ext uri="{FF2B5EF4-FFF2-40B4-BE49-F238E27FC236}">
                <a16:creationId xmlns:a16="http://schemas.microsoft.com/office/drawing/2014/main" id="{F2BDB018-2D81-48F4-9B2D-9DAB4997620A}"/>
              </a:ext>
            </a:extLst>
          </p:cNvPr>
          <p:cNvSpPr>
            <a:spLocks noGrp="1"/>
          </p:cNvSpPr>
          <p:nvPr>
            <p:ph type="title"/>
          </p:nvPr>
        </p:nvSpPr>
        <p:spPr/>
        <p:txBody>
          <a:bodyPr/>
          <a:lstStyle/>
          <a:p>
            <a:r>
              <a:rPr lang="en-US"/>
              <a:t>Slicing accuracy</a:t>
            </a:r>
          </a:p>
        </p:txBody>
      </p:sp>
    </p:spTree>
    <p:extLst>
      <p:ext uri="{BB962C8B-B14F-4D97-AF65-F5344CB8AC3E}">
        <p14:creationId xmlns:p14="http://schemas.microsoft.com/office/powerpoint/2010/main" val="1177001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ADB622B-312C-4392-A877-1AD6822E9253}"/>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E12A4015-45AD-4AF7-A3D3-1F3E8DF29E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3E7FF-6AED-454F-AC7F-04049656B829}"/>
              </a:ext>
            </a:extLst>
          </p:cNvPr>
          <p:cNvSpPr>
            <a:spLocks noGrp="1"/>
          </p:cNvSpPr>
          <p:nvPr>
            <p:ph type="sldNum" sz="quarter" idx="12"/>
          </p:nvPr>
        </p:nvSpPr>
        <p:spPr/>
        <p:txBody>
          <a:bodyPr/>
          <a:lstStyle/>
          <a:p>
            <a:fld id="{F7886C9C-DC18-4195-8FD5-A50AA931D419}" type="slidenum">
              <a:rPr lang="en-US" smtClean="0"/>
              <a:pPr/>
              <a:t>23</a:t>
            </a:fld>
            <a:endParaRPr lang="en-US"/>
          </a:p>
        </p:txBody>
      </p:sp>
      <p:sp>
        <p:nvSpPr>
          <p:cNvPr id="6" name="Title 5">
            <a:extLst>
              <a:ext uri="{FF2B5EF4-FFF2-40B4-BE49-F238E27FC236}">
                <a16:creationId xmlns:a16="http://schemas.microsoft.com/office/drawing/2014/main" id="{70D9EB00-7FDB-476E-B644-6844E2EF28CA}"/>
              </a:ext>
            </a:extLst>
          </p:cNvPr>
          <p:cNvSpPr>
            <a:spLocks noGrp="1"/>
          </p:cNvSpPr>
          <p:nvPr>
            <p:ph type="title"/>
          </p:nvPr>
        </p:nvSpPr>
        <p:spPr/>
        <p:txBody>
          <a:bodyPr/>
          <a:lstStyle/>
          <a:p>
            <a:endParaRPr lang="en-US"/>
          </a:p>
        </p:txBody>
      </p:sp>
      <p:pic>
        <p:nvPicPr>
          <p:cNvPr id="7" name="Picture 7" descr="A close up of a map&#10;&#10;Description generated with high confidence">
            <a:extLst>
              <a:ext uri="{FF2B5EF4-FFF2-40B4-BE49-F238E27FC236}">
                <a16:creationId xmlns:a16="http://schemas.microsoft.com/office/drawing/2014/main" id="{BAC5FE86-7F9E-4AB2-8C3C-168BEF7654A0}"/>
              </a:ext>
            </a:extLst>
          </p:cNvPr>
          <p:cNvPicPr>
            <a:picLocks noChangeAspect="1"/>
          </p:cNvPicPr>
          <p:nvPr/>
        </p:nvPicPr>
        <p:blipFill>
          <a:blip r:embed="rId2"/>
          <a:stretch>
            <a:fillRect/>
          </a:stretch>
        </p:blipFill>
        <p:spPr>
          <a:xfrm>
            <a:off x="1293894" y="1861724"/>
            <a:ext cx="6547176" cy="4155573"/>
          </a:xfrm>
          <a:prstGeom prst="rect">
            <a:avLst/>
          </a:prstGeom>
        </p:spPr>
      </p:pic>
    </p:spTree>
    <p:extLst>
      <p:ext uri="{BB962C8B-B14F-4D97-AF65-F5344CB8AC3E}">
        <p14:creationId xmlns:p14="http://schemas.microsoft.com/office/powerpoint/2010/main" val="47756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5F678B-64E3-41F1-8CEC-BF4C8673788A}"/>
              </a:ext>
            </a:extLst>
          </p:cNvPr>
          <p:cNvSpPr>
            <a:spLocks noGrp="1"/>
          </p:cNvSpPr>
          <p:nvPr>
            <p:ph idx="1"/>
          </p:nvPr>
        </p:nvSpPr>
        <p:spPr/>
        <p:txBody>
          <a:bodyPr vert="horz" lIns="91440" tIns="45720" rIns="91440" bIns="45720" rtlCol="0" anchor="t">
            <a:normAutofit/>
          </a:bodyPr>
          <a:lstStyle/>
          <a:p>
            <a:r>
              <a:rPr lang="en-US">
                <a:ea typeface="+mn-lt"/>
                <a:cs typeface="+mn-lt"/>
              </a:rPr>
              <a:t>From the paper:</a:t>
            </a:r>
            <a:endParaRPr lang="en-US" dirty="0">
              <a:ea typeface="+mn-lt"/>
              <a:cs typeface="+mn-lt"/>
            </a:endParaRPr>
          </a:p>
          <a:p>
            <a:r>
              <a:rPr lang="en-US">
                <a:ea typeface="+mn-lt"/>
                <a:cs typeface="+mn-lt"/>
              </a:rPr>
              <a:t>Unlearning (red arrow) is hard because there exists no function that measures the inﬂuence of augmenting the dataset D with point du and ﬁne-tuning a model MA already trained on D to train (left blue arrow) a model MB forD+{du}. </a:t>
            </a:r>
            <a:endParaRPr lang="en-US"/>
          </a:p>
          <a:p>
            <a:r>
              <a:rPr lang="en-US">
                <a:ea typeface="+mn-lt"/>
                <a:cs typeface="+mn-lt"/>
              </a:rPr>
              <a:t>This makes it impossible to revert to model MA without saving its parameter state before learning about du. We call this model slicing (short green arrow). </a:t>
            </a:r>
          </a:p>
          <a:p>
            <a:r>
              <a:rPr lang="en-US">
                <a:ea typeface="+mn-lt"/>
                <a:cs typeface="+mn-lt"/>
              </a:rPr>
              <a:t>In the absence of slicing, one must retrain (curved green arrow) the model without du, resulting in a model MC that is different from the original model MA.</a:t>
            </a:r>
            <a:endParaRPr lang="en-US"/>
          </a:p>
        </p:txBody>
      </p:sp>
      <p:sp>
        <p:nvSpPr>
          <p:cNvPr id="3" name="Date Placeholder 2">
            <a:extLst>
              <a:ext uri="{FF2B5EF4-FFF2-40B4-BE49-F238E27FC236}">
                <a16:creationId xmlns:a16="http://schemas.microsoft.com/office/drawing/2014/main" id="{9629D5E5-421D-4EA0-AD87-0FB862E38871}"/>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D6FF446F-0C46-451D-A993-387087DA70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EF72D-CFF0-46AC-ACBA-60E8AB48681A}"/>
              </a:ext>
            </a:extLst>
          </p:cNvPr>
          <p:cNvSpPr>
            <a:spLocks noGrp="1"/>
          </p:cNvSpPr>
          <p:nvPr>
            <p:ph type="sldNum" sz="quarter" idx="12"/>
          </p:nvPr>
        </p:nvSpPr>
        <p:spPr/>
        <p:txBody>
          <a:bodyPr/>
          <a:lstStyle/>
          <a:p>
            <a:fld id="{F7886C9C-DC18-4195-8FD5-A50AA931D419}" type="slidenum">
              <a:rPr lang="en-US" smtClean="0"/>
              <a:pPr/>
              <a:t>24</a:t>
            </a:fld>
            <a:endParaRPr lang="en-US"/>
          </a:p>
        </p:txBody>
      </p:sp>
      <p:sp>
        <p:nvSpPr>
          <p:cNvPr id="6" name="Title 5">
            <a:extLst>
              <a:ext uri="{FF2B5EF4-FFF2-40B4-BE49-F238E27FC236}">
                <a16:creationId xmlns:a16="http://schemas.microsoft.com/office/drawing/2014/main" id="{198F6A9D-3384-4D9F-B576-7706B121FCA6}"/>
              </a:ext>
            </a:extLst>
          </p:cNvPr>
          <p:cNvSpPr>
            <a:spLocks noGrp="1"/>
          </p:cNvSpPr>
          <p:nvPr>
            <p:ph type="title"/>
          </p:nvPr>
        </p:nvSpPr>
        <p:spPr/>
        <p:txBody>
          <a:bodyPr/>
          <a:lstStyle/>
          <a:p>
            <a:r>
              <a:rPr lang="en-US"/>
              <a:t>Figure description</a:t>
            </a:r>
          </a:p>
        </p:txBody>
      </p:sp>
    </p:spTree>
    <p:extLst>
      <p:ext uri="{BB962C8B-B14F-4D97-AF65-F5344CB8AC3E}">
        <p14:creationId xmlns:p14="http://schemas.microsoft.com/office/powerpoint/2010/main" val="81743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4DC53-A16A-45B8-903A-938E51AD4478}"/>
              </a:ext>
            </a:extLst>
          </p:cNvPr>
          <p:cNvSpPr>
            <a:spLocks noGrp="1"/>
          </p:cNvSpPr>
          <p:nvPr>
            <p:ph idx="1"/>
          </p:nvPr>
        </p:nvSpPr>
        <p:spPr/>
        <p:txBody>
          <a:bodyPr vert="horz" lIns="91440" tIns="45720" rIns="91440" bIns="45720" rtlCol="0" anchor="t">
            <a:normAutofit/>
          </a:bodyPr>
          <a:lstStyle/>
          <a:p>
            <a:r>
              <a:rPr lang="en-US">
                <a:ea typeface="+mn-lt"/>
                <a:cs typeface="+mn-lt"/>
              </a:rPr>
              <a:t>Consider a population split between two groups:</a:t>
            </a:r>
            <a:endParaRPr lang="en-US"/>
          </a:p>
          <a:p>
            <a:pPr lvl="1">
              <a:buFont typeface="Wingdings" pitchFamily="18" charset="2"/>
              <a:buChar char="§"/>
            </a:pPr>
            <a:r>
              <a:rPr lang="en-US" spc="150">
                <a:ea typeface="+mn-lt"/>
                <a:cs typeface="+mn-lt"/>
              </a:rPr>
              <a:t>A group H having a high probability pH of being unlearned.</a:t>
            </a:r>
            <a:endParaRPr lang="en-US" spc="150"/>
          </a:p>
          <a:p>
            <a:pPr lvl="1"/>
            <a:r>
              <a:rPr lang="en-US" spc="150">
                <a:ea typeface="+mn-lt"/>
                <a:cs typeface="+mn-lt"/>
              </a:rPr>
              <a:t>A group L having a low probability pL of being unlearned (i.e. this data is expected to remain in the model for an extended period of time)</a:t>
            </a:r>
          </a:p>
          <a:p>
            <a:pPr>
              <a:buFont typeface="Wingdings 2" pitchFamily="2" charset="2"/>
              <a:buChar char=""/>
            </a:pPr>
            <a:r>
              <a:rPr lang="en-US">
                <a:ea typeface="+mn-lt"/>
                <a:cs typeface="+mn-lt"/>
              </a:rPr>
              <a:t>Uniform sharding will intermix groups H and L within a shard.</a:t>
            </a:r>
          </a:p>
          <a:p>
            <a:pPr>
              <a:buFont typeface="Wingdings 2" pitchFamily="2" charset="2"/>
              <a:buChar char=""/>
            </a:pPr>
            <a:r>
              <a:rPr lang="en-US">
                <a:ea typeface="+mn-lt"/>
                <a:cs typeface="+mn-lt"/>
              </a:rPr>
              <a:t>Adaptive sharding concentrates group H in a few shards.</a:t>
            </a:r>
            <a:endParaRPr lang="en-US" dirty="0">
              <a:ea typeface="+mn-lt"/>
              <a:cs typeface="+mn-lt"/>
            </a:endParaRPr>
          </a:p>
        </p:txBody>
      </p:sp>
      <p:sp>
        <p:nvSpPr>
          <p:cNvPr id="3" name="Date Placeholder 2">
            <a:extLst>
              <a:ext uri="{FF2B5EF4-FFF2-40B4-BE49-F238E27FC236}">
                <a16:creationId xmlns:a16="http://schemas.microsoft.com/office/drawing/2014/main" id="{211B7B58-74D2-4F07-A905-41D3878661C8}"/>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CA69C91D-45D6-43F2-B94C-CE94E7B896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905038-3289-4C77-B5BD-57AD3BBFCA3B}"/>
              </a:ext>
            </a:extLst>
          </p:cNvPr>
          <p:cNvSpPr>
            <a:spLocks noGrp="1"/>
          </p:cNvSpPr>
          <p:nvPr>
            <p:ph type="sldNum" sz="quarter" idx="12"/>
          </p:nvPr>
        </p:nvSpPr>
        <p:spPr/>
        <p:txBody>
          <a:bodyPr/>
          <a:lstStyle/>
          <a:p>
            <a:fld id="{F7886C9C-DC18-4195-8FD5-A50AA931D419}" type="slidenum">
              <a:rPr lang="en-US" smtClean="0"/>
              <a:pPr/>
              <a:t>25</a:t>
            </a:fld>
            <a:endParaRPr lang="en-US"/>
          </a:p>
        </p:txBody>
      </p:sp>
      <p:sp>
        <p:nvSpPr>
          <p:cNvPr id="6" name="Title 5">
            <a:extLst>
              <a:ext uri="{FF2B5EF4-FFF2-40B4-BE49-F238E27FC236}">
                <a16:creationId xmlns:a16="http://schemas.microsoft.com/office/drawing/2014/main" id="{C47321F7-E46E-47F7-AB56-693F67033077}"/>
              </a:ext>
            </a:extLst>
          </p:cNvPr>
          <p:cNvSpPr>
            <a:spLocks noGrp="1"/>
          </p:cNvSpPr>
          <p:nvPr>
            <p:ph type="title"/>
          </p:nvPr>
        </p:nvSpPr>
        <p:spPr/>
        <p:txBody>
          <a:bodyPr/>
          <a:lstStyle/>
          <a:p>
            <a:r>
              <a:rPr lang="en-US"/>
              <a:t>Non-uniform requests</a:t>
            </a:r>
          </a:p>
        </p:txBody>
      </p:sp>
      <p:pic>
        <p:nvPicPr>
          <p:cNvPr id="7" name="Picture 7" descr="A screenshot of a video game&#10;&#10;Description generated with high confidence">
            <a:extLst>
              <a:ext uri="{FF2B5EF4-FFF2-40B4-BE49-F238E27FC236}">
                <a16:creationId xmlns:a16="http://schemas.microsoft.com/office/drawing/2014/main" id="{DD368AA7-905D-4632-BC66-43AF50EAC137}"/>
              </a:ext>
            </a:extLst>
          </p:cNvPr>
          <p:cNvPicPr>
            <a:picLocks noChangeAspect="1"/>
          </p:cNvPicPr>
          <p:nvPr/>
        </p:nvPicPr>
        <p:blipFill>
          <a:blip r:embed="rId2"/>
          <a:stretch>
            <a:fillRect/>
          </a:stretch>
        </p:blipFill>
        <p:spPr>
          <a:xfrm>
            <a:off x="1610140" y="4222688"/>
            <a:ext cx="5914685" cy="1809998"/>
          </a:xfrm>
          <a:prstGeom prst="rect">
            <a:avLst/>
          </a:prstGeom>
        </p:spPr>
      </p:pic>
    </p:spTree>
    <p:extLst>
      <p:ext uri="{BB962C8B-B14F-4D97-AF65-F5344CB8AC3E}">
        <p14:creationId xmlns:p14="http://schemas.microsoft.com/office/powerpoint/2010/main" val="351887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754C0E-1882-4600-A004-10FE000E5F71}"/>
              </a:ext>
            </a:extLst>
          </p:cNvPr>
          <p:cNvSpPr>
            <a:spLocks noGrp="1"/>
          </p:cNvSpPr>
          <p:nvPr>
            <p:ph idx="1"/>
          </p:nvPr>
        </p:nvSpPr>
        <p:spPr>
          <a:xfrm>
            <a:off x="380999" y="1710036"/>
            <a:ext cx="4152139" cy="4416443"/>
          </a:xfrm>
        </p:spPr>
        <p:txBody>
          <a:bodyPr vert="horz" lIns="91440" tIns="45720" rIns="91440" bIns="45720" rtlCol="0" anchor="t">
            <a:normAutofit/>
          </a:bodyPr>
          <a:lstStyle/>
          <a:p>
            <a:r>
              <a:rPr lang="en-US">
                <a:ea typeface="+mn-lt"/>
                <a:cs typeface="+mn-lt"/>
              </a:rPr>
              <a:t>The creation of shards in a way so as to minimize the time required for retraining.</a:t>
            </a:r>
          </a:p>
          <a:p>
            <a:r>
              <a:rPr lang="en-US"/>
              <a:t>Assumptions:</a:t>
            </a:r>
            <a:endParaRPr lang="en-US" dirty="0"/>
          </a:p>
          <a:p>
            <a:pPr lvl="1"/>
            <a:r>
              <a:rPr lang="en-US">
                <a:ea typeface="+mn-lt"/>
                <a:cs typeface="+mn-lt"/>
              </a:rPr>
              <a:t>The distribution of unlearning requests is known precisely.</a:t>
            </a:r>
            <a:endParaRPr lang="en-US" dirty="0"/>
          </a:p>
          <a:p>
            <a:pPr lvl="1"/>
            <a:r>
              <a:rPr lang="en-US">
                <a:ea typeface="+mn-lt"/>
                <a:cs typeface="+mn-lt"/>
              </a:rPr>
              <a:t>The distribution is relatively constant over a time interval.</a:t>
            </a:r>
            <a:endParaRPr lang="en-US" dirty="0"/>
          </a:p>
          <a:p>
            <a:pPr>
              <a:buFont typeface="Wingdings 2" pitchFamily="2" charset="2"/>
              <a:buChar char=""/>
            </a:pPr>
            <a:r>
              <a:rPr lang="en-US" spc="100"/>
              <a:t>Data points are sorted in order of erasure probability.</a:t>
            </a:r>
            <a:endParaRPr lang="en-US" spc="100" dirty="0"/>
          </a:p>
          <a:p>
            <a:pPr>
              <a:buFont typeface="Wingdings 2" pitchFamily="2" charset="2"/>
            </a:pPr>
            <a:r>
              <a:rPr lang="en-US" spc="100"/>
              <a:t>Shards of unequal size are created.</a:t>
            </a:r>
            <a:endParaRPr lang="en-US" spc="100" dirty="0"/>
          </a:p>
          <a:p>
            <a:endParaRPr lang="en-US" dirty="0"/>
          </a:p>
        </p:txBody>
      </p:sp>
      <p:sp>
        <p:nvSpPr>
          <p:cNvPr id="3" name="Date Placeholder 2">
            <a:extLst>
              <a:ext uri="{FF2B5EF4-FFF2-40B4-BE49-F238E27FC236}">
                <a16:creationId xmlns:a16="http://schemas.microsoft.com/office/drawing/2014/main" id="{B2D4B75A-4E70-4E45-A20F-DAE99BFB6247}"/>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51326AF5-70E2-4039-9664-5A69EC2BCB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D9AD-7EAE-43B6-B027-2099B18A4F39}"/>
              </a:ext>
            </a:extLst>
          </p:cNvPr>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a:extLst>
              <a:ext uri="{FF2B5EF4-FFF2-40B4-BE49-F238E27FC236}">
                <a16:creationId xmlns:a16="http://schemas.microsoft.com/office/drawing/2014/main" id="{5A58DA9D-9189-4F22-9CE8-F190A656E53B}"/>
              </a:ext>
            </a:extLst>
          </p:cNvPr>
          <p:cNvSpPr>
            <a:spLocks noGrp="1"/>
          </p:cNvSpPr>
          <p:nvPr>
            <p:ph type="title"/>
          </p:nvPr>
        </p:nvSpPr>
        <p:spPr/>
        <p:txBody>
          <a:bodyPr/>
          <a:lstStyle/>
          <a:p>
            <a:r>
              <a:rPr lang="en-US"/>
              <a:t>Distribution aware sharding</a:t>
            </a:r>
          </a:p>
        </p:txBody>
      </p:sp>
      <p:pic>
        <p:nvPicPr>
          <p:cNvPr id="7" name="Picture 7" descr="A screenshot of text&#10;&#10;Description generated with very high confidence">
            <a:extLst>
              <a:ext uri="{FF2B5EF4-FFF2-40B4-BE49-F238E27FC236}">
                <a16:creationId xmlns:a16="http://schemas.microsoft.com/office/drawing/2014/main" id="{67DCA959-8187-46AC-AD1D-69EE38FE5473}"/>
              </a:ext>
            </a:extLst>
          </p:cNvPr>
          <p:cNvPicPr>
            <a:picLocks noChangeAspect="1"/>
          </p:cNvPicPr>
          <p:nvPr/>
        </p:nvPicPr>
        <p:blipFill>
          <a:blip r:embed="rId2"/>
          <a:stretch>
            <a:fillRect/>
          </a:stretch>
        </p:blipFill>
        <p:spPr>
          <a:xfrm>
            <a:off x="4537666" y="1974659"/>
            <a:ext cx="4315389" cy="4056199"/>
          </a:xfrm>
          <a:prstGeom prst="rect">
            <a:avLst/>
          </a:prstGeom>
        </p:spPr>
      </p:pic>
    </p:spTree>
    <p:extLst>
      <p:ext uri="{BB962C8B-B14F-4D97-AF65-F5344CB8AC3E}">
        <p14:creationId xmlns:p14="http://schemas.microsoft.com/office/powerpoint/2010/main" val="1172885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63D39-F04A-41EB-8FA2-BA21B9EEF6DC}"/>
              </a:ext>
            </a:extLst>
          </p:cNvPr>
          <p:cNvSpPr>
            <a:spLocks noGrp="1"/>
          </p:cNvSpPr>
          <p:nvPr>
            <p:ph idx="1"/>
          </p:nvPr>
        </p:nvSpPr>
        <p:spPr/>
        <p:txBody>
          <a:bodyPr vert="horz" lIns="91440" tIns="45720" rIns="91440" bIns="45720" rtlCol="0" anchor="t">
            <a:normAutofit/>
          </a:bodyPr>
          <a:lstStyle/>
          <a:p>
            <a:r>
              <a:rPr lang="en-US">
                <a:ea typeface="+mn-lt"/>
                <a:cs typeface="+mn-lt"/>
              </a:rPr>
              <a:t>Expected: The distribution aware strategy decreases the number of points to be retrained.</a:t>
            </a:r>
          </a:p>
          <a:p>
            <a:r>
              <a:rPr lang="en-US">
                <a:ea typeface="+mn-lt"/>
                <a:cs typeface="+mn-lt"/>
              </a:rPr>
              <a:t>Distribution-aware sharding results in about 94.4% prediction accuracy in the regime of unlearning requests which were considered. This is one percent point lower than uniform sharding, at 95.7%. </a:t>
            </a:r>
            <a:endParaRPr lang="en-US" dirty="0">
              <a:ea typeface="+mn-lt"/>
              <a:cs typeface="+mn-lt"/>
            </a:endParaRPr>
          </a:p>
          <a:p>
            <a:r>
              <a:rPr lang="en-US">
                <a:ea typeface="+mn-lt"/>
                <a:cs typeface="+mn-lt"/>
              </a:rPr>
              <a:t>Distribution-aware sharding incurs a trade-off of accuracy for decreased unlearning overhead. </a:t>
            </a:r>
            <a:endParaRPr lang="en-US"/>
          </a:p>
          <a:p>
            <a:endParaRPr lang="en-US" dirty="0"/>
          </a:p>
        </p:txBody>
      </p:sp>
      <p:sp>
        <p:nvSpPr>
          <p:cNvPr id="3" name="Date Placeholder 2">
            <a:extLst>
              <a:ext uri="{FF2B5EF4-FFF2-40B4-BE49-F238E27FC236}">
                <a16:creationId xmlns:a16="http://schemas.microsoft.com/office/drawing/2014/main" id="{633ADAFE-32B1-4CAF-9E1A-372A1F47D2EC}"/>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E3DA9AC7-14E5-4764-8CED-DE08D19E05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7E8A91-DCFB-439F-B7E4-645AE911937E}"/>
              </a:ext>
            </a:extLst>
          </p:cNvPr>
          <p:cNvSpPr>
            <a:spLocks noGrp="1"/>
          </p:cNvSpPr>
          <p:nvPr>
            <p:ph type="sldNum" sz="quarter" idx="12"/>
          </p:nvPr>
        </p:nvSpPr>
        <p:spPr/>
        <p:txBody>
          <a:bodyPr/>
          <a:lstStyle/>
          <a:p>
            <a:fld id="{F7886C9C-DC18-4195-8FD5-A50AA931D419}" type="slidenum">
              <a:rPr lang="en-US" smtClean="0"/>
              <a:pPr/>
              <a:t>26</a:t>
            </a:fld>
            <a:endParaRPr lang="en-US"/>
          </a:p>
        </p:txBody>
      </p:sp>
      <p:sp>
        <p:nvSpPr>
          <p:cNvPr id="6" name="Title 5">
            <a:extLst>
              <a:ext uri="{FF2B5EF4-FFF2-40B4-BE49-F238E27FC236}">
                <a16:creationId xmlns:a16="http://schemas.microsoft.com/office/drawing/2014/main" id="{B94DD409-FA58-4FFB-A703-C4DDC233919A}"/>
              </a:ext>
            </a:extLst>
          </p:cNvPr>
          <p:cNvSpPr>
            <a:spLocks noGrp="1"/>
          </p:cNvSpPr>
          <p:nvPr>
            <p:ph type="title"/>
          </p:nvPr>
        </p:nvSpPr>
        <p:spPr/>
        <p:txBody>
          <a:bodyPr/>
          <a:lstStyle/>
          <a:p>
            <a:r>
              <a:rPr lang="en-US"/>
              <a:t>Non-uniform results</a:t>
            </a:r>
          </a:p>
        </p:txBody>
      </p:sp>
    </p:spTree>
    <p:extLst>
      <p:ext uri="{BB962C8B-B14F-4D97-AF65-F5344CB8AC3E}">
        <p14:creationId xmlns:p14="http://schemas.microsoft.com/office/powerpoint/2010/main" val="367898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ap&#10;&#10;Description generated with very high confidence">
            <a:extLst>
              <a:ext uri="{FF2B5EF4-FFF2-40B4-BE49-F238E27FC236}">
                <a16:creationId xmlns:a16="http://schemas.microsoft.com/office/drawing/2014/main" id="{5D4C10AD-030F-4AD1-AED9-0E4F5F2C0A79}"/>
              </a:ext>
            </a:extLst>
          </p:cNvPr>
          <p:cNvPicPr>
            <a:picLocks noGrp="1" noChangeAspect="1"/>
          </p:cNvPicPr>
          <p:nvPr>
            <p:ph idx="1"/>
          </p:nvPr>
        </p:nvPicPr>
        <p:blipFill>
          <a:blip r:embed="rId2"/>
          <a:stretch>
            <a:fillRect/>
          </a:stretch>
        </p:blipFill>
        <p:spPr>
          <a:xfrm>
            <a:off x="1663518" y="1801185"/>
            <a:ext cx="5815746" cy="4279322"/>
          </a:xfrm>
        </p:spPr>
      </p:pic>
      <p:sp>
        <p:nvSpPr>
          <p:cNvPr id="3" name="Date Placeholder 2">
            <a:extLst>
              <a:ext uri="{FF2B5EF4-FFF2-40B4-BE49-F238E27FC236}">
                <a16:creationId xmlns:a16="http://schemas.microsoft.com/office/drawing/2014/main" id="{817B140B-9A90-407F-ADF6-F8FEFEB75F52}"/>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4C8205A8-EF74-4BE1-8156-180DC312DE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3FC7AD-F56D-49BB-8B85-14281A19A553}"/>
              </a:ext>
            </a:extLst>
          </p:cNvPr>
          <p:cNvSpPr>
            <a:spLocks noGrp="1"/>
          </p:cNvSpPr>
          <p:nvPr>
            <p:ph type="sldNum" sz="quarter" idx="12"/>
          </p:nvPr>
        </p:nvSpPr>
        <p:spPr/>
        <p:txBody>
          <a:bodyPr/>
          <a:lstStyle/>
          <a:p>
            <a:fld id="{F7886C9C-DC18-4195-8FD5-A50AA931D419}" type="slidenum">
              <a:rPr lang="en-US" smtClean="0"/>
              <a:pPr/>
              <a:t>27</a:t>
            </a:fld>
            <a:endParaRPr lang="en-US"/>
          </a:p>
        </p:txBody>
      </p:sp>
      <p:sp>
        <p:nvSpPr>
          <p:cNvPr id="6" name="Title 5">
            <a:extLst>
              <a:ext uri="{FF2B5EF4-FFF2-40B4-BE49-F238E27FC236}">
                <a16:creationId xmlns:a16="http://schemas.microsoft.com/office/drawing/2014/main" id="{56CFB558-B0A1-493C-B6B5-6AF35C81B14C}"/>
              </a:ext>
            </a:extLst>
          </p:cNvPr>
          <p:cNvSpPr>
            <a:spLocks noGrp="1"/>
          </p:cNvSpPr>
          <p:nvPr>
            <p:ph type="title"/>
          </p:nvPr>
        </p:nvSpPr>
        <p:spPr/>
        <p:txBody>
          <a:bodyPr/>
          <a:lstStyle/>
          <a:p>
            <a:r>
              <a:rPr lang="en-US"/>
              <a:t>SVHN Unlearn</a:t>
            </a:r>
          </a:p>
        </p:txBody>
      </p:sp>
      <p:sp>
        <p:nvSpPr>
          <p:cNvPr id="10" name="TextBox 9">
            <a:extLst>
              <a:ext uri="{FF2B5EF4-FFF2-40B4-BE49-F238E27FC236}">
                <a16:creationId xmlns:a16="http://schemas.microsoft.com/office/drawing/2014/main" id="{E3063AB0-6D72-4CD1-93D5-D0EF60CE76A1}"/>
              </a:ext>
            </a:extLst>
          </p:cNvPr>
          <p:cNvSpPr txBox="1"/>
          <p:nvPr/>
        </p:nvSpPr>
        <p:spPr>
          <a:xfrm>
            <a:off x="209625" y="1826993"/>
            <a:ext cx="2020355" cy="1194397"/>
          </a:xfrm>
          <a:prstGeom prst="rect">
            <a:avLst/>
          </a:prstGeom>
          <a:solidFill>
            <a:schemeClr val="bg2">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Accuracy as a function of the number of unlearned points.</a:t>
            </a:r>
          </a:p>
        </p:txBody>
      </p:sp>
    </p:spTree>
    <p:extLst>
      <p:ext uri="{BB962C8B-B14F-4D97-AF65-F5344CB8AC3E}">
        <p14:creationId xmlns:p14="http://schemas.microsoft.com/office/powerpoint/2010/main" val="596836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ap&#10;&#10;Description generated with very high confidence">
            <a:extLst>
              <a:ext uri="{FF2B5EF4-FFF2-40B4-BE49-F238E27FC236}">
                <a16:creationId xmlns:a16="http://schemas.microsoft.com/office/drawing/2014/main" id="{E804BCD3-69FB-4DF7-A606-CE2942629ADF}"/>
              </a:ext>
            </a:extLst>
          </p:cNvPr>
          <p:cNvPicPr>
            <a:picLocks noGrp="1" noChangeAspect="1"/>
          </p:cNvPicPr>
          <p:nvPr>
            <p:ph idx="1"/>
          </p:nvPr>
        </p:nvPicPr>
        <p:blipFill>
          <a:blip r:embed="rId2"/>
          <a:stretch>
            <a:fillRect/>
          </a:stretch>
        </p:blipFill>
        <p:spPr>
          <a:xfrm>
            <a:off x="1678428" y="1886910"/>
            <a:ext cx="5794964" cy="4261477"/>
          </a:xfrm>
        </p:spPr>
      </p:pic>
      <p:sp>
        <p:nvSpPr>
          <p:cNvPr id="3" name="Date Placeholder 2">
            <a:extLst>
              <a:ext uri="{FF2B5EF4-FFF2-40B4-BE49-F238E27FC236}">
                <a16:creationId xmlns:a16="http://schemas.microsoft.com/office/drawing/2014/main" id="{B27CCC55-7D35-4223-A44D-09FA5DB983A3}"/>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C9707306-DBFA-4767-B552-DAD0308942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8692A-33B6-4967-966C-D7061231148B}"/>
              </a:ext>
            </a:extLst>
          </p:cNvPr>
          <p:cNvSpPr>
            <a:spLocks noGrp="1"/>
          </p:cNvSpPr>
          <p:nvPr>
            <p:ph type="sldNum" sz="quarter" idx="12"/>
          </p:nvPr>
        </p:nvSpPr>
        <p:spPr/>
        <p:txBody>
          <a:bodyPr/>
          <a:lstStyle/>
          <a:p>
            <a:fld id="{F7886C9C-DC18-4195-8FD5-A50AA931D419}" type="slidenum">
              <a:rPr lang="en-US" smtClean="0"/>
              <a:pPr/>
              <a:t>28</a:t>
            </a:fld>
            <a:endParaRPr lang="en-US"/>
          </a:p>
        </p:txBody>
      </p:sp>
      <p:sp>
        <p:nvSpPr>
          <p:cNvPr id="6" name="Title 5">
            <a:extLst>
              <a:ext uri="{FF2B5EF4-FFF2-40B4-BE49-F238E27FC236}">
                <a16:creationId xmlns:a16="http://schemas.microsoft.com/office/drawing/2014/main" id="{DE5340EA-C272-49EE-BEF6-21D0A375505D}"/>
              </a:ext>
            </a:extLst>
          </p:cNvPr>
          <p:cNvSpPr>
            <a:spLocks noGrp="1"/>
          </p:cNvSpPr>
          <p:nvPr>
            <p:ph type="title"/>
          </p:nvPr>
        </p:nvSpPr>
        <p:spPr/>
        <p:txBody>
          <a:bodyPr/>
          <a:lstStyle/>
          <a:p>
            <a:r>
              <a:rPr lang="en-US"/>
              <a:t>Purchase unlearn</a:t>
            </a:r>
          </a:p>
        </p:txBody>
      </p:sp>
      <p:sp>
        <p:nvSpPr>
          <p:cNvPr id="9" name="TextBox 8">
            <a:extLst>
              <a:ext uri="{FF2B5EF4-FFF2-40B4-BE49-F238E27FC236}">
                <a16:creationId xmlns:a16="http://schemas.microsoft.com/office/drawing/2014/main" id="{9C6562B7-0FCF-4B19-A7A9-75494A927436}"/>
              </a:ext>
            </a:extLst>
          </p:cNvPr>
          <p:cNvSpPr txBox="1"/>
          <p:nvPr/>
        </p:nvSpPr>
        <p:spPr>
          <a:xfrm>
            <a:off x="209625" y="1826993"/>
            <a:ext cx="2020355" cy="1194397"/>
          </a:xfrm>
          <a:prstGeom prst="rect">
            <a:avLst/>
          </a:prstGeom>
          <a:solidFill>
            <a:schemeClr val="bg2">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Accuracy as a function of the number of unlearned points.</a:t>
            </a:r>
          </a:p>
        </p:txBody>
      </p:sp>
    </p:spTree>
    <p:extLst>
      <p:ext uri="{BB962C8B-B14F-4D97-AF65-F5344CB8AC3E}">
        <p14:creationId xmlns:p14="http://schemas.microsoft.com/office/powerpoint/2010/main" val="17509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3EC210-9A7A-4BD9-83FD-C8617405BFEA}"/>
              </a:ext>
            </a:extLst>
          </p:cNvPr>
          <p:cNvSpPr>
            <a:spLocks noGrp="1"/>
          </p:cNvSpPr>
          <p:nvPr>
            <p:ph idx="1"/>
          </p:nvPr>
        </p:nvSpPr>
        <p:spPr/>
        <p:txBody>
          <a:bodyPr vert="horz" lIns="91440" tIns="45720" rIns="91440" bIns="45720" rtlCol="0" anchor="t">
            <a:normAutofit/>
          </a:bodyPr>
          <a:lstStyle/>
          <a:p>
            <a:r>
              <a:rPr lang="en-US">
                <a:ea typeface="+mn-lt"/>
                <a:cs typeface="+mn-lt"/>
              </a:rPr>
              <a:t>General Provision: </a:t>
            </a:r>
            <a:r>
              <a:rPr lang="en-US" spc="100">
                <a:ea typeface="+mn-lt"/>
                <a:cs typeface="+mn-lt"/>
              </a:rPr>
              <a:t>"</a:t>
            </a:r>
            <a:r>
              <a:rPr lang="en-US">
                <a:ea typeface="+mn-lt"/>
                <a:cs typeface="+mn-lt"/>
              </a:rPr>
              <a:t>Right to be forgotten" mandates that companies take “reasonable steps” to achieve “the erasure of personal data concerning” an individual.</a:t>
            </a:r>
            <a:endParaRPr lang="en-US"/>
          </a:p>
        </p:txBody>
      </p:sp>
      <p:sp>
        <p:nvSpPr>
          <p:cNvPr id="3" name="Date Placeholder 2">
            <a:extLst>
              <a:ext uri="{FF2B5EF4-FFF2-40B4-BE49-F238E27FC236}">
                <a16:creationId xmlns:a16="http://schemas.microsoft.com/office/drawing/2014/main" id="{7131F11F-7ABA-4829-9A34-1D9721721699}"/>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ACBCA55E-E9CA-49E1-B907-8A2674A92F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47695-BB17-416D-8979-87501D07E693}"/>
              </a:ext>
            </a:extLst>
          </p:cNvPr>
          <p:cNvSpPr>
            <a:spLocks noGrp="1"/>
          </p:cNvSpPr>
          <p:nvPr>
            <p:ph type="sldNum" sz="quarter" idx="12"/>
          </p:nvPr>
        </p:nvSpPr>
        <p:spPr/>
        <p:txBody>
          <a:bodyPr/>
          <a:lstStyle/>
          <a:p>
            <a:fld id="{F7886C9C-DC18-4195-8FD5-A50AA931D419}" type="slidenum">
              <a:rPr lang="en-US" smtClean="0"/>
              <a:pPr/>
              <a:t>3</a:t>
            </a:fld>
            <a:endParaRPr lang="en-US"/>
          </a:p>
        </p:txBody>
      </p:sp>
      <p:sp>
        <p:nvSpPr>
          <p:cNvPr id="6" name="Title 5">
            <a:extLst>
              <a:ext uri="{FF2B5EF4-FFF2-40B4-BE49-F238E27FC236}">
                <a16:creationId xmlns:a16="http://schemas.microsoft.com/office/drawing/2014/main" id="{2A9C6C43-509B-4F2F-927C-C3090CF8A9A9}"/>
              </a:ext>
            </a:extLst>
          </p:cNvPr>
          <p:cNvSpPr>
            <a:spLocks noGrp="1"/>
          </p:cNvSpPr>
          <p:nvPr>
            <p:ph type="title"/>
          </p:nvPr>
        </p:nvSpPr>
        <p:spPr/>
        <p:txBody>
          <a:bodyPr/>
          <a:lstStyle/>
          <a:p>
            <a:r>
              <a:rPr lang="en-US"/>
              <a:t>The "Right to be forgotten"</a:t>
            </a:r>
          </a:p>
        </p:txBody>
      </p:sp>
    </p:spTree>
    <p:extLst>
      <p:ext uri="{BB962C8B-B14F-4D97-AF65-F5344CB8AC3E}">
        <p14:creationId xmlns:p14="http://schemas.microsoft.com/office/powerpoint/2010/main" val="2457978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ap&#10;&#10;Description generated with high confidence">
            <a:extLst>
              <a:ext uri="{FF2B5EF4-FFF2-40B4-BE49-F238E27FC236}">
                <a16:creationId xmlns:a16="http://schemas.microsoft.com/office/drawing/2014/main" id="{89C2E9A3-1D8F-482A-A845-550A075FD68B}"/>
              </a:ext>
            </a:extLst>
          </p:cNvPr>
          <p:cNvPicPr>
            <a:picLocks noGrp="1" noChangeAspect="1"/>
          </p:cNvPicPr>
          <p:nvPr>
            <p:ph idx="1"/>
          </p:nvPr>
        </p:nvPicPr>
        <p:blipFill>
          <a:blip r:embed="rId2"/>
          <a:stretch>
            <a:fillRect/>
          </a:stretch>
        </p:blipFill>
        <p:spPr>
          <a:xfrm>
            <a:off x="1071175" y="1682929"/>
            <a:ext cx="7018504" cy="4660403"/>
          </a:xfrm>
        </p:spPr>
      </p:pic>
      <p:sp>
        <p:nvSpPr>
          <p:cNvPr id="3" name="Date Placeholder 2">
            <a:extLst>
              <a:ext uri="{FF2B5EF4-FFF2-40B4-BE49-F238E27FC236}">
                <a16:creationId xmlns:a16="http://schemas.microsoft.com/office/drawing/2014/main" id="{1F7F9566-784D-4879-9A42-011D0DEE6623}"/>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9DF6887F-6672-4AE0-B1A6-45D4DDAB8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78E2AB-5602-4E2E-9FA0-787FFD63E473}"/>
              </a:ext>
            </a:extLst>
          </p:cNvPr>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a:extLst>
              <a:ext uri="{FF2B5EF4-FFF2-40B4-BE49-F238E27FC236}">
                <a16:creationId xmlns:a16="http://schemas.microsoft.com/office/drawing/2014/main" id="{81359DC7-FA72-40F5-94E4-764F1B6D718E}"/>
              </a:ext>
            </a:extLst>
          </p:cNvPr>
          <p:cNvSpPr>
            <a:spLocks noGrp="1"/>
          </p:cNvSpPr>
          <p:nvPr>
            <p:ph type="title"/>
          </p:nvPr>
        </p:nvSpPr>
        <p:spPr/>
        <p:txBody>
          <a:bodyPr/>
          <a:lstStyle/>
          <a:p>
            <a:r>
              <a:rPr lang="en-US"/>
              <a:t>Accuracy over time</a:t>
            </a:r>
          </a:p>
        </p:txBody>
      </p:sp>
    </p:spTree>
    <p:extLst>
      <p:ext uri="{BB962C8B-B14F-4D97-AF65-F5344CB8AC3E}">
        <p14:creationId xmlns:p14="http://schemas.microsoft.com/office/powerpoint/2010/main" val="8382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A697B1-CD0A-4601-9FD6-188A9F79A2ED}"/>
              </a:ext>
            </a:extLst>
          </p:cNvPr>
          <p:cNvSpPr>
            <a:spLocks noGrp="1"/>
          </p:cNvSpPr>
          <p:nvPr>
            <p:ph idx="1"/>
          </p:nvPr>
        </p:nvSpPr>
        <p:spPr/>
        <p:txBody>
          <a:bodyPr vert="horz" lIns="91440" tIns="45720" rIns="91440" bIns="45720" rtlCol="0" anchor="t">
            <a:normAutofit/>
          </a:bodyPr>
          <a:lstStyle/>
          <a:p>
            <a:r>
              <a:rPr lang="en-US">
                <a:ea typeface="+mn-lt"/>
                <a:cs typeface="+mn-lt"/>
              </a:rPr>
              <a:t>European Union: General Data Protection Regulation (GDPR) </a:t>
            </a:r>
            <a:endParaRPr lang="en-US"/>
          </a:p>
          <a:p>
            <a:r>
              <a:rPr lang="en-US">
                <a:ea typeface="+mn-lt"/>
                <a:cs typeface="+mn-lt"/>
              </a:rPr>
              <a:t>US: California Consumer Privacy Act </a:t>
            </a:r>
            <a:endParaRPr lang="en-US"/>
          </a:p>
          <a:p>
            <a:r>
              <a:rPr lang="en-US">
                <a:ea typeface="+mn-lt"/>
                <a:cs typeface="+mn-lt"/>
              </a:rPr>
              <a:t>Canada: PIPEDA privacy legislation</a:t>
            </a:r>
            <a:endParaRPr lang="en-US"/>
          </a:p>
        </p:txBody>
      </p:sp>
      <p:sp>
        <p:nvSpPr>
          <p:cNvPr id="3" name="Date Placeholder 2">
            <a:extLst>
              <a:ext uri="{FF2B5EF4-FFF2-40B4-BE49-F238E27FC236}">
                <a16:creationId xmlns:a16="http://schemas.microsoft.com/office/drawing/2014/main" id="{4A536225-8A70-402B-894D-9B2895184FDC}"/>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97742701-8986-4EF1-9B49-FA2B8D12B1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62FD2-51AC-4748-A34C-F8C1DC0F3A12}"/>
              </a:ext>
            </a:extLst>
          </p:cNvPr>
          <p:cNvSpPr>
            <a:spLocks noGrp="1"/>
          </p:cNvSpPr>
          <p:nvPr>
            <p:ph type="sldNum" sz="quarter" idx="12"/>
          </p:nvPr>
        </p:nvSpPr>
        <p:spPr/>
        <p:txBody>
          <a:bodyPr/>
          <a:lstStyle/>
          <a:p>
            <a:fld id="{F7886C9C-DC18-4195-8FD5-A50AA931D419}" type="slidenum">
              <a:rPr lang="en-US" smtClean="0"/>
              <a:pPr/>
              <a:t>4</a:t>
            </a:fld>
            <a:endParaRPr lang="en-US"/>
          </a:p>
        </p:txBody>
      </p:sp>
      <p:sp>
        <p:nvSpPr>
          <p:cNvPr id="6" name="Title 5">
            <a:extLst>
              <a:ext uri="{FF2B5EF4-FFF2-40B4-BE49-F238E27FC236}">
                <a16:creationId xmlns:a16="http://schemas.microsoft.com/office/drawing/2014/main" id="{B7E93672-161F-4D79-89B8-BF01F1DC5F01}"/>
              </a:ext>
            </a:extLst>
          </p:cNvPr>
          <p:cNvSpPr>
            <a:spLocks noGrp="1"/>
          </p:cNvSpPr>
          <p:nvPr>
            <p:ph type="title"/>
          </p:nvPr>
        </p:nvSpPr>
        <p:spPr/>
        <p:txBody>
          <a:bodyPr/>
          <a:lstStyle/>
          <a:p>
            <a:r>
              <a:rPr lang="en-US"/>
              <a:t>legislation</a:t>
            </a:r>
          </a:p>
        </p:txBody>
      </p:sp>
    </p:spTree>
    <p:extLst>
      <p:ext uri="{BB962C8B-B14F-4D97-AF65-F5344CB8AC3E}">
        <p14:creationId xmlns:p14="http://schemas.microsoft.com/office/powerpoint/2010/main" val="340122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F21E2-D293-4C19-BF5B-03392976E487}"/>
              </a:ext>
            </a:extLst>
          </p:cNvPr>
          <p:cNvSpPr>
            <a:spLocks noGrp="1"/>
          </p:cNvSpPr>
          <p:nvPr>
            <p:ph idx="1"/>
          </p:nvPr>
        </p:nvSpPr>
        <p:spPr/>
        <p:txBody>
          <a:bodyPr vert="horz" lIns="91440" tIns="45720" rIns="91440" bIns="45720" rtlCol="0" anchor="t">
            <a:normAutofit/>
          </a:bodyPr>
          <a:lstStyle/>
          <a:p>
            <a:r>
              <a:rPr lang="en-US">
                <a:ea typeface="+mn-lt"/>
                <a:cs typeface="+mn-lt"/>
              </a:rPr>
              <a:t>Removing information from a trained model is very difficult, and usually involves removing the data element(s) from the training set and retraining the model(s).</a:t>
            </a:r>
          </a:p>
          <a:p>
            <a:r>
              <a:rPr lang="en-US">
                <a:ea typeface="+mn-lt"/>
                <a:cs typeface="+mn-lt"/>
              </a:rPr>
              <a:t>Need to remove the contribution to model parameter updates of an individual training point.</a:t>
            </a:r>
            <a:endParaRPr lang="en-US" dirty="0">
              <a:ea typeface="+mn-lt"/>
              <a:cs typeface="+mn-lt"/>
            </a:endParaRPr>
          </a:p>
          <a:p>
            <a:r>
              <a:rPr lang="en-US">
                <a:ea typeface="+mn-lt"/>
                <a:cs typeface="+mn-lt"/>
              </a:rPr>
              <a:t>This isn't like removing a 'row' from some database tables and having the deletion occur in 'realtime' from the hosted application.</a:t>
            </a:r>
            <a:endParaRPr lang="en-US" dirty="0"/>
          </a:p>
        </p:txBody>
      </p:sp>
      <p:sp>
        <p:nvSpPr>
          <p:cNvPr id="3" name="Date Placeholder 2">
            <a:extLst>
              <a:ext uri="{FF2B5EF4-FFF2-40B4-BE49-F238E27FC236}">
                <a16:creationId xmlns:a16="http://schemas.microsoft.com/office/drawing/2014/main" id="{AF059AC2-5B94-4CFD-B3F0-6157D3F9F119}"/>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C0A77E44-8B7C-44A0-ACEE-48DA5CD9E3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A60CD-F47E-4E71-B201-A3EBD9B43C49}"/>
              </a:ext>
            </a:extLst>
          </p:cNvPr>
          <p:cNvSpPr>
            <a:spLocks noGrp="1"/>
          </p:cNvSpPr>
          <p:nvPr>
            <p:ph type="sldNum" sz="quarter" idx="12"/>
          </p:nvPr>
        </p:nvSpPr>
        <p:spPr/>
        <p:txBody>
          <a:bodyPr/>
          <a:lstStyle/>
          <a:p>
            <a:fld id="{F7886C9C-DC18-4195-8FD5-A50AA931D419}" type="slidenum">
              <a:rPr lang="en-US" smtClean="0"/>
              <a:pPr/>
              <a:t>5</a:t>
            </a:fld>
            <a:endParaRPr lang="en-US"/>
          </a:p>
        </p:txBody>
      </p:sp>
      <p:sp>
        <p:nvSpPr>
          <p:cNvPr id="6" name="Title 5">
            <a:extLst>
              <a:ext uri="{FF2B5EF4-FFF2-40B4-BE49-F238E27FC236}">
                <a16:creationId xmlns:a16="http://schemas.microsoft.com/office/drawing/2014/main" id="{F960D618-47BC-49D1-83AF-318A0E3BC740}"/>
              </a:ext>
            </a:extLst>
          </p:cNvPr>
          <p:cNvSpPr>
            <a:spLocks noGrp="1"/>
          </p:cNvSpPr>
          <p:nvPr>
            <p:ph type="title"/>
          </p:nvPr>
        </p:nvSpPr>
        <p:spPr/>
        <p:txBody>
          <a:bodyPr/>
          <a:lstStyle/>
          <a:p>
            <a:r>
              <a:rPr lang="en-US"/>
              <a:t>A machine learning issue</a:t>
            </a:r>
            <a:endParaRPr lang="en-US" dirty="0"/>
          </a:p>
        </p:txBody>
      </p:sp>
    </p:spTree>
    <p:extLst>
      <p:ext uri="{BB962C8B-B14F-4D97-AF65-F5344CB8AC3E}">
        <p14:creationId xmlns:p14="http://schemas.microsoft.com/office/powerpoint/2010/main" val="398646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81F2CC-4C38-409C-9A65-510F44B96F99}"/>
              </a:ext>
            </a:extLst>
          </p:cNvPr>
          <p:cNvSpPr>
            <a:spLocks noGrp="1"/>
          </p:cNvSpPr>
          <p:nvPr>
            <p:ph idx="1"/>
          </p:nvPr>
        </p:nvSpPr>
        <p:spPr/>
        <p:txBody>
          <a:bodyPr vert="horz" lIns="91440" tIns="45720" rIns="91440" bIns="45720" rtlCol="0" anchor="t">
            <a:normAutofit/>
          </a:bodyPr>
          <a:lstStyle/>
          <a:p>
            <a:r>
              <a:rPr lang="en-US">
                <a:ea typeface="+mn-lt"/>
                <a:cs typeface="+mn-lt"/>
              </a:rPr>
              <a:t>The procedure of removing traces of an individual's data is more a 'sanitizing' operation. </a:t>
            </a:r>
          </a:p>
          <a:p>
            <a:r>
              <a:rPr lang="en-US">
                <a:ea typeface="+mn-lt"/>
                <a:cs typeface="+mn-lt"/>
              </a:rPr>
              <a:t>A person may leave fingerprints, DNA, hair, etc. when visiting a room or other physical location.</a:t>
            </a:r>
            <a:r>
              <a:rPr lang="en-US" dirty="0">
                <a:ea typeface="+mn-lt"/>
                <a:cs typeface="+mn-lt"/>
              </a:rPr>
              <a:t> </a:t>
            </a:r>
          </a:p>
          <a:p>
            <a:r>
              <a:rPr lang="en-US"/>
              <a:t>In a sense, the same thing happens to a machine learning model. </a:t>
            </a:r>
            <a:r>
              <a:rPr lang="en-US">
                <a:ea typeface="+mn-lt"/>
                <a:cs typeface="+mn-lt"/>
              </a:rPr>
              <a:t>Unlearning assures the user, that the model is no longer inﬂuenced in any way, by data which the user elected to erase. It's as if the user never entered the room.</a:t>
            </a:r>
            <a:endParaRPr lang="en-US" dirty="0"/>
          </a:p>
        </p:txBody>
      </p:sp>
      <p:sp>
        <p:nvSpPr>
          <p:cNvPr id="3" name="Date Placeholder 2">
            <a:extLst>
              <a:ext uri="{FF2B5EF4-FFF2-40B4-BE49-F238E27FC236}">
                <a16:creationId xmlns:a16="http://schemas.microsoft.com/office/drawing/2014/main" id="{FF65A41D-F615-44B8-BDB0-C2D5298FC8EF}"/>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342BDDEA-D906-490D-866C-910E278B7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A891F-1B1C-4C09-9F57-81AE1B4087EF}"/>
              </a:ext>
            </a:extLst>
          </p:cNvPr>
          <p:cNvSpPr>
            <a:spLocks noGrp="1"/>
          </p:cNvSpPr>
          <p:nvPr>
            <p:ph type="sldNum" sz="quarter" idx="12"/>
          </p:nvPr>
        </p:nvSpPr>
        <p:spPr/>
        <p:txBody>
          <a:bodyPr/>
          <a:lstStyle/>
          <a:p>
            <a:fld id="{F7886C9C-DC18-4195-8FD5-A50AA931D419}" type="slidenum">
              <a:rPr lang="en-US" smtClean="0"/>
              <a:pPr/>
              <a:t>6</a:t>
            </a:fld>
            <a:endParaRPr lang="en-US"/>
          </a:p>
        </p:txBody>
      </p:sp>
      <p:sp>
        <p:nvSpPr>
          <p:cNvPr id="6" name="Title 5">
            <a:extLst>
              <a:ext uri="{FF2B5EF4-FFF2-40B4-BE49-F238E27FC236}">
                <a16:creationId xmlns:a16="http://schemas.microsoft.com/office/drawing/2014/main" id="{BEFC15B6-1DCA-4E1D-908D-54D04633CED4}"/>
              </a:ext>
            </a:extLst>
          </p:cNvPr>
          <p:cNvSpPr>
            <a:spLocks noGrp="1"/>
          </p:cNvSpPr>
          <p:nvPr>
            <p:ph type="title"/>
          </p:nvPr>
        </p:nvSpPr>
        <p:spPr/>
        <p:txBody>
          <a:bodyPr/>
          <a:lstStyle/>
          <a:p>
            <a:r>
              <a:rPr lang="en-US"/>
              <a:t>eraser</a:t>
            </a:r>
          </a:p>
        </p:txBody>
      </p:sp>
    </p:spTree>
    <p:extLst>
      <p:ext uri="{BB962C8B-B14F-4D97-AF65-F5344CB8AC3E}">
        <p14:creationId xmlns:p14="http://schemas.microsoft.com/office/powerpoint/2010/main" val="361004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91634A-39BC-4805-9FE8-ADE7E067BC45}"/>
              </a:ext>
            </a:extLst>
          </p:cNvPr>
          <p:cNvSpPr>
            <a:spLocks noGrp="1"/>
          </p:cNvSpPr>
          <p:nvPr>
            <p:ph idx="1"/>
          </p:nvPr>
        </p:nvSpPr>
        <p:spPr/>
        <p:txBody>
          <a:bodyPr vert="horz" lIns="91440" tIns="45720" rIns="91440" bIns="45720" rtlCol="0" anchor="t">
            <a:normAutofit/>
          </a:bodyPr>
          <a:lstStyle/>
          <a:p>
            <a:r>
              <a:rPr lang="en-US"/>
              <a:t>Naïve approach: Remove the data in question and retrain the model from scratch.</a:t>
            </a:r>
          </a:p>
          <a:p>
            <a:r>
              <a:rPr lang="en-US"/>
              <a:t>This approach suffers from two major drawbacks:</a:t>
            </a:r>
            <a:endParaRPr lang="en-US" dirty="0"/>
          </a:p>
          <a:p>
            <a:pPr lvl="1"/>
            <a:r>
              <a:rPr lang="en-US" spc="150"/>
              <a:t>Large computational cost.</a:t>
            </a:r>
          </a:p>
          <a:p>
            <a:pPr lvl="1"/>
            <a:r>
              <a:rPr lang="en-US" spc="150"/>
              <a:t>A certain abount of training time necessary for the model to converge.</a:t>
            </a:r>
          </a:p>
        </p:txBody>
      </p:sp>
      <p:sp>
        <p:nvSpPr>
          <p:cNvPr id="3" name="Date Placeholder 2">
            <a:extLst>
              <a:ext uri="{FF2B5EF4-FFF2-40B4-BE49-F238E27FC236}">
                <a16:creationId xmlns:a16="http://schemas.microsoft.com/office/drawing/2014/main" id="{1804678D-2964-44D8-8C69-2CB4943FB7DA}"/>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7DC6C35E-924E-403A-A9A7-D956476681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DC4DD-4E3E-46D8-A4DF-E83298E1008F}"/>
              </a:ext>
            </a:extLst>
          </p:cNvPr>
          <p:cNvSpPr>
            <a:spLocks noGrp="1"/>
          </p:cNvSpPr>
          <p:nvPr>
            <p:ph type="sldNum" sz="quarter" idx="12"/>
          </p:nvPr>
        </p:nvSpPr>
        <p:spPr/>
        <p:txBody>
          <a:bodyPr/>
          <a:lstStyle/>
          <a:p>
            <a:fld id="{F7886C9C-DC18-4195-8FD5-A50AA931D419}" type="slidenum">
              <a:rPr lang="en-US" smtClean="0"/>
              <a:pPr/>
              <a:t>7</a:t>
            </a:fld>
            <a:endParaRPr lang="en-US"/>
          </a:p>
        </p:txBody>
      </p:sp>
      <p:sp>
        <p:nvSpPr>
          <p:cNvPr id="6" name="Title 5">
            <a:extLst>
              <a:ext uri="{FF2B5EF4-FFF2-40B4-BE49-F238E27FC236}">
                <a16:creationId xmlns:a16="http://schemas.microsoft.com/office/drawing/2014/main" id="{FB785BD4-8BDC-495F-BAB1-F448D4F75BEF}"/>
              </a:ext>
            </a:extLst>
          </p:cNvPr>
          <p:cNvSpPr>
            <a:spLocks noGrp="1"/>
          </p:cNvSpPr>
          <p:nvPr>
            <p:ph type="title"/>
          </p:nvPr>
        </p:nvSpPr>
        <p:spPr/>
        <p:txBody>
          <a:bodyPr/>
          <a:lstStyle/>
          <a:p>
            <a:r>
              <a:rPr lang="en-US"/>
              <a:t>Remove and retrain</a:t>
            </a:r>
          </a:p>
        </p:txBody>
      </p:sp>
    </p:spTree>
    <p:extLst>
      <p:ext uri="{BB962C8B-B14F-4D97-AF65-F5344CB8AC3E}">
        <p14:creationId xmlns:p14="http://schemas.microsoft.com/office/powerpoint/2010/main" val="223162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B13E4-BF03-4B7A-BCBC-5BDD392A1C11}"/>
              </a:ext>
            </a:extLst>
          </p:cNvPr>
          <p:cNvSpPr>
            <a:spLocks noGrp="1"/>
          </p:cNvSpPr>
          <p:nvPr>
            <p:ph idx="1"/>
          </p:nvPr>
        </p:nvSpPr>
        <p:spPr/>
        <p:txBody>
          <a:bodyPr vert="horz" lIns="91440" tIns="45720" rIns="91440" bIns="45720" rtlCol="0" anchor="t">
            <a:normAutofit/>
          </a:bodyPr>
          <a:lstStyle/>
          <a:p>
            <a:r>
              <a:rPr lang="en-US">
                <a:ea typeface="+mn-lt"/>
                <a:cs typeface="+mn-lt"/>
              </a:rPr>
              <a:t>SISA is a framework that decreases the number of model parameters affected by an unlearning request and caches intermediate outputs of the training algorithm to limit the number of model updates that need to be computed to have these parameters unlearn.</a:t>
            </a:r>
            <a:endParaRPr lang="en-US"/>
          </a:p>
        </p:txBody>
      </p:sp>
      <p:sp>
        <p:nvSpPr>
          <p:cNvPr id="3" name="Date Placeholder 2">
            <a:extLst>
              <a:ext uri="{FF2B5EF4-FFF2-40B4-BE49-F238E27FC236}">
                <a16:creationId xmlns:a16="http://schemas.microsoft.com/office/drawing/2014/main" id="{76BD2847-1F77-4DE2-9AD4-6FF686F35B48}"/>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DAC44930-38E9-420D-885F-E32127BFF8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90476-266A-4527-AFB4-833AD2276372}"/>
              </a:ext>
            </a:extLst>
          </p:cNvPr>
          <p:cNvSpPr>
            <a:spLocks noGrp="1"/>
          </p:cNvSpPr>
          <p:nvPr>
            <p:ph type="sldNum" sz="quarter" idx="12"/>
          </p:nvPr>
        </p:nvSpPr>
        <p:spPr/>
        <p:txBody>
          <a:bodyPr/>
          <a:lstStyle/>
          <a:p>
            <a:fld id="{F7886C9C-DC18-4195-8FD5-A50AA931D419}" type="slidenum">
              <a:rPr lang="en-US" smtClean="0"/>
              <a:pPr/>
              <a:t>8</a:t>
            </a:fld>
            <a:endParaRPr lang="en-US"/>
          </a:p>
        </p:txBody>
      </p:sp>
      <p:sp>
        <p:nvSpPr>
          <p:cNvPr id="6" name="Title 5">
            <a:extLst>
              <a:ext uri="{FF2B5EF4-FFF2-40B4-BE49-F238E27FC236}">
                <a16:creationId xmlns:a16="http://schemas.microsoft.com/office/drawing/2014/main" id="{79817AF1-D80D-4771-B089-C22FD58E27A4}"/>
              </a:ext>
            </a:extLst>
          </p:cNvPr>
          <p:cNvSpPr>
            <a:spLocks noGrp="1"/>
          </p:cNvSpPr>
          <p:nvPr>
            <p:ph type="title"/>
          </p:nvPr>
        </p:nvSpPr>
        <p:spPr/>
        <p:txBody>
          <a:bodyPr/>
          <a:lstStyle/>
          <a:p>
            <a:r>
              <a:rPr lang="en-US"/>
              <a:t>Enter 'sisa'</a:t>
            </a:r>
          </a:p>
        </p:txBody>
      </p:sp>
    </p:spTree>
    <p:extLst>
      <p:ext uri="{BB962C8B-B14F-4D97-AF65-F5344CB8AC3E}">
        <p14:creationId xmlns:p14="http://schemas.microsoft.com/office/powerpoint/2010/main" val="302170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5B3AF-0F77-4DF4-A9E6-390A098EEB32}"/>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SISA is designed to minimally impact existing learning pipelines.</a:t>
            </a:r>
            <a:endParaRPr lang="en-US"/>
          </a:p>
          <a:p>
            <a:endParaRPr lang="en-US"/>
          </a:p>
          <a:p>
            <a:r>
              <a:rPr lang="en-US">
                <a:ea typeface="+mn-lt"/>
                <a:cs typeface="+mn-lt"/>
              </a:rPr>
              <a:t>1. Divide the training set into multiple </a:t>
            </a:r>
            <a:r>
              <a:rPr lang="en-US" i="1">
                <a:ea typeface="+mn-lt"/>
                <a:cs typeface="+mn-lt"/>
              </a:rPr>
              <a:t>shards</a:t>
            </a:r>
            <a:r>
              <a:rPr lang="en-US">
                <a:ea typeface="+mn-lt"/>
                <a:cs typeface="+mn-lt"/>
              </a:rPr>
              <a:t>. Ideally a training point only exists in a single shard- or at least a small number of shards.</a:t>
            </a:r>
            <a:endParaRPr lang="en-US"/>
          </a:p>
          <a:p>
            <a:endParaRPr lang="en-US"/>
          </a:p>
          <a:p>
            <a:r>
              <a:rPr lang="en-US">
                <a:ea typeface="+mn-lt"/>
                <a:cs typeface="+mn-lt"/>
              </a:rPr>
              <a:t>2. Train isolated models on each shard. A training point's influence is only contained in the models trained with the shard(s).</a:t>
            </a:r>
            <a:endParaRPr lang="en-US"/>
          </a:p>
          <a:p>
            <a:endParaRPr lang="en-US"/>
          </a:p>
          <a:p>
            <a:r>
              <a:rPr lang="en-US">
                <a:ea typeface="+mn-lt"/>
                <a:cs typeface="+mn-lt"/>
              </a:rPr>
              <a:t>3. Unlearning requires only the models with containing the affected shards to be retrained.</a:t>
            </a:r>
            <a:endParaRPr lang="en-US"/>
          </a:p>
        </p:txBody>
      </p:sp>
      <p:sp>
        <p:nvSpPr>
          <p:cNvPr id="3" name="Date Placeholder 2">
            <a:extLst>
              <a:ext uri="{FF2B5EF4-FFF2-40B4-BE49-F238E27FC236}">
                <a16:creationId xmlns:a16="http://schemas.microsoft.com/office/drawing/2014/main" id="{B9B9CC84-1A26-4BBB-9BD9-AE4563E82A4E}"/>
              </a:ext>
            </a:extLst>
          </p:cNvPr>
          <p:cNvSpPr>
            <a:spLocks noGrp="1"/>
          </p:cNvSpPr>
          <p:nvPr>
            <p:ph type="dt" sz="half" idx="10"/>
          </p:nvPr>
        </p:nvSpPr>
        <p:spPr/>
        <p:txBody>
          <a:bodyPr/>
          <a:lstStyle/>
          <a:p>
            <a:fld id="{A2EFF424-F111-43CB-9C75-D52325012943}" type="datetime1">
              <a:rPr lang="en-US" smtClean="0"/>
              <a:pPr/>
              <a:t>2/11/2020</a:t>
            </a:fld>
            <a:endParaRPr lang="en-US"/>
          </a:p>
        </p:txBody>
      </p:sp>
      <p:sp>
        <p:nvSpPr>
          <p:cNvPr id="4" name="Footer Placeholder 3">
            <a:extLst>
              <a:ext uri="{FF2B5EF4-FFF2-40B4-BE49-F238E27FC236}">
                <a16:creationId xmlns:a16="http://schemas.microsoft.com/office/drawing/2014/main" id="{54884D1C-FA06-43B3-BCED-38154220A2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E12195-00E5-4071-B4AB-F4705CDC9C53}"/>
              </a:ext>
            </a:extLst>
          </p:cNvPr>
          <p:cNvSpPr>
            <a:spLocks noGrp="1"/>
          </p:cNvSpPr>
          <p:nvPr>
            <p:ph type="sldNum" sz="quarter" idx="12"/>
          </p:nvPr>
        </p:nvSpPr>
        <p:spPr/>
        <p:txBody>
          <a:bodyPr/>
          <a:lstStyle/>
          <a:p>
            <a:fld id="{F7886C9C-DC18-4195-8FD5-A50AA931D419}" type="slidenum">
              <a:rPr lang="en-US" smtClean="0"/>
              <a:pPr/>
              <a:t>9</a:t>
            </a:fld>
            <a:endParaRPr lang="en-US"/>
          </a:p>
        </p:txBody>
      </p:sp>
      <p:sp>
        <p:nvSpPr>
          <p:cNvPr id="6" name="Title 5">
            <a:extLst>
              <a:ext uri="{FF2B5EF4-FFF2-40B4-BE49-F238E27FC236}">
                <a16:creationId xmlns:a16="http://schemas.microsoft.com/office/drawing/2014/main" id="{8947E456-0B1E-4C19-B8DE-4ABD1C9F8BAE}"/>
              </a:ext>
            </a:extLst>
          </p:cNvPr>
          <p:cNvSpPr>
            <a:spLocks noGrp="1"/>
          </p:cNvSpPr>
          <p:nvPr>
            <p:ph type="title"/>
          </p:nvPr>
        </p:nvSpPr>
        <p:spPr/>
        <p:txBody>
          <a:bodyPr/>
          <a:lstStyle/>
          <a:p>
            <a:r>
              <a:rPr lang="en-US"/>
              <a:t>Sisa overview</a:t>
            </a:r>
            <a:endParaRPr lang="en-US" dirty="0"/>
          </a:p>
        </p:txBody>
      </p:sp>
    </p:spTree>
    <p:extLst>
      <p:ext uri="{BB962C8B-B14F-4D97-AF65-F5344CB8AC3E}">
        <p14:creationId xmlns:p14="http://schemas.microsoft.com/office/powerpoint/2010/main" val="666690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0</TotalTime>
  <Words>2</Words>
  <Application>Microsoft Office PowerPoint</Application>
  <PresentationFormat>On-screen Show (4:3)</PresentationFormat>
  <Paragraphs>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Grid</vt:lpstr>
      <vt:lpstr>Machine unlearning</vt:lpstr>
      <vt:lpstr>credit</vt:lpstr>
      <vt:lpstr>The "Right to be forgotten"</vt:lpstr>
      <vt:lpstr>legislation</vt:lpstr>
      <vt:lpstr>A machine learning issue</vt:lpstr>
      <vt:lpstr>eraser</vt:lpstr>
      <vt:lpstr>Remove and retrain</vt:lpstr>
      <vt:lpstr>Enter 'sisa'</vt:lpstr>
      <vt:lpstr>Sisa overview</vt:lpstr>
      <vt:lpstr>User data shard</vt:lpstr>
      <vt:lpstr>Proposed advantage</vt:lpstr>
      <vt:lpstr>Slicing a shard</vt:lpstr>
      <vt:lpstr>User data slice</vt:lpstr>
      <vt:lpstr>inferencing</vt:lpstr>
      <vt:lpstr>datasets</vt:lpstr>
      <vt:lpstr>SVHN</vt:lpstr>
      <vt:lpstr>Purchase</vt:lpstr>
      <vt:lpstr>Shard performance</vt:lpstr>
      <vt:lpstr>Shard accuracy</vt:lpstr>
      <vt:lpstr>demonstrates</vt:lpstr>
      <vt:lpstr>slicing</vt:lpstr>
      <vt:lpstr>Slicing accuracy</vt:lpstr>
      <vt:lpstr>PowerPoint Presentation</vt:lpstr>
      <vt:lpstr>Figure description</vt:lpstr>
      <vt:lpstr>Non-uniform requests</vt:lpstr>
      <vt:lpstr>Distribution aware sharding</vt:lpstr>
      <vt:lpstr>Non-uniform results</vt:lpstr>
      <vt:lpstr>SVHN Unlearn</vt:lpstr>
      <vt:lpstr>Purchase unlearn</vt:lpstr>
      <vt:lpstr>Accuracy over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554</cp:revision>
  <dcterms:created xsi:type="dcterms:W3CDTF">2020-02-09T16:55:45Z</dcterms:created>
  <dcterms:modified xsi:type="dcterms:W3CDTF">2020-02-12T00:40:06Z</dcterms:modified>
</cp:coreProperties>
</file>