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7" r:id="rId6"/>
    <p:sldId id="262" r:id="rId7"/>
    <p:sldId id="263" r:id="rId8"/>
    <p:sldId id="264" r:id="rId9"/>
    <p:sldId id="265" r:id="rId10"/>
    <p:sldId id="266" r:id="rId11"/>
    <p:sldId id="268" r:id="rId12"/>
    <p:sldId id="269" r:id="rId13"/>
    <p:sldId id="270" r:id="rId14"/>
    <p:sldId id="271" r:id="rId15"/>
    <p:sldId id="257" r:id="rId16"/>
    <p:sldId id="258" r:id="rId17"/>
    <p:sldId id="272" r:id="rId18"/>
    <p:sldId id="273" r:id="rId19"/>
    <p:sldId id="276" r:id="rId20"/>
    <p:sldId id="277" r:id="rId21"/>
    <p:sldId id="274" r:id="rId22"/>
    <p:sldId id="275" r:id="rId23"/>
    <p:sldId id="278" r:id="rId24"/>
    <p:sldId id="279" r:id="rId25"/>
    <p:sldId id="280" r:id="rId26"/>
    <p:sldId id="282" r:id="rId27"/>
    <p:sldId id="281" r:id="rId28"/>
    <p:sldId id="286" r:id="rId29"/>
    <p:sldId id="284" r:id="rId30"/>
    <p:sldId id="285" r:id="rId31"/>
    <p:sldId id="291" r:id="rId32"/>
    <p:sldId id="287" r:id="rId33"/>
    <p:sldId id="292" r:id="rId34"/>
    <p:sldId id="290" r:id="rId35"/>
    <p:sldId id="289" r:id="rId36"/>
    <p:sldId id="288" r:id="rId37"/>
    <p:sldId id="283" r:id="rId38"/>
    <p:sldId id="295" r:id="rId39"/>
    <p:sldId id="297" r:id="rId40"/>
    <p:sldId id="294" r:id="rId41"/>
    <p:sldId id="293" r:id="rId42"/>
    <p:sldId id="29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3700B-74BF-44A0-83EF-C153EBF27FCC}" v="54" dt="2021-02-08T23:32:47.285"/>
    <p1510:client id="{B62CB309-6AF0-49F2-87FF-01FBC17F05ED}" v="3710" dt="2021-02-17T16:19:44.779"/>
    <p1510:client id="{DB767EF3-32D8-4B8F-A9FE-4C9DA2E8FD45}" v="9" dt="2021-02-09T00:39:06.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98" d="100"/>
          <a:sy n="98"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22.02.2021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rIns="45720"/>
          <a:lstStyle/>
          <a:p>
            <a:fld id="{600CBFCC-E1FF-473E-BF42-70E7405CF173}" type="slidenum">
              <a:rPr lang="tr-TR" smtClean="0"/>
              <a:t>‹#›</a:t>
            </a:fld>
            <a:endParaRPr lang="tr-TR"/>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129878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22.02.2021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6178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22.02.2021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16423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7810A5-1A13-4087-8DFA-155E6E5B5D73}" type="datetimeFigureOut">
              <a:rPr lang="tr-TR" smtClean="0"/>
              <a:t>22.02.2021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720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7810A5-1A13-4087-8DFA-155E6E5B5D73}" type="datetimeFigureOut">
              <a:rPr lang="tr-TR" smtClean="0"/>
              <a:t>22.02.2021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3636461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7810A5-1A13-4087-8DFA-155E6E5B5D73}" type="datetimeFigureOut">
              <a:rPr lang="tr-TR" smtClean="0"/>
              <a:t>22.02.2021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2605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7810A5-1A13-4087-8DFA-155E6E5B5D73}" type="datetimeFigureOut">
              <a:rPr lang="tr-TR" smtClean="0"/>
              <a:t>22.02.2021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422361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7810A5-1A13-4087-8DFA-155E6E5B5D73}" type="datetimeFigureOut">
              <a:rPr lang="tr-TR" smtClean="0"/>
              <a:t>22.02.2021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00CBFCC-E1FF-473E-BF42-70E7405CF173}" type="slidenum">
              <a:rPr lang="tr-TR" smtClean="0"/>
              <a:t>‹#›</a:t>
            </a:fld>
            <a:endParaRPr lang="tr-TR"/>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8666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B7810A5-1A13-4087-8DFA-155E6E5B5D73}" type="datetimeFigureOut">
              <a:rPr lang="tr-TR" smtClean="0"/>
              <a:t>22.02.2021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292467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22.02.2021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165036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7810A5-1A13-4087-8DFA-155E6E5B5D73}" type="datetimeFigureOut">
              <a:rPr lang="tr-TR" smtClean="0"/>
              <a:t>22.02.2021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00CBFCC-E1FF-473E-BF42-70E7405CF173}" type="slidenum">
              <a:rPr lang="tr-TR" smtClean="0"/>
              <a:t>‹#›</a:t>
            </a:fld>
            <a:endParaRPr lang="tr-TR"/>
          </a:p>
        </p:txBody>
      </p:sp>
    </p:spTree>
    <p:extLst>
      <p:ext uri="{BB962C8B-B14F-4D97-AF65-F5344CB8AC3E}">
        <p14:creationId xmlns:p14="http://schemas.microsoft.com/office/powerpoint/2010/main" val="74670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7B7810A5-1A13-4087-8DFA-155E6E5B5D73}" type="datetimeFigureOut">
              <a:rPr lang="tr-TR" smtClean="0"/>
              <a:t>22.02.2021</a:t>
            </a:fld>
            <a:endParaRPr lang="tr-TR"/>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00CBFCC-E1FF-473E-BF42-70E7405CF173}" type="slidenum">
              <a:rPr lang="tr-TR" smtClean="0"/>
              <a:t>‹#›</a:t>
            </a:fld>
            <a:endParaRPr lang="tr-TR"/>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581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burkeholland/python-produc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ketplace.visualstudio.com/items?itemName=ms-vscode-remote.remote-containers" TargetMode="External"/><Relationship Id="rId2" Type="http://schemas.openxmlformats.org/officeDocument/2006/relationships/hyperlink" Target="https://docs.docker.com/engine/instal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8281-3783-403A-B1AB-0182A003DFE3}"/>
              </a:ext>
            </a:extLst>
          </p:cNvPr>
          <p:cNvSpPr>
            <a:spLocks noGrp="1"/>
          </p:cNvSpPr>
          <p:nvPr>
            <p:ph type="ctrTitle"/>
          </p:nvPr>
        </p:nvSpPr>
        <p:spPr/>
        <p:txBody>
          <a:bodyPr/>
          <a:lstStyle/>
          <a:p>
            <a:r>
              <a:rPr lang="tr-TR" dirty="0" err="1">
                <a:cs typeface="Arial"/>
              </a:rPr>
              <a:t>VSCode</a:t>
            </a:r>
            <a:r>
              <a:rPr lang="tr-TR" dirty="0">
                <a:cs typeface="Arial"/>
              </a:rPr>
              <a:t> </a:t>
            </a:r>
            <a:r>
              <a:rPr lang="tr-TR" dirty="0" err="1">
                <a:cs typeface="Arial"/>
              </a:rPr>
              <a:t>and</a:t>
            </a:r>
            <a:r>
              <a:rPr lang="tr-TR" dirty="0">
                <a:cs typeface="Arial"/>
              </a:rPr>
              <a:t> </a:t>
            </a:r>
            <a:r>
              <a:rPr lang="tr-TR" dirty="0" err="1">
                <a:cs typeface="Arial"/>
              </a:rPr>
              <a:t>Docker</a:t>
            </a:r>
            <a:endParaRPr lang="tr-TR" dirty="0" err="1"/>
          </a:p>
        </p:txBody>
      </p:sp>
      <p:sp>
        <p:nvSpPr>
          <p:cNvPr id="3" name="Subtitle 2">
            <a:extLst>
              <a:ext uri="{FF2B5EF4-FFF2-40B4-BE49-F238E27FC236}">
                <a16:creationId xmlns:a16="http://schemas.microsoft.com/office/drawing/2014/main" id="{C4542EAC-8BF3-4BFD-9891-145BC49409C2}"/>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55372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8693-60CB-4BC0-AAF1-08726BBB5DEF}"/>
              </a:ext>
            </a:extLst>
          </p:cNvPr>
          <p:cNvSpPr>
            <a:spLocks noGrp="1"/>
          </p:cNvSpPr>
          <p:nvPr>
            <p:ph type="title"/>
          </p:nvPr>
        </p:nvSpPr>
        <p:spPr/>
        <p:txBody>
          <a:bodyPr/>
          <a:lstStyle/>
          <a:p>
            <a:r>
              <a:rPr lang="en-US">
                <a:cs typeface="Arial"/>
              </a:rPr>
              <a:t>Developer Advantages</a:t>
            </a:r>
            <a:endParaRPr lang="en-US"/>
          </a:p>
        </p:txBody>
      </p:sp>
      <p:sp>
        <p:nvSpPr>
          <p:cNvPr id="3" name="Content Placeholder 2">
            <a:extLst>
              <a:ext uri="{FF2B5EF4-FFF2-40B4-BE49-F238E27FC236}">
                <a16:creationId xmlns:a16="http://schemas.microsoft.com/office/drawing/2014/main" id="{95366180-BA74-4B28-BD1D-D2E5FFDB2307}"/>
              </a:ext>
            </a:extLst>
          </p:cNvPr>
          <p:cNvSpPr>
            <a:spLocks noGrp="1"/>
          </p:cNvSpPr>
          <p:nvPr>
            <p:ph idx="1"/>
          </p:nvPr>
        </p:nvSpPr>
        <p:spPr/>
        <p:txBody>
          <a:bodyPr/>
          <a:lstStyle/>
          <a:p>
            <a:pPr marL="344170" indent="-344170"/>
            <a:r>
              <a:rPr lang="en-US">
                <a:cs typeface="Arial"/>
              </a:rPr>
              <a:t>Jump between Python 2.7 and 3.6</a:t>
            </a:r>
            <a:endParaRPr lang="en-US"/>
          </a:p>
          <a:p>
            <a:pPr marL="344170" indent="-344170"/>
            <a:r>
              <a:rPr lang="en-US">
                <a:cs typeface="Arial"/>
              </a:rPr>
              <a:t>Install dependent libraries on a clean machine image</a:t>
            </a:r>
            <a:endParaRPr lang="en-US" dirty="0">
              <a:cs typeface="Arial"/>
            </a:endParaRPr>
          </a:p>
          <a:p>
            <a:pPr marL="344170" indent="-344170"/>
            <a:r>
              <a:rPr lang="en-US">
                <a:cs typeface="Arial"/>
              </a:rPr>
              <a:t>Is not affected by installs made on your local machine (for other projects)</a:t>
            </a:r>
          </a:p>
          <a:p>
            <a:pPr marL="344170" indent="-344170"/>
            <a:r>
              <a:rPr lang="en-US">
                <a:cs typeface="Arial"/>
              </a:rPr>
              <a:t>Can create an image which can be shared among team members – this keeps your local machine free and clear of any downloads or dependencies that may be loaded over time</a:t>
            </a:r>
            <a:endParaRPr lang="en-US" dirty="0">
              <a:cs typeface="Arial"/>
            </a:endParaRPr>
          </a:p>
        </p:txBody>
      </p:sp>
    </p:spTree>
    <p:extLst>
      <p:ext uri="{BB962C8B-B14F-4D97-AF65-F5344CB8AC3E}">
        <p14:creationId xmlns:p14="http://schemas.microsoft.com/office/powerpoint/2010/main" val="406635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98BC-C55D-4687-8F63-B17758A5B6A2}"/>
              </a:ext>
            </a:extLst>
          </p:cNvPr>
          <p:cNvSpPr>
            <a:spLocks noGrp="1"/>
          </p:cNvSpPr>
          <p:nvPr>
            <p:ph type="title"/>
          </p:nvPr>
        </p:nvSpPr>
        <p:spPr/>
        <p:txBody>
          <a:bodyPr/>
          <a:lstStyle/>
          <a:p>
            <a:r>
              <a:rPr lang="en-US">
                <a:cs typeface="Arial"/>
              </a:rPr>
              <a:t>Container Image</a:t>
            </a:r>
            <a:endParaRPr lang="en-US"/>
          </a:p>
        </p:txBody>
      </p:sp>
      <p:sp>
        <p:nvSpPr>
          <p:cNvPr id="3" name="Content Placeholder 2">
            <a:extLst>
              <a:ext uri="{FF2B5EF4-FFF2-40B4-BE49-F238E27FC236}">
                <a16:creationId xmlns:a16="http://schemas.microsoft.com/office/drawing/2014/main" id="{7D2AE84A-62AD-45F1-AB91-8AB70519D209}"/>
              </a:ext>
            </a:extLst>
          </p:cNvPr>
          <p:cNvSpPr>
            <a:spLocks noGrp="1"/>
          </p:cNvSpPr>
          <p:nvPr>
            <p:ph idx="1"/>
          </p:nvPr>
        </p:nvSpPr>
        <p:spPr/>
        <p:txBody>
          <a:bodyPr>
            <a:normAutofit lnSpcReduction="10000"/>
          </a:bodyPr>
          <a:lstStyle/>
          <a:p>
            <a:pPr marL="344170" indent="-344170"/>
            <a:r>
              <a:rPr lang="en-US">
                <a:ea typeface="+mn-lt"/>
                <a:cs typeface="+mn-lt"/>
              </a:rPr>
              <a:t>A container image is an unchangeable, static file that includes executable code so it can run an isolated process on a containerization platform such as Docker. </a:t>
            </a:r>
          </a:p>
          <a:p>
            <a:pPr marL="344170" indent="-344170"/>
            <a:r>
              <a:rPr lang="en-US">
                <a:ea typeface="+mn-lt"/>
                <a:cs typeface="+mn-lt"/>
              </a:rPr>
              <a:t>The image is comprised of:</a:t>
            </a:r>
          </a:p>
          <a:p>
            <a:pPr marL="795020" lvl="1" indent="-337820"/>
            <a:r>
              <a:rPr lang="en-US">
                <a:ea typeface="+mn-lt"/>
                <a:cs typeface="+mn-lt"/>
              </a:rPr>
              <a:t>system libraries</a:t>
            </a:r>
          </a:p>
          <a:p>
            <a:pPr marL="795020" lvl="1" indent="-337820"/>
            <a:r>
              <a:rPr lang="en-US">
                <a:ea typeface="+mn-lt"/>
                <a:cs typeface="+mn-lt"/>
              </a:rPr>
              <a:t>system tools</a:t>
            </a:r>
          </a:p>
          <a:p>
            <a:pPr marL="795020" lvl="1" indent="-337820"/>
            <a:r>
              <a:rPr lang="en-US">
                <a:ea typeface="+mn-lt"/>
                <a:cs typeface="+mn-lt"/>
              </a:rPr>
              <a:t>platforms settings a software program needs to run</a:t>
            </a:r>
          </a:p>
          <a:p>
            <a:pPr marL="344170" indent="-344170"/>
            <a:r>
              <a:rPr lang="en-US">
                <a:ea typeface="+mn-lt"/>
                <a:cs typeface="+mn-lt"/>
              </a:rPr>
              <a:t>A container image is compiled from file system layers built onto a parent or base image.</a:t>
            </a:r>
            <a:endParaRPr lang="en-US" dirty="0">
              <a:ea typeface="+mn-lt"/>
              <a:cs typeface="+mn-lt"/>
            </a:endParaRPr>
          </a:p>
        </p:txBody>
      </p:sp>
    </p:spTree>
    <p:extLst>
      <p:ext uri="{BB962C8B-B14F-4D97-AF65-F5344CB8AC3E}">
        <p14:creationId xmlns:p14="http://schemas.microsoft.com/office/powerpoint/2010/main" val="297792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68F11-E26F-4327-9998-5071C3436365}"/>
              </a:ext>
            </a:extLst>
          </p:cNvPr>
          <p:cNvSpPr>
            <a:spLocks noGrp="1"/>
          </p:cNvSpPr>
          <p:nvPr>
            <p:ph type="title"/>
          </p:nvPr>
        </p:nvSpPr>
        <p:spPr/>
        <p:txBody>
          <a:bodyPr/>
          <a:lstStyle/>
          <a:p>
            <a:r>
              <a:rPr lang="en-US">
                <a:cs typeface="Arial"/>
              </a:rPr>
              <a:t>Types of Container Images</a:t>
            </a:r>
            <a:endParaRPr lang="en-US"/>
          </a:p>
        </p:txBody>
      </p:sp>
      <p:sp>
        <p:nvSpPr>
          <p:cNvPr id="3" name="Content Placeholder 2">
            <a:extLst>
              <a:ext uri="{FF2B5EF4-FFF2-40B4-BE49-F238E27FC236}">
                <a16:creationId xmlns:a16="http://schemas.microsoft.com/office/drawing/2014/main" id="{2739D2E9-E3C3-40D2-8FA1-24C130FBB855}"/>
              </a:ext>
            </a:extLst>
          </p:cNvPr>
          <p:cNvSpPr>
            <a:spLocks noGrp="1"/>
          </p:cNvSpPr>
          <p:nvPr>
            <p:ph idx="1"/>
          </p:nvPr>
        </p:nvSpPr>
        <p:spPr/>
        <p:txBody>
          <a:bodyPr/>
          <a:lstStyle/>
          <a:p>
            <a:pPr marL="344170" indent="-344170"/>
            <a:r>
              <a:rPr lang="en-US">
                <a:cs typeface="Arial"/>
              </a:rPr>
              <a:t>A container image may be hand built.</a:t>
            </a:r>
          </a:p>
          <a:p>
            <a:pPr marL="795020" lvl="1" indent="-337820"/>
            <a:r>
              <a:rPr lang="en-US">
                <a:ea typeface="+mn-lt"/>
                <a:cs typeface="+mn-lt"/>
              </a:rPr>
              <a:t>A user creates a container image from scratch with the build command of a container platform, such as Docker. </a:t>
            </a:r>
          </a:p>
          <a:p>
            <a:pPr marL="795020" lvl="1" indent="-337820"/>
            <a:r>
              <a:rPr lang="en-US">
                <a:ea typeface="+mn-lt"/>
                <a:cs typeface="+mn-lt"/>
              </a:rPr>
              <a:t>Each command in the Dockerfile creates a new layer in the image.</a:t>
            </a:r>
          </a:p>
          <a:p>
            <a:pPr marL="344170" indent="-344170"/>
            <a:r>
              <a:rPr lang="en-US">
                <a:cs typeface="Arial"/>
              </a:rPr>
              <a:t>Obtain a vendor image.</a:t>
            </a:r>
          </a:p>
          <a:p>
            <a:pPr marL="795020" lvl="1" indent="-337820"/>
            <a:r>
              <a:rPr lang="en-US">
                <a:ea typeface="+mn-lt"/>
                <a:cs typeface="+mn-lt"/>
              </a:rPr>
              <a:t>Many software vendors create publicly available images of their products. </a:t>
            </a:r>
            <a:endParaRPr lang="en-US">
              <a:cs typeface="Arial"/>
            </a:endParaRPr>
          </a:p>
        </p:txBody>
      </p:sp>
    </p:spTree>
    <p:extLst>
      <p:ext uri="{BB962C8B-B14F-4D97-AF65-F5344CB8AC3E}">
        <p14:creationId xmlns:p14="http://schemas.microsoft.com/office/powerpoint/2010/main" val="1854885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C45A-5A7E-452B-863C-336156BF2048}"/>
              </a:ext>
            </a:extLst>
          </p:cNvPr>
          <p:cNvSpPr>
            <a:spLocks noGrp="1"/>
          </p:cNvSpPr>
          <p:nvPr>
            <p:ph type="title"/>
          </p:nvPr>
        </p:nvSpPr>
        <p:spPr/>
        <p:txBody>
          <a:bodyPr/>
          <a:lstStyle/>
          <a:p>
            <a:r>
              <a:rPr lang="en-US">
                <a:cs typeface="Arial"/>
              </a:rPr>
              <a:t>Container Image Warning</a:t>
            </a:r>
            <a:endParaRPr lang="en-US"/>
          </a:p>
        </p:txBody>
      </p:sp>
      <p:sp>
        <p:nvSpPr>
          <p:cNvPr id="3" name="Content Placeholder 2">
            <a:extLst>
              <a:ext uri="{FF2B5EF4-FFF2-40B4-BE49-F238E27FC236}">
                <a16:creationId xmlns:a16="http://schemas.microsoft.com/office/drawing/2014/main" id="{01177F0F-54DB-4FA0-99E4-9C71A54C5E66}"/>
              </a:ext>
            </a:extLst>
          </p:cNvPr>
          <p:cNvSpPr>
            <a:spLocks noGrp="1"/>
          </p:cNvSpPr>
          <p:nvPr>
            <p:ph idx="1"/>
          </p:nvPr>
        </p:nvSpPr>
        <p:spPr/>
        <p:txBody>
          <a:bodyPr/>
          <a:lstStyle/>
          <a:p>
            <a:pPr marL="344170" indent="-344170"/>
            <a:r>
              <a:rPr lang="en-US">
                <a:ea typeface="+mn-lt"/>
                <a:cs typeface="+mn-lt"/>
              </a:rPr>
              <a:t>You should be aware of the existence of corrupt, fake and malicious publicly available container images, sometimes disguised to resemble official vendors' images.</a:t>
            </a:r>
          </a:p>
          <a:p>
            <a:pPr marL="344170" indent="-344170"/>
            <a:r>
              <a:rPr lang="en-US">
                <a:ea typeface="+mn-lt"/>
                <a:cs typeface="+mn-lt"/>
              </a:rPr>
              <a:t>The Docker Content Trust feature relies on digital signatures to help verify that images files downloaded from public repositories are original and unaltered. </a:t>
            </a:r>
            <a:endParaRPr lang="en-US" dirty="0">
              <a:cs typeface="Arial" panose="020B0604020202020204"/>
            </a:endParaRPr>
          </a:p>
        </p:txBody>
      </p:sp>
    </p:spTree>
    <p:extLst>
      <p:ext uri="{BB962C8B-B14F-4D97-AF65-F5344CB8AC3E}">
        <p14:creationId xmlns:p14="http://schemas.microsoft.com/office/powerpoint/2010/main" val="2248081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D9BF2-5B1C-4571-95FB-FA3A38B4C4A5}"/>
              </a:ext>
            </a:extLst>
          </p:cNvPr>
          <p:cNvSpPr>
            <a:spLocks noGrp="1"/>
          </p:cNvSpPr>
          <p:nvPr>
            <p:ph type="title"/>
          </p:nvPr>
        </p:nvSpPr>
        <p:spPr/>
        <p:txBody>
          <a:bodyPr/>
          <a:lstStyle/>
          <a:p>
            <a:r>
              <a:rPr lang="en-US">
                <a:cs typeface="Arial"/>
              </a:rPr>
              <a:t>Docker Desktop</a:t>
            </a:r>
            <a:endParaRPr lang="en-US"/>
          </a:p>
        </p:txBody>
      </p:sp>
      <p:sp>
        <p:nvSpPr>
          <p:cNvPr id="3" name="Content Placeholder 2">
            <a:extLst>
              <a:ext uri="{FF2B5EF4-FFF2-40B4-BE49-F238E27FC236}">
                <a16:creationId xmlns:a16="http://schemas.microsoft.com/office/drawing/2014/main" id="{6AE6E28B-80E7-458C-8E61-6775D2AE3D60}"/>
              </a:ext>
            </a:extLst>
          </p:cNvPr>
          <p:cNvSpPr>
            <a:spLocks noGrp="1"/>
          </p:cNvSpPr>
          <p:nvPr>
            <p:ph idx="1"/>
          </p:nvPr>
        </p:nvSpPr>
        <p:spPr/>
        <p:txBody>
          <a:bodyPr>
            <a:normAutofit fontScale="77500" lnSpcReduction="20000"/>
          </a:bodyPr>
          <a:lstStyle/>
          <a:p>
            <a:pPr marL="344170" indent="-344170"/>
            <a:r>
              <a:rPr lang="en-US">
                <a:ea typeface="+mn-lt"/>
                <a:cs typeface="+mn-lt"/>
              </a:rPr>
              <a:t>Docker Desktop is an easy-to-install application for your Mac or Windows environment that enables you to build and share containerized applications and microservices. </a:t>
            </a:r>
          </a:p>
          <a:p>
            <a:pPr marL="344170" indent="-344170"/>
            <a:r>
              <a:rPr lang="en-US">
                <a:ea typeface="+mn-lt"/>
                <a:cs typeface="+mn-lt"/>
              </a:rPr>
              <a:t>Docker Desktop includes:</a:t>
            </a:r>
          </a:p>
          <a:p>
            <a:pPr marL="795020" lvl="1" indent="-337820"/>
            <a:r>
              <a:rPr lang="en-US">
                <a:ea typeface="+mn-lt"/>
                <a:cs typeface="+mn-lt"/>
              </a:rPr>
              <a:t>Docker Engine</a:t>
            </a:r>
          </a:p>
          <a:p>
            <a:pPr marL="795020" lvl="1" indent="-337820"/>
            <a:r>
              <a:rPr lang="en-US">
                <a:ea typeface="+mn-lt"/>
                <a:cs typeface="+mn-lt"/>
              </a:rPr>
              <a:t>Docker CLI client</a:t>
            </a:r>
          </a:p>
          <a:p>
            <a:pPr marL="795020" lvl="1" indent="-337820"/>
            <a:r>
              <a:rPr lang="en-US">
                <a:ea typeface="+mn-lt"/>
                <a:cs typeface="+mn-lt"/>
              </a:rPr>
              <a:t>Docker Compose (a tool for defining and running multi-container Docker applications)</a:t>
            </a:r>
          </a:p>
          <a:p>
            <a:pPr marL="795020" lvl="1" indent="-337820"/>
            <a:r>
              <a:rPr lang="en-US">
                <a:ea typeface="+mn-lt"/>
                <a:cs typeface="+mn-lt"/>
              </a:rPr>
              <a:t>Notary (a tool for publishing and managing trusted collections of content)</a:t>
            </a:r>
          </a:p>
          <a:p>
            <a:pPr marL="795020" lvl="1" indent="-337820"/>
            <a:r>
              <a:rPr lang="en-US">
                <a:ea typeface="+mn-lt"/>
                <a:cs typeface="+mn-lt"/>
              </a:rPr>
              <a:t>Kubernetes (a portable, extensible, open-source platform for managing containerized workloads and services)</a:t>
            </a:r>
          </a:p>
          <a:p>
            <a:pPr marL="795020" lvl="1" indent="-337820"/>
            <a:r>
              <a:rPr lang="en-US">
                <a:ea typeface="+mn-lt"/>
                <a:cs typeface="+mn-lt"/>
              </a:rPr>
              <a:t>Credential Helper (a suite of programs to use native stores to keep Docker credentials safe)</a:t>
            </a:r>
          </a:p>
        </p:txBody>
      </p:sp>
    </p:spTree>
    <p:extLst>
      <p:ext uri="{BB962C8B-B14F-4D97-AF65-F5344CB8AC3E}">
        <p14:creationId xmlns:p14="http://schemas.microsoft.com/office/powerpoint/2010/main" val="3702139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EEFB-070E-42AC-AF60-B1E9F7559CE0}"/>
              </a:ext>
            </a:extLst>
          </p:cNvPr>
          <p:cNvSpPr>
            <a:spLocks noGrp="1"/>
          </p:cNvSpPr>
          <p:nvPr>
            <p:ph type="title"/>
          </p:nvPr>
        </p:nvSpPr>
        <p:spPr/>
        <p:txBody>
          <a:bodyPr/>
          <a:lstStyle/>
          <a:p>
            <a:r>
              <a:rPr lang="en-US" dirty="0">
                <a:cs typeface="Arial"/>
              </a:rPr>
              <a:t>Docker Support</a:t>
            </a:r>
          </a:p>
        </p:txBody>
      </p:sp>
      <p:pic>
        <p:nvPicPr>
          <p:cNvPr id="4" name="Picture 4" descr="Graphical user interface&#10;&#10;Description automatically generated">
            <a:extLst>
              <a:ext uri="{FF2B5EF4-FFF2-40B4-BE49-F238E27FC236}">
                <a16:creationId xmlns:a16="http://schemas.microsoft.com/office/drawing/2014/main" id="{CF957A91-C222-42EB-B567-60ADB316B708}"/>
              </a:ext>
            </a:extLst>
          </p:cNvPr>
          <p:cNvPicPr>
            <a:picLocks noChangeAspect="1"/>
          </p:cNvPicPr>
          <p:nvPr/>
        </p:nvPicPr>
        <p:blipFill>
          <a:blip r:embed="rId2"/>
          <a:stretch>
            <a:fillRect/>
          </a:stretch>
        </p:blipFill>
        <p:spPr>
          <a:xfrm>
            <a:off x="2484864" y="836508"/>
            <a:ext cx="4843346" cy="5603156"/>
          </a:xfrm>
          <a:prstGeom prst="rect">
            <a:avLst/>
          </a:prstGeom>
        </p:spPr>
      </p:pic>
    </p:spTree>
    <p:extLst>
      <p:ext uri="{BB962C8B-B14F-4D97-AF65-F5344CB8AC3E}">
        <p14:creationId xmlns:p14="http://schemas.microsoft.com/office/powerpoint/2010/main" val="133044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0098-40CE-4176-B33D-489E84C8FCB8}"/>
              </a:ext>
            </a:extLst>
          </p:cNvPr>
          <p:cNvSpPr>
            <a:spLocks noGrp="1"/>
          </p:cNvSpPr>
          <p:nvPr>
            <p:ph type="title"/>
          </p:nvPr>
        </p:nvSpPr>
        <p:spPr/>
        <p:txBody>
          <a:bodyPr>
            <a:normAutofit fontScale="90000"/>
          </a:bodyPr>
          <a:lstStyle/>
          <a:p>
            <a:r>
              <a:rPr lang="en-US">
                <a:cs typeface="Arial"/>
              </a:rPr>
              <a:t>Remote</a:t>
            </a:r>
            <a:br>
              <a:rPr lang="en-US" dirty="0">
                <a:cs typeface="Arial"/>
              </a:rPr>
            </a:br>
            <a:r>
              <a:rPr lang="en-US">
                <a:cs typeface="Arial"/>
              </a:rPr>
              <a:t>Containers</a:t>
            </a:r>
            <a:br>
              <a:rPr lang="en-US" dirty="0">
                <a:cs typeface="Arial"/>
              </a:rPr>
            </a:br>
            <a:r>
              <a:rPr lang="en-US">
                <a:cs typeface="Arial"/>
              </a:rPr>
              <a:t>Extensions</a:t>
            </a: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5B28ED73-DC5B-4612-99CE-FA2E2F3920AD}"/>
              </a:ext>
            </a:extLst>
          </p:cNvPr>
          <p:cNvPicPr>
            <a:picLocks noChangeAspect="1"/>
          </p:cNvPicPr>
          <p:nvPr/>
        </p:nvPicPr>
        <p:blipFill>
          <a:blip r:embed="rId2"/>
          <a:stretch>
            <a:fillRect/>
          </a:stretch>
        </p:blipFill>
        <p:spPr>
          <a:xfrm>
            <a:off x="2783457" y="887597"/>
            <a:ext cx="5521786" cy="4798525"/>
          </a:xfrm>
          <a:prstGeom prst="rect">
            <a:avLst/>
          </a:prstGeom>
        </p:spPr>
      </p:pic>
    </p:spTree>
    <p:extLst>
      <p:ext uri="{BB962C8B-B14F-4D97-AF65-F5344CB8AC3E}">
        <p14:creationId xmlns:p14="http://schemas.microsoft.com/office/powerpoint/2010/main" val="1302265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52DA-5C00-40F2-851E-7F1D8142A2C0}"/>
              </a:ext>
            </a:extLst>
          </p:cNvPr>
          <p:cNvSpPr>
            <a:spLocks noGrp="1"/>
          </p:cNvSpPr>
          <p:nvPr>
            <p:ph type="title"/>
          </p:nvPr>
        </p:nvSpPr>
        <p:spPr/>
        <p:txBody>
          <a:bodyPr/>
          <a:lstStyle/>
          <a:p>
            <a:r>
              <a:rPr lang="en-US">
                <a:cs typeface="Arial"/>
              </a:rPr>
              <a:t>VSCode</a:t>
            </a:r>
            <a:endParaRPr lang="en-US"/>
          </a:p>
        </p:txBody>
      </p:sp>
      <p:sp>
        <p:nvSpPr>
          <p:cNvPr id="3" name="Content Placeholder 2">
            <a:extLst>
              <a:ext uri="{FF2B5EF4-FFF2-40B4-BE49-F238E27FC236}">
                <a16:creationId xmlns:a16="http://schemas.microsoft.com/office/drawing/2014/main" id="{18AFA968-4E76-4D4B-812C-A81801666A04}"/>
              </a:ext>
            </a:extLst>
          </p:cNvPr>
          <p:cNvSpPr>
            <a:spLocks noGrp="1"/>
          </p:cNvSpPr>
          <p:nvPr>
            <p:ph idx="1"/>
          </p:nvPr>
        </p:nvSpPr>
        <p:spPr/>
        <p:txBody>
          <a:bodyPr>
            <a:normAutofit fontScale="77500" lnSpcReduction="20000"/>
          </a:bodyPr>
          <a:lstStyle/>
          <a:p>
            <a:pPr marL="344170" indent="-344170"/>
            <a:r>
              <a:rPr lang="en-US">
                <a:ea typeface="+mn-lt"/>
                <a:cs typeface="+mn-lt"/>
              </a:rPr>
              <a:t>Visual Studio Code is a free source-code editor made by Microsoft for Windows, Linux and macOS.</a:t>
            </a:r>
          </a:p>
          <a:p>
            <a:pPr marL="344170" indent="-344170"/>
            <a:r>
              <a:rPr lang="en-US">
                <a:ea typeface="+mn-lt"/>
                <a:cs typeface="+mn-lt"/>
              </a:rPr>
              <a:t>Features include: </a:t>
            </a:r>
          </a:p>
          <a:p>
            <a:pPr marL="795020" lvl="1" indent="-337820"/>
            <a:r>
              <a:rPr lang="en-US">
                <a:ea typeface="+mn-lt"/>
                <a:cs typeface="+mn-lt"/>
              </a:rPr>
              <a:t>support for debugging</a:t>
            </a:r>
          </a:p>
          <a:p>
            <a:pPr marL="795020" lvl="1" indent="-337820"/>
            <a:r>
              <a:rPr lang="en-US">
                <a:ea typeface="+mn-lt"/>
                <a:cs typeface="+mn-lt"/>
              </a:rPr>
              <a:t>syntax highlighting</a:t>
            </a:r>
          </a:p>
          <a:p>
            <a:pPr marL="795020" lvl="1" indent="-337820"/>
            <a:r>
              <a:rPr lang="en-US">
                <a:ea typeface="+mn-lt"/>
                <a:cs typeface="+mn-lt"/>
              </a:rPr>
              <a:t>intelligent code completion</a:t>
            </a:r>
          </a:p>
          <a:p>
            <a:pPr marL="795020" lvl="1" indent="-337820"/>
            <a:r>
              <a:rPr lang="en-US">
                <a:ea typeface="+mn-lt"/>
                <a:cs typeface="+mn-lt"/>
              </a:rPr>
              <a:t>Snippets</a:t>
            </a:r>
          </a:p>
          <a:p>
            <a:pPr marL="795020" lvl="1" indent="-337820"/>
            <a:r>
              <a:rPr lang="en-US">
                <a:ea typeface="+mn-lt"/>
                <a:cs typeface="+mn-lt"/>
              </a:rPr>
              <a:t>code refactoring</a:t>
            </a:r>
          </a:p>
          <a:p>
            <a:pPr marL="795020" lvl="1" indent="-337820"/>
            <a:r>
              <a:rPr lang="en-US">
                <a:ea typeface="+mn-lt"/>
                <a:cs typeface="+mn-lt"/>
              </a:rPr>
              <a:t>embedded Git</a:t>
            </a:r>
          </a:p>
          <a:p>
            <a:pPr marL="344170" indent="-344170"/>
            <a:r>
              <a:rPr lang="en-US">
                <a:ea typeface="+mn-lt"/>
                <a:cs typeface="+mn-lt"/>
              </a:rPr>
              <a:t>Users can change the theme, keyboard shortcuts, preferences, and install extensions that add additional functionality.</a:t>
            </a:r>
            <a:endParaRPr lang="en-US">
              <a:cs typeface="Arial" panose="020B0604020202020204"/>
            </a:endParaRPr>
          </a:p>
        </p:txBody>
      </p:sp>
    </p:spTree>
    <p:extLst>
      <p:ext uri="{BB962C8B-B14F-4D97-AF65-F5344CB8AC3E}">
        <p14:creationId xmlns:p14="http://schemas.microsoft.com/office/powerpoint/2010/main" val="78592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CB54-2E5F-42E2-9512-491E3AE3BC58}"/>
              </a:ext>
            </a:extLst>
          </p:cNvPr>
          <p:cNvSpPr>
            <a:spLocks noGrp="1"/>
          </p:cNvSpPr>
          <p:nvPr>
            <p:ph type="title"/>
          </p:nvPr>
        </p:nvSpPr>
        <p:spPr/>
        <p:txBody>
          <a:bodyPr/>
          <a:lstStyle/>
          <a:p>
            <a:r>
              <a:rPr lang="en-US">
                <a:cs typeface="Arial"/>
              </a:rPr>
              <a:t>VSCode is Popular</a:t>
            </a:r>
            <a:endParaRPr lang="en-US"/>
          </a:p>
        </p:txBody>
      </p:sp>
      <p:sp>
        <p:nvSpPr>
          <p:cNvPr id="3" name="Content Placeholder 2">
            <a:extLst>
              <a:ext uri="{FF2B5EF4-FFF2-40B4-BE49-F238E27FC236}">
                <a16:creationId xmlns:a16="http://schemas.microsoft.com/office/drawing/2014/main" id="{54E301F1-0F99-4D7F-A73D-D717B6361479}"/>
              </a:ext>
            </a:extLst>
          </p:cNvPr>
          <p:cNvSpPr>
            <a:spLocks noGrp="1"/>
          </p:cNvSpPr>
          <p:nvPr>
            <p:ph idx="1"/>
          </p:nvPr>
        </p:nvSpPr>
        <p:spPr/>
        <p:txBody>
          <a:bodyPr/>
          <a:lstStyle/>
          <a:p>
            <a:pPr marL="344170" indent="-344170"/>
            <a:r>
              <a:rPr lang="en-US">
                <a:ea typeface="+mn-lt"/>
                <a:cs typeface="+mn-lt"/>
              </a:rPr>
              <a:t>Microsoft has released Visual Studio Code's source code on the microsoft/vscode repository of GitHub, under the permissive MIT License, while the releases by Microsoft are freeware.</a:t>
            </a:r>
            <a:endParaRPr lang="en-US">
              <a:cs typeface="Arial" panose="020B0604020202020204"/>
            </a:endParaRPr>
          </a:p>
          <a:p>
            <a:pPr marL="344170" indent="-344170"/>
            <a:r>
              <a:rPr lang="en-US">
                <a:ea typeface="+mn-lt"/>
                <a:cs typeface="+mn-lt"/>
              </a:rPr>
              <a:t>In the Stack Overflow 2019 Developer Survey, Visual Studio Code was ranked the most popular developer environment tool, with 50.7% of 87,317 respondents reporting that they use it.</a:t>
            </a:r>
            <a:endParaRPr lang="en-US"/>
          </a:p>
        </p:txBody>
      </p:sp>
    </p:spTree>
    <p:extLst>
      <p:ext uri="{BB962C8B-B14F-4D97-AF65-F5344CB8AC3E}">
        <p14:creationId xmlns:p14="http://schemas.microsoft.com/office/powerpoint/2010/main" val="83194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D5E3-8B96-41A2-865A-2E3F6E8A33DE}"/>
              </a:ext>
            </a:extLst>
          </p:cNvPr>
          <p:cNvSpPr>
            <a:spLocks noGrp="1"/>
          </p:cNvSpPr>
          <p:nvPr>
            <p:ph type="title"/>
          </p:nvPr>
        </p:nvSpPr>
        <p:spPr/>
        <p:txBody>
          <a:bodyPr/>
          <a:lstStyle/>
          <a:p>
            <a:r>
              <a:rPr lang="en-US">
                <a:cs typeface="Arial"/>
              </a:rPr>
              <a:t>Docker is Running</a:t>
            </a:r>
            <a:endParaRPr lang="en-US" dirty="0">
              <a:cs typeface="Arial"/>
            </a:endParaRPr>
          </a:p>
        </p:txBody>
      </p:sp>
      <p:sp>
        <p:nvSpPr>
          <p:cNvPr id="3" name="Content Placeholder 2">
            <a:extLst>
              <a:ext uri="{FF2B5EF4-FFF2-40B4-BE49-F238E27FC236}">
                <a16:creationId xmlns:a16="http://schemas.microsoft.com/office/drawing/2014/main" id="{8AF42049-B2E0-44FF-8AC5-7ED52F0BC7CE}"/>
              </a:ext>
            </a:extLst>
          </p:cNvPr>
          <p:cNvSpPr>
            <a:spLocks noGrp="1"/>
          </p:cNvSpPr>
          <p:nvPr>
            <p:ph idx="1"/>
          </p:nvPr>
        </p:nvSpPr>
        <p:spPr/>
        <p:txBody>
          <a:bodyPr/>
          <a:lstStyle/>
          <a:p>
            <a:pPr marL="344170" indent="-344170"/>
            <a:r>
              <a:rPr lang="en-US">
                <a:cs typeface="Arial"/>
              </a:rPr>
              <a:t>Make sure that Docker is running by checking your computer's 'status' area for the Docker container logo.</a:t>
            </a:r>
          </a:p>
          <a:p>
            <a:pPr marL="344170" indent="-344170"/>
            <a:r>
              <a:rPr lang="en-US">
                <a:cs typeface="Arial"/>
              </a:rPr>
              <a:t>Or, execute the 'docker version' command from your command line.</a:t>
            </a:r>
          </a:p>
          <a:p>
            <a:pPr marL="344170" indent="-344170"/>
            <a:endParaRPr lang="en-US" dirty="0">
              <a:cs typeface="Arial"/>
            </a:endParaRPr>
          </a:p>
          <a:p>
            <a:pPr marL="344170" indent="-344170"/>
            <a:endParaRPr lang="en-US" dirty="0">
              <a:cs typeface="Arial"/>
            </a:endParaRPr>
          </a:p>
          <a:p>
            <a:pPr marL="344170" indent="-344170"/>
            <a:r>
              <a:rPr lang="en-US">
                <a:cs typeface="Arial"/>
              </a:rPr>
              <a:t>Otherwise, you will see a connection error.</a:t>
            </a:r>
            <a:endParaRPr lang="en-US" dirty="0">
              <a:cs typeface="Arial"/>
            </a:endParaRPr>
          </a:p>
        </p:txBody>
      </p:sp>
      <p:pic>
        <p:nvPicPr>
          <p:cNvPr id="4" name="Picture 4">
            <a:extLst>
              <a:ext uri="{FF2B5EF4-FFF2-40B4-BE49-F238E27FC236}">
                <a16:creationId xmlns:a16="http://schemas.microsoft.com/office/drawing/2014/main" id="{A93D53BB-69C2-468B-A8F9-2E9CF68C62C2}"/>
              </a:ext>
            </a:extLst>
          </p:cNvPr>
          <p:cNvPicPr>
            <a:picLocks noChangeAspect="1"/>
          </p:cNvPicPr>
          <p:nvPr/>
        </p:nvPicPr>
        <p:blipFill>
          <a:blip r:embed="rId2"/>
          <a:stretch>
            <a:fillRect/>
          </a:stretch>
        </p:blipFill>
        <p:spPr>
          <a:xfrm>
            <a:off x="8715809" y="2784331"/>
            <a:ext cx="1514477" cy="492704"/>
          </a:xfrm>
          <a:prstGeom prst="rect">
            <a:avLst/>
          </a:prstGeom>
        </p:spPr>
      </p:pic>
      <p:pic>
        <p:nvPicPr>
          <p:cNvPr id="5" name="Picture 5" descr="Text&#10;&#10;Description automatically generated">
            <a:extLst>
              <a:ext uri="{FF2B5EF4-FFF2-40B4-BE49-F238E27FC236}">
                <a16:creationId xmlns:a16="http://schemas.microsoft.com/office/drawing/2014/main" id="{6B4B5CDC-0673-4283-986B-15D58A1A6F0D}"/>
              </a:ext>
            </a:extLst>
          </p:cNvPr>
          <p:cNvPicPr>
            <a:picLocks noChangeAspect="1"/>
          </p:cNvPicPr>
          <p:nvPr/>
        </p:nvPicPr>
        <p:blipFill>
          <a:blip r:embed="rId3"/>
          <a:stretch>
            <a:fillRect/>
          </a:stretch>
        </p:blipFill>
        <p:spPr>
          <a:xfrm>
            <a:off x="7252855" y="3849041"/>
            <a:ext cx="2976995" cy="1515190"/>
          </a:xfrm>
          <a:prstGeom prst="rect">
            <a:avLst/>
          </a:prstGeom>
        </p:spPr>
      </p:pic>
      <p:pic>
        <p:nvPicPr>
          <p:cNvPr id="6" name="Picture 6">
            <a:extLst>
              <a:ext uri="{FF2B5EF4-FFF2-40B4-BE49-F238E27FC236}">
                <a16:creationId xmlns:a16="http://schemas.microsoft.com/office/drawing/2014/main" id="{22CBB0A5-58F1-4333-A835-609C64BA62EA}"/>
              </a:ext>
            </a:extLst>
          </p:cNvPr>
          <p:cNvPicPr>
            <a:picLocks noChangeAspect="1"/>
          </p:cNvPicPr>
          <p:nvPr/>
        </p:nvPicPr>
        <p:blipFill>
          <a:blip r:embed="rId4"/>
          <a:stretch>
            <a:fillRect/>
          </a:stretch>
        </p:blipFill>
        <p:spPr>
          <a:xfrm>
            <a:off x="5140037" y="5781708"/>
            <a:ext cx="5089813" cy="230267"/>
          </a:xfrm>
          <a:prstGeom prst="rect">
            <a:avLst/>
          </a:prstGeom>
        </p:spPr>
      </p:pic>
    </p:spTree>
    <p:extLst>
      <p:ext uri="{BB962C8B-B14F-4D97-AF65-F5344CB8AC3E}">
        <p14:creationId xmlns:p14="http://schemas.microsoft.com/office/powerpoint/2010/main" val="170326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CAD2-D13A-41BB-80BC-CC87A2C1480C}"/>
              </a:ext>
            </a:extLst>
          </p:cNvPr>
          <p:cNvSpPr>
            <a:spLocks noGrp="1"/>
          </p:cNvSpPr>
          <p:nvPr>
            <p:ph type="title"/>
          </p:nvPr>
        </p:nvSpPr>
        <p:spPr/>
        <p:txBody>
          <a:bodyPr/>
          <a:lstStyle/>
          <a:p>
            <a:r>
              <a:rPr lang="en-US">
                <a:cs typeface="Arial"/>
              </a:rPr>
              <a:t>Container-based Development</a:t>
            </a:r>
            <a:endParaRPr lang="en-US"/>
          </a:p>
        </p:txBody>
      </p:sp>
      <p:sp>
        <p:nvSpPr>
          <p:cNvPr id="3" name="Content Placeholder 2">
            <a:extLst>
              <a:ext uri="{FF2B5EF4-FFF2-40B4-BE49-F238E27FC236}">
                <a16:creationId xmlns:a16="http://schemas.microsoft.com/office/drawing/2014/main" id="{21A0A869-E7BC-40A9-9EBB-775A2F149504}"/>
              </a:ext>
            </a:extLst>
          </p:cNvPr>
          <p:cNvSpPr>
            <a:spLocks noGrp="1"/>
          </p:cNvSpPr>
          <p:nvPr>
            <p:ph idx="1"/>
          </p:nvPr>
        </p:nvSpPr>
        <p:spPr/>
        <p:txBody>
          <a:bodyPr/>
          <a:lstStyle/>
          <a:p>
            <a:pPr marL="344170" indent="-344170"/>
            <a:r>
              <a:rPr lang="en-US">
                <a:ea typeface="+mn-lt"/>
                <a:cs typeface="+mn-lt"/>
              </a:rPr>
              <a:t>There are advantages to using container-based technology, especially Docker, to significantly improve software quality through repeatable builds.</a:t>
            </a:r>
            <a:endParaRPr lang="en-US">
              <a:cs typeface="Arial" panose="020B0604020202020204"/>
            </a:endParaRPr>
          </a:p>
        </p:txBody>
      </p:sp>
    </p:spTree>
    <p:extLst>
      <p:ext uri="{BB962C8B-B14F-4D97-AF65-F5344CB8AC3E}">
        <p14:creationId xmlns:p14="http://schemas.microsoft.com/office/powerpoint/2010/main" val="1336690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2C76-8274-4629-97C6-7DB2B888CE3B}"/>
              </a:ext>
            </a:extLst>
          </p:cNvPr>
          <p:cNvSpPr>
            <a:spLocks noGrp="1"/>
          </p:cNvSpPr>
          <p:nvPr>
            <p:ph type="title"/>
          </p:nvPr>
        </p:nvSpPr>
        <p:spPr/>
        <p:txBody>
          <a:bodyPr/>
          <a:lstStyle/>
          <a:p>
            <a:r>
              <a:rPr lang="en-US">
                <a:cs typeface="Arial"/>
              </a:rPr>
              <a:t>One Last Thing... Git</a:t>
            </a:r>
            <a:endParaRPr lang="en-US"/>
          </a:p>
        </p:txBody>
      </p:sp>
      <p:sp>
        <p:nvSpPr>
          <p:cNvPr id="3" name="Content Placeholder 2">
            <a:extLst>
              <a:ext uri="{FF2B5EF4-FFF2-40B4-BE49-F238E27FC236}">
                <a16:creationId xmlns:a16="http://schemas.microsoft.com/office/drawing/2014/main" id="{0225527A-42A7-4B17-95C9-5C87D865F315}"/>
              </a:ext>
            </a:extLst>
          </p:cNvPr>
          <p:cNvSpPr>
            <a:spLocks noGrp="1"/>
          </p:cNvSpPr>
          <p:nvPr>
            <p:ph idx="1"/>
          </p:nvPr>
        </p:nvSpPr>
        <p:spPr/>
        <p:txBody>
          <a:bodyPr/>
          <a:lstStyle/>
          <a:p>
            <a:pPr marL="344170" indent="-344170"/>
            <a:r>
              <a:rPr lang="en-US">
                <a:ea typeface="+mn-lt"/>
                <a:cs typeface="+mn-lt"/>
              </a:rPr>
              <a:t>Git is the most commonly used version control system. </a:t>
            </a:r>
          </a:p>
          <a:p>
            <a:pPr marL="344170" indent="-344170"/>
            <a:r>
              <a:rPr lang="en-US">
                <a:ea typeface="+mn-lt"/>
                <a:cs typeface="+mn-lt"/>
              </a:rPr>
              <a:t>Git tracks the changes you make to files, so you have a record of what has been done, and you can revert to specific versions should you ever need to. </a:t>
            </a:r>
          </a:p>
          <a:p>
            <a:pPr marL="344170" indent="-344170"/>
            <a:r>
              <a:rPr lang="en-US">
                <a:ea typeface="+mn-lt"/>
                <a:cs typeface="+mn-lt"/>
              </a:rPr>
              <a:t>Git also makes collaboration easier, allowing changes by multiple people to all be merged into one source.</a:t>
            </a:r>
            <a:endParaRPr lang="en-US">
              <a:cs typeface="Arial" panose="020B0604020202020204"/>
            </a:endParaRPr>
          </a:p>
        </p:txBody>
      </p:sp>
    </p:spTree>
    <p:extLst>
      <p:ext uri="{BB962C8B-B14F-4D97-AF65-F5344CB8AC3E}">
        <p14:creationId xmlns:p14="http://schemas.microsoft.com/office/powerpoint/2010/main" val="408929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5AD3-5FFD-4B31-ACD4-B79491121DBE}"/>
              </a:ext>
            </a:extLst>
          </p:cNvPr>
          <p:cNvSpPr>
            <a:spLocks noGrp="1"/>
          </p:cNvSpPr>
          <p:nvPr>
            <p:ph type="title"/>
          </p:nvPr>
        </p:nvSpPr>
        <p:spPr/>
        <p:txBody>
          <a:bodyPr/>
          <a:lstStyle/>
          <a:p>
            <a:r>
              <a:rPr lang="en-US">
                <a:cs typeface="Arial"/>
              </a:rPr>
              <a:t>Command Palette</a:t>
            </a:r>
            <a:endParaRPr lang="en-US"/>
          </a:p>
        </p:txBody>
      </p:sp>
      <p:sp>
        <p:nvSpPr>
          <p:cNvPr id="3" name="Content Placeholder 2">
            <a:extLst>
              <a:ext uri="{FF2B5EF4-FFF2-40B4-BE49-F238E27FC236}">
                <a16:creationId xmlns:a16="http://schemas.microsoft.com/office/drawing/2014/main" id="{65DD3556-3EE9-4F49-86AE-E9EF121407FF}"/>
              </a:ext>
            </a:extLst>
          </p:cNvPr>
          <p:cNvSpPr>
            <a:spLocks noGrp="1"/>
          </p:cNvSpPr>
          <p:nvPr>
            <p:ph idx="1"/>
          </p:nvPr>
        </p:nvSpPr>
        <p:spPr>
          <a:xfrm>
            <a:off x="1221721" y="1996360"/>
            <a:ext cx="3952960" cy="3997828"/>
          </a:xfrm>
        </p:spPr>
        <p:txBody>
          <a:bodyPr>
            <a:normAutofit lnSpcReduction="10000"/>
          </a:bodyPr>
          <a:lstStyle/>
          <a:p>
            <a:pPr marL="344170" indent="-344170"/>
            <a:r>
              <a:rPr lang="en-US">
                <a:ea typeface="+mn-lt"/>
                <a:cs typeface="+mn-lt"/>
              </a:rPr>
              <a:t>VS Code can be easily driven from the keyboard. The most important key combination to know is Ctrl+Shift+P, which brings up the </a:t>
            </a:r>
            <a:r>
              <a:rPr lang="en-US" b="1">
                <a:ea typeface="+mn-lt"/>
                <a:cs typeface="+mn-lt"/>
              </a:rPr>
              <a:t>Command Palette</a:t>
            </a:r>
            <a:r>
              <a:rPr lang="en-US">
                <a:ea typeface="+mn-lt"/>
                <a:cs typeface="+mn-lt"/>
              </a:rPr>
              <a:t>. This gives you access to all of the functionality of VS Code, including keyboard shortcuts for the most common </a:t>
            </a:r>
            <a:r>
              <a:rPr lang="en-US" dirty="0">
                <a:ea typeface="+mn-lt"/>
                <a:cs typeface="+mn-lt"/>
              </a:rPr>
              <a:t>operations.</a:t>
            </a:r>
            <a:endParaRPr lang="en-US" dirty="0">
              <a:cs typeface="Arial" panose="020B0604020202020204"/>
            </a:endParaRPr>
          </a:p>
        </p:txBody>
      </p:sp>
      <p:pic>
        <p:nvPicPr>
          <p:cNvPr id="4" name="Picture 4" descr="Text&#10;&#10;Description automatically generated">
            <a:extLst>
              <a:ext uri="{FF2B5EF4-FFF2-40B4-BE49-F238E27FC236}">
                <a16:creationId xmlns:a16="http://schemas.microsoft.com/office/drawing/2014/main" id="{F3DDF806-DF49-4D19-B187-65D5832167A3}"/>
              </a:ext>
            </a:extLst>
          </p:cNvPr>
          <p:cNvPicPr>
            <a:picLocks noChangeAspect="1"/>
          </p:cNvPicPr>
          <p:nvPr/>
        </p:nvPicPr>
        <p:blipFill>
          <a:blip r:embed="rId2"/>
          <a:stretch>
            <a:fillRect/>
          </a:stretch>
        </p:blipFill>
        <p:spPr>
          <a:xfrm>
            <a:off x="5178686" y="2221931"/>
            <a:ext cx="6079273" cy="3329045"/>
          </a:xfrm>
          <a:prstGeom prst="rect">
            <a:avLst/>
          </a:prstGeom>
        </p:spPr>
      </p:pic>
    </p:spTree>
    <p:extLst>
      <p:ext uri="{BB962C8B-B14F-4D97-AF65-F5344CB8AC3E}">
        <p14:creationId xmlns:p14="http://schemas.microsoft.com/office/powerpoint/2010/main" val="45404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A343-FF83-407D-9A45-F80FA6BB2143}"/>
              </a:ext>
            </a:extLst>
          </p:cNvPr>
          <p:cNvSpPr>
            <a:spLocks noGrp="1"/>
          </p:cNvSpPr>
          <p:nvPr>
            <p:ph type="title"/>
          </p:nvPr>
        </p:nvSpPr>
        <p:spPr/>
        <p:txBody>
          <a:bodyPr/>
          <a:lstStyle/>
          <a:p>
            <a:r>
              <a:rPr lang="en-US">
                <a:cs typeface="Arial"/>
              </a:rPr>
              <a:t>Find a Project</a:t>
            </a:r>
            <a:endParaRPr lang="en-US"/>
          </a:p>
        </p:txBody>
      </p:sp>
      <p:sp>
        <p:nvSpPr>
          <p:cNvPr id="3" name="Content Placeholder 2">
            <a:extLst>
              <a:ext uri="{FF2B5EF4-FFF2-40B4-BE49-F238E27FC236}">
                <a16:creationId xmlns:a16="http://schemas.microsoft.com/office/drawing/2014/main" id="{A4B02FAB-BD24-4F19-A477-F9CEF1EE843B}"/>
              </a:ext>
            </a:extLst>
          </p:cNvPr>
          <p:cNvSpPr>
            <a:spLocks noGrp="1"/>
          </p:cNvSpPr>
          <p:nvPr>
            <p:ph idx="1"/>
          </p:nvPr>
        </p:nvSpPr>
        <p:spPr/>
        <p:txBody>
          <a:bodyPr/>
          <a:lstStyle/>
          <a:p>
            <a:pPr marL="344170" indent="-344170"/>
            <a:r>
              <a:rPr lang="en-US">
                <a:cs typeface="Arial"/>
              </a:rPr>
              <a:t>Clone a project from Github using the Command Palette.</a:t>
            </a:r>
          </a:p>
          <a:p>
            <a:pPr marL="344170" indent="-344170"/>
            <a:r>
              <a:rPr lang="en-US">
                <a:cs typeface="Arial"/>
              </a:rPr>
              <a:t>Note: If you haven't already logged into Git (or installed the Git Extension- VSCode) will prompt you for Git credentials and/or permission to install the extension.</a:t>
            </a:r>
          </a:p>
          <a:p>
            <a:pPr marL="344170" indent="-344170"/>
            <a:r>
              <a:rPr lang="en-US">
                <a:cs typeface="Arial"/>
              </a:rPr>
              <a:t>In this example I will be using a repository used by a Microsoft container tutorial: </a:t>
            </a:r>
            <a:r>
              <a:rPr lang="en-US" dirty="0">
                <a:cs typeface="Arial"/>
                <a:hlinkClick r:id="rId2"/>
              </a:rPr>
              <a:t>https://github/burkeholland/python-products</a:t>
            </a:r>
            <a:endParaRPr lang="en-US" dirty="0">
              <a:cs typeface="Arial"/>
            </a:endParaRPr>
          </a:p>
        </p:txBody>
      </p:sp>
    </p:spTree>
    <p:extLst>
      <p:ext uri="{BB962C8B-B14F-4D97-AF65-F5344CB8AC3E}">
        <p14:creationId xmlns:p14="http://schemas.microsoft.com/office/powerpoint/2010/main" val="3497298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F68B-4B5D-4C12-AA6E-107F577245B4}"/>
              </a:ext>
            </a:extLst>
          </p:cNvPr>
          <p:cNvSpPr>
            <a:spLocks noGrp="1"/>
          </p:cNvSpPr>
          <p:nvPr>
            <p:ph type="title"/>
          </p:nvPr>
        </p:nvSpPr>
        <p:spPr/>
        <p:txBody>
          <a:bodyPr/>
          <a:lstStyle/>
          <a:p>
            <a:r>
              <a:rPr lang="en-US">
                <a:cs typeface="Arial"/>
              </a:rPr>
              <a:t>Open the Folder</a:t>
            </a:r>
          </a:p>
        </p:txBody>
      </p:sp>
      <p:pic>
        <p:nvPicPr>
          <p:cNvPr id="4" name="Picture 4">
            <a:extLst>
              <a:ext uri="{FF2B5EF4-FFF2-40B4-BE49-F238E27FC236}">
                <a16:creationId xmlns:a16="http://schemas.microsoft.com/office/drawing/2014/main" id="{172FD96D-D80C-4FE1-A742-FA1C6CD399AC}"/>
              </a:ext>
            </a:extLst>
          </p:cNvPr>
          <p:cNvPicPr>
            <a:picLocks noGrp="1" noChangeAspect="1"/>
          </p:cNvPicPr>
          <p:nvPr>
            <p:ph idx="1"/>
          </p:nvPr>
        </p:nvPicPr>
        <p:blipFill>
          <a:blip r:embed="rId2"/>
          <a:stretch>
            <a:fillRect/>
          </a:stretch>
        </p:blipFill>
        <p:spPr>
          <a:xfrm>
            <a:off x="2468368" y="1596775"/>
            <a:ext cx="8007417" cy="4843462"/>
          </a:xfrm>
        </p:spPr>
      </p:pic>
    </p:spTree>
    <p:extLst>
      <p:ext uri="{BB962C8B-B14F-4D97-AF65-F5344CB8AC3E}">
        <p14:creationId xmlns:p14="http://schemas.microsoft.com/office/powerpoint/2010/main" val="3613381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1C21F-8546-4861-A467-9AEEC7219626}"/>
              </a:ext>
            </a:extLst>
          </p:cNvPr>
          <p:cNvSpPr>
            <a:spLocks noGrp="1"/>
          </p:cNvSpPr>
          <p:nvPr>
            <p:ph type="title"/>
          </p:nvPr>
        </p:nvSpPr>
        <p:spPr/>
        <p:txBody>
          <a:bodyPr/>
          <a:lstStyle/>
          <a:p>
            <a:r>
              <a:rPr lang="en-US">
                <a:cs typeface="Arial"/>
              </a:rPr>
              <a:t>Create a Container Config</a:t>
            </a:r>
            <a:endParaRPr lang="en-US"/>
          </a:p>
        </p:txBody>
      </p:sp>
      <p:sp>
        <p:nvSpPr>
          <p:cNvPr id="3" name="Content Placeholder 2">
            <a:extLst>
              <a:ext uri="{FF2B5EF4-FFF2-40B4-BE49-F238E27FC236}">
                <a16:creationId xmlns:a16="http://schemas.microsoft.com/office/drawing/2014/main" id="{51794130-C38D-4A48-8573-4CB60B5332D5}"/>
              </a:ext>
            </a:extLst>
          </p:cNvPr>
          <p:cNvSpPr>
            <a:spLocks noGrp="1"/>
          </p:cNvSpPr>
          <p:nvPr>
            <p:ph idx="1"/>
          </p:nvPr>
        </p:nvSpPr>
        <p:spPr/>
        <p:txBody>
          <a:bodyPr/>
          <a:lstStyle/>
          <a:p>
            <a:pPr marL="344170" indent="-344170"/>
            <a:r>
              <a:rPr lang="en-US">
                <a:cs typeface="Arial"/>
              </a:rPr>
              <a:t>Add a container configuration to the cloned and downloaded project.</a:t>
            </a:r>
          </a:p>
          <a:p>
            <a:pPr marL="344170" indent="-344170"/>
            <a:r>
              <a:rPr lang="en-US">
                <a:cs typeface="Arial"/>
              </a:rPr>
              <a:t>Open Command Palette and search for "Add Development Container Configuration Files"</a:t>
            </a:r>
            <a:endParaRPr lang="en-US" dirty="0">
              <a:cs typeface="Arial"/>
            </a:endParaRPr>
          </a:p>
          <a:p>
            <a:pPr marL="344170" indent="-344170"/>
            <a:endParaRPr lang="en-US" dirty="0">
              <a:cs typeface="Arial"/>
            </a:endParaRPr>
          </a:p>
          <a:p>
            <a:pPr marL="344170" indent="-344170"/>
            <a:endParaRPr lang="en-US" dirty="0">
              <a:cs typeface="Arial"/>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7F078E1F-C0F1-4666-BED8-57F7131FAF8A}"/>
              </a:ext>
            </a:extLst>
          </p:cNvPr>
          <p:cNvPicPr>
            <a:picLocks noChangeAspect="1"/>
          </p:cNvPicPr>
          <p:nvPr/>
        </p:nvPicPr>
        <p:blipFill>
          <a:blip r:embed="rId2"/>
          <a:stretch>
            <a:fillRect/>
          </a:stretch>
        </p:blipFill>
        <p:spPr>
          <a:xfrm>
            <a:off x="3237571" y="4415936"/>
            <a:ext cx="6720467" cy="1771078"/>
          </a:xfrm>
          <a:prstGeom prst="rect">
            <a:avLst/>
          </a:prstGeom>
        </p:spPr>
      </p:pic>
    </p:spTree>
    <p:extLst>
      <p:ext uri="{BB962C8B-B14F-4D97-AF65-F5344CB8AC3E}">
        <p14:creationId xmlns:p14="http://schemas.microsoft.com/office/powerpoint/2010/main" val="203449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5780-DC99-48D0-BEBA-507EBF87970B}"/>
              </a:ext>
            </a:extLst>
          </p:cNvPr>
          <p:cNvSpPr>
            <a:spLocks noGrp="1"/>
          </p:cNvSpPr>
          <p:nvPr>
            <p:ph type="title"/>
          </p:nvPr>
        </p:nvSpPr>
        <p:spPr/>
        <p:txBody>
          <a:bodyPr/>
          <a:lstStyle/>
          <a:p>
            <a:r>
              <a:rPr lang="en-US">
                <a:cs typeface="Arial"/>
              </a:rPr>
              <a:t>Container Recommendation</a:t>
            </a:r>
            <a:endParaRPr lang="en-US"/>
          </a:p>
        </p:txBody>
      </p:sp>
      <p:sp>
        <p:nvSpPr>
          <p:cNvPr id="3" name="Content Placeholder 2">
            <a:extLst>
              <a:ext uri="{FF2B5EF4-FFF2-40B4-BE49-F238E27FC236}">
                <a16:creationId xmlns:a16="http://schemas.microsoft.com/office/drawing/2014/main" id="{056E798E-1891-49D8-9BE8-02090D1C17A2}"/>
              </a:ext>
            </a:extLst>
          </p:cNvPr>
          <p:cNvSpPr>
            <a:spLocks noGrp="1"/>
          </p:cNvSpPr>
          <p:nvPr>
            <p:ph idx="1"/>
          </p:nvPr>
        </p:nvSpPr>
        <p:spPr/>
        <p:txBody>
          <a:bodyPr vert="horz" lIns="91440" tIns="45720" rIns="91440" bIns="45720" rtlCol="0" anchor="t">
            <a:normAutofit/>
          </a:bodyPr>
          <a:lstStyle/>
          <a:p>
            <a:pPr marL="344170" indent="-344170"/>
            <a:r>
              <a:rPr lang="en-US">
                <a:cs typeface="Arial"/>
              </a:rPr>
              <a:t>VSCode will make recommendations based on the files in the open folder.</a:t>
            </a: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EFC79257-97FD-4321-BAD9-3C4892AFCA61}"/>
              </a:ext>
            </a:extLst>
          </p:cNvPr>
          <p:cNvPicPr>
            <a:picLocks noChangeAspect="1"/>
          </p:cNvPicPr>
          <p:nvPr/>
        </p:nvPicPr>
        <p:blipFill>
          <a:blip r:embed="rId2"/>
          <a:stretch>
            <a:fillRect/>
          </a:stretch>
        </p:blipFill>
        <p:spPr>
          <a:xfrm>
            <a:off x="2614961" y="2981964"/>
            <a:ext cx="7947103" cy="3458852"/>
          </a:xfrm>
          <a:prstGeom prst="rect">
            <a:avLst/>
          </a:prstGeom>
        </p:spPr>
      </p:pic>
    </p:spTree>
    <p:extLst>
      <p:ext uri="{BB962C8B-B14F-4D97-AF65-F5344CB8AC3E}">
        <p14:creationId xmlns:p14="http://schemas.microsoft.com/office/powerpoint/2010/main" val="3684585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4DEF-868C-4EF1-A297-279F00546A47}"/>
              </a:ext>
            </a:extLst>
          </p:cNvPr>
          <p:cNvSpPr>
            <a:spLocks noGrp="1"/>
          </p:cNvSpPr>
          <p:nvPr>
            <p:ph type="title"/>
          </p:nvPr>
        </p:nvSpPr>
        <p:spPr/>
        <p:txBody>
          <a:bodyPr/>
          <a:lstStyle/>
          <a:p>
            <a:r>
              <a:rPr lang="en-US">
                <a:cs typeface="Arial"/>
              </a:rPr>
              <a:t>Python and Version</a:t>
            </a:r>
            <a:endParaRPr lang="en-US"/>
          </a:p>
        </p:txBody>
      </p:sp>
      <p:sp>
        <p:nvSpPr>
          <p:cNvPr id="3" name="Content Placeholder 2">
            <a:extLst>
              <a:ext uri="{FF2B5EF4-FFF2-40B4-BE49-F238E27FC236}">
                <a16:creationId xmlns:a16="http://schemas.microsoft.com/office/drawing/2014/main" id="{A7C60255-137A-41A7-A5B2-604C046C4363}"/>
              </a:ext>
            </a:extLst>
          </p:cNvPr>
          <p:cNvSpPr>
            <a:spLocks noGrp="1"/>
          </p:cNvSpPr>
          <p:nvPr>
            <p:ph idx="1"/>
          </p:nvPr>
        </p:nvSpPr>
        <p:spPr/>
        <p:txBody>
          <a:bodyPr vert="horz" lIns="91440" tIns="45720" rIns="91440" bIns="45720" rtlCol="0" anchor="t">
            <a:normAutofit/>
          </a:bodyPr>
          <a:lstStyle/>
          <a:p>
            <a:pPr marL="344170" indent="-344170"/>
            <a:r>
              <a:rPr lang="en-US">
                <a:cs typeface="Arial"/>
              </a:rPr>
              <a:t>Select Python 3</a:t>
            </a:r>
          </a:p>
          <a:p>
            <a:pPr marL="344170" indent="-344170"/>
            <a:r>
              <a:rPr lang="en-US">
                <a:cs typeface="Arial"/>
              </a:rPr>
              <a:t>The VSCode extension will prompt the version of Python to use.</a:t>
            </a:r>
            <a:endParaRPr lang="en-US" dirty="0">
              <a:cs typeface="Arial"/>
            </a:endParaRPr>
          </a:p>
        </p:txBody>
      </p:sp>
      <p:pic>
        <p:nvPicPr>
          <p:cNvPr id="4" name="Picture 4" descr="Graphical user interface, application&#10;&#10;Description automatically generated">
            <a:extLst>
              <a:ext uri="{FF2B5EF4-FFF2-40B4-BE49-F238E27FC236}">
                <a16:creationId xmlns:a16="http://schemas.microsoft.com/office/drawing/2014/main" id="{5D73F653-CF1C-42D7-B988-94BCEC88002B}"/>
              </a:ext>
            </a:extLst>
          </p:cNvPr>
          <p:cNvPicPr>
            <a:picLocks noChangeAspect="1"/>
          </p:cNvPicPr>
          <p:nvPr/>
        </p:nvPicPr>
        <p:blipFill>
          <a:blip r:embed="rId2"/>
          <a:stretch>
            <a:fillRect/>
          </a:stretch>
        </p:blipFill>
        <p:spPr>
          <a:xfrm>
            <a:off x="2614961" y="3291652"/>
            <a:ext cx="7947103" cy="2198281"/>
          </a:xfrm>
          <a:prstGeom prst="rect">
            <a:avLst/>
          </a:prstGeom>
        </p:spPr>
      </p:pic>
    </p:spTree>
    <p:extLst>
      <p:ext uri="{BB962C8B-B14F-4D97-AF65-F5344CB8AC3E}">
        <p14:creationId xmlns:p14="http://schemas.microsoft.com/office/powerpoint/2010/main" val="2266161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D772-A0CD-40D3-807F-4D004DE5FB5C}"/>
              </a:ext>
            </a:extLst>
          </p:cNvPr>
          <p:cNvSpPr>
            <a:spLocks noGrp="1"/>
          </p:cNvSpPr>
          <p:nvPr>
            <p:ph type="title"/>
          </p:nvPr>
        </p:nvSpPr>
        <p:spPr/>
        <p:txBody>
          <a:bodyPr/>
          <a:lstStyle/>
          <a:p>
            <a:r>
              <a:rPr lang="en-US">
                <a:cs typeface="Arial"/>
              </a:rPr>
              <a:t>Container Options</a:t>
            </a:r>
            <a:endParaRPr lang="en-US"/>
          </a:p>
        </p:txBody>
      </p:sp>
      <p:sp>
        <p:nvSpPr>
          <p:cNvPr id="3" name="Content Placeholder 2">
            <a:extLst>
              <a:ext uri="{FF2B5EF4-FFF2-40B4-BE49-F238E27FC236}">
                <a16:creationId xmlns:a16="http://schemas.microsoft.com/office/drawing/2014/main" id="{38F2FA28-BE5F-447F-83C5-69594F40DFF7}"/>
              </a:ext>
            </a:extLst>
          </p:cNvPr>
          <p:cNvSpPr>
            <a:spLocks noGrp="1"/>
          </p:cNvSpPr>
          <p:nvPr>
            <p:ph idx="1"/>
          </p:nvPr>
        </p:nvSpPr>
        <p:spPr/>
        <p:txBody>
          <a:bodyPr vert="horz" lIns="91440" tIns="45720" rIns="91440" bIns="45720" rtlCol="0" anchor="t">
            <a:normAutofit/>
          </a:bodyPr>
          <a:lstStyle/>
          <a:p>
            <a:pPr marL="344170" indent="-344170"/>
            <a:r>
              <a:rPr lang="en-US">
                <a:cs typeface="Arial"/>
              </a:rPr>
              <a:t>The extension will then prompt to install any additional options.</a:t>
            </a:r>
          </a:p>
          <a:p>
            <a:pPr marL="344170" indent="-344170"/>
            <a:r>
              <a:rPr lang="en-US">
                <a:cs typeface="Arial"/>
              </a:rPr>
              <a:t>Deselected Node.js</a:t>
            </a:r>
            <a:endParaRPr lang="en-US" dirty="0">
              <a:cs typeface="Arial"/>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B54C4549-FB2C-44BC-8AC9-B15379CC0252}"/>
              </a:ext>
            </a:extLst>
          </p:cNvPr>
          <p:cNvPicPr>
            <a:picLocks noChangeAspect="1"/>
          </p:cNvPicPr>
          <p:nvPr/>
        </p:nvPicPr>
        <p:blipFill>
          <a:blip r:embed="rId2"/>
          <a:stretch>
            <a:fillRect/>
          </a:stretch>
        </p:blipFill>
        <p:spPr>
          <a:xfrm>
            <a:off x="2614961" y="3248015"/>
            <a:ext cx="7947103" cy="2852408"/>
          </a:xfrm>
          <a:prstGeom prst="rect">
            <a:avLst/>
          </a:prstGeom>
        </p:spPr>
      </p:pic>
    </p:spTree>
    <p:extLst>
      <p:ext uri="{BB962C8B-B14F-4D97-AF65-F5344CB8AC3E}">
        <p14:creationId xmlns:p14="http://schemas.microsoft.com/office/powerpoint/2010/main" val="1237663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2B93-C021-48B6-A73F-AF2312126E4D}"/>
              </a:ext>
            </a:extLst>
          </p:cNvPr>
          <p:cNvSpPr>
            <a:spLocks noGrp="1"/>
          </p:cNvSpPr>
          <p:nvPr>
            <p:ph type="title"/>
          </p:nvPr>
        </p:nvSpPr>
        <p:spPr/>
        <p:txBody>
          <a:bodyPr/>
          <a:lstStyle/>
          <a:p>
            <a:r>
              <a:rPr lang="en-US">
                <a:cs typeface="Arial"/>
              </a:rPr>
              <a:t>.devcontainer Folder</a:t>
            </a:r>
            <a:endParaRPr lang="en-US"/>
          </a:p>
        </p:txBody>
      </p:sp>
      <p:sp>
        <p:nvSpPr>
          <p:cNvPr id="3" name="Content Placeholder 2">
            <a:extLst>
              <a:ext uri="{FF2B5EF4-FFF2-40B4-BE49-F238E27FC236}">
                <a16:creationId xmlns:a16="http://schemas.microsoft.com/office/drawing/2014/main" id="{66DEA455-414C-4DDC-BE5D-536A5515CB3D}"/>
              </a:ext>
            </a:extLst>
          </p:cNvPr>
          <p:cNvSpPr>
            <a:spLocks noGrp="1"/>
          </p:cNvSpPr>
          <p:nvPr>
            <p:ph idx="1"/>
          </p:nvPr>
        </p:nvSpPr>
        <p:spPr/>
        <p:txBody>
          <a:bodyPr vert="horz" lIns="91440" tIns="45720" rIns="91440" bIns="45720" rtlCol="0" anchor="t">
            <a:normAutofit/>
          </a:bodyPr>
          <a:lstStyle/>
          <a:p>
            <a:pPr marL="344170" indent="-344170"/>
            <a:r>
              <a:rPr lang="en-US">
                <a:cs typeface="Arial"/>
              </a:rPr>
              <a:t>The container extension has created a .devcontainer folder containing two files.</a:t>
            </a:r>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FB723F5B-B34E-486A-80D9-E1141391E4E0}"/>
              </a:ext>
            </a:extLst>
          </p:cNvPr>
          <p:cNvPicPr>
            <a:picLocks noChangeAspect="1"/>
          </p:cNvPicPr>
          <p:nvPr/>
        </p:nvPicPr>
        <p:blipFill rotWithShape="1">
          <a:blip r:embed="rId2"/>
          <a:srcRect l="-40" r="68304" b="326"/>
          <a:stretch/>
        </p:blipFill>
        <p:spPr>
          <a:xfrm>
            <a:off x="3280881" y="3164380"/>
            <a:ext cx="2522068" cy="2843118"/>
          </a:xfrm>
          <a:prstGeom prst="rect">
            <a:avLst/>
          </a:prstGeom>
        </p:spPr>
      </p:pic>
      <p:pic>
        <p:nvPicPr>
          <p:cNvPr id="6" name="Picture 6">
            <a:extLst>
              <a:ext uri="{FF2B5EF4-FFF2-40B4-BE49-F238E27FC236}">
                <a16:creationId xmlns:a16="http://schemas.microsoft.com/office/drawing/2014/main" id="{E6DFCBC9-0AA5-4ED0-B0C6-8B7361AEB5CF}"/>
              </a:ext>
            </a:extLst>
          </p:cNvPr>
          <p:cNvPicPr>
            <a:picLocks noChangeAspect="1"/>
          </p:cNvPicPr>
          <p:nvPr/>
        </p:nvPicPr>
        <p:blipFill>
          <a:blip r:embed="rId3"/>
          <a:stretch>
            <a:fillRect/>
          </a:stretch>
        </p:blipFill>
        <p:spPr>
          <a:xfrm>
            <a:off x="7103327" y="2767208"/>
            <a:ext cx="2743200" cy="3237875"/>
          </a:xfrm>
          <a:prstGeom prst="rect">
            <a:avLst/>
          </a:prstGeom>
        </p:spPr>
      </p:pic>
    </p:spTree>
    <p:extLst>
      <p:ext uri="{BB962C8B-B14F-4D97-AF65-F5344CB8AC3E}">
        <p14:creationId xmlns:p14="http://schemas.microsoft.com/office/powerpoint/2010/main" val="3192080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F33C-6774-4A5F-8544-72A6F4C5C530}"/>
              </a:ext>
            </a:extLst>
          </p:cNvPr>
          <p:cNvSpPr>
            <a:spLocks noGrp="1"/>
          </p:cNvSpPr>
          <p:nvPr>
            <p:ph type="title"/>
          </p:nvPr>
        </p:nvSpPr>
        <p:spPr/>
        <p:txBody>
          <a:bodyPr/>
          <a:lstStyle/>
          <a:p>
            <a:r>
              <a:rPr lang="en-US">
                <a:cs typeface="Arial"/>
              </a:rPr>
              <a:t>Containerized Project</a:t>
            </a:r>
            <a:endParaRPr lang="en-US"/>
          </a:p>
        </p:txBody>
      </p:sp>
      <p:sp>
        <p:nvSpPr>
          <p:cNvPr id="3" name="Content Placeholder 2">
            <a:extLst>
              <a:ext uri="{FF2B5EF4-FFF2-40B4-BE49-F238E27FC236}">
                <a16:creationId xmlns:a16="http://schemas.microsoft.com/office/drawing/2014/main" id="{FC804F36-ACDA-4CCE-BE43-48C92D5348D8}"/>
              </a:ext>
            </a:extLst>
          </p:cNvPr>
          <p:cNvSpPr>
            <a:spLocks noGrp="1"/>
          </p:cNvSpPr>
          <p:nvPr>
            <p:ph idx="1"/>
          </p:nvPr>
        </p:nvSpPr>
        <p:spPr/>
        <p:txBody>
          <a:bodyPr/>
          <a:lstStyle/>
          <a:p>
            <a:pPr marL="344170" indent="-344170"/>
            <a:r>
              <a:rPr lang="en-US">
                <a:cs typeface="Arial"/>
              </a:rPr>
              <a:t>The presence of the .devcontainer folder with the two files committed to source control will allow other developers, who have VSCode with Remote Container Extensions and Docker installed, to open, execute and debug this project inside a container.</a:t>
            </a:r>
            <a:endParaRPr lang="en-US" dirty="0">
              <a:cs typeface="Arial"/>
            </a:endParaRPr>
          </a:p>
        </p:txBody>
      </p:sp>
    </p:spTree>
    <p:extLst>
      <p:ext uri="{BB962C8B-B14F-4D97-AF65-F5344CB8AC3E}">
        <p14:creationId xmlns:p14="http://schemas.microsoft.com/office/powerpoint/2010/main" val="121885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8E77-9AA0-4786-9E03-1B9B0F4928E5}"/>
              </a:ext>
            </a:extLst>
          </p:cNvPr>
          <p:cNvSpPr>
            <a:spLocks noGrp="1"/>
          </p:cNvSpPr>
          <p:nvPr>
            <p:ph type="title"/>
          </p:nvPr>
        </p:nvSpPr>
        <p:spPr/>
        <p:txBody>
          <a:bodyPr/>
          <a:lstStyle/>
          <a:p>
            <a:r>
              <a:rPr lang="en-US">
                <a:cs typeface="Arial"/>
              </a:rPr>
              <a:t>Prerequisites</a:t>
            </a:r>
            <a:endParaRPr lang="en-US"/>
          </a:p>
        </p:txBody>
      </p:sp>
      <p:sp>
        <p:nvSpPr>
          <p:cNvPr id="3" name="Content Placeholder 2">
            <a:extLst>
              <a:ext uri="{FF2B5EF4-FFF2-40B4-BE49-F238E27FC236}">
                <a16:creationId xmlns:a16="http://schemas.microsoft.com/office/drawing/2014/main" id="{F5F6451C-426F-4B75-A9AA-C4472030ACC1}"/>
              </a:ext>
            </a:extLst>
          </p:cNvPr>
          <p:cNvSpPr>
            <a:spLocks noGrp="1"/>
          </p:cNvSpPr>
          <p:nvPr>
            <p:ph idx="1"/>
          </p:nvPr>
        </p:nvSpPr>
        <p:spPr/>
        <p:txBody>
          <a:bodyPr/>
          <a:lstStyle/>
          <a:p>
            <a:pPr marL="344170" indent="-344170"/>
            <a:r>
              <a:rPr lang="en-US">
                <a:ea typeface="+mn-lt"/>
                <a:cs typeface="+mn-lt"/>
              </a:rPr>
              <a:t>Docker is installed – </a:t>
            </a:r>
            <a:r>
              <a:rPr lang="en-US" dirty="0">
                <a:ea typeface="+mn-lt"/>
                <a:cs typeface="+mn-lt"/>
                <a:hlinkClick r:id="rId2"/>
              </a:rPr>
              <a:t>Install Docker Engine</a:t>
            </a:r>
            <a:endParaRPr lang="en-US"/>
          </a:p>
          <a:p>
            <a:pPr marL="344170" indent="-344170"/>
            <a:r>
              <a:rPr lang="en-US">
                <a:ea typeface="+mn-lt"/>
                <a:cs typeface="+mn-lt"/>
              </a:rPr>
              <a:t>The VSCode extension </a:t>
            </a:r>
            <a:r>
              <a:rPr lang="en-US" dirty="0">
                <a:ea typeface="+mn-lt"/>
                <a:cs typeface="+mn-lt"/>
                <a:hlinkClick r:id="rId3"/>
              </a:rPr>
              <a:t>Remote – Containers</a:t>
            </a:r>
            <a:r>
              <a:rPr lang="en-US">
                <a:ea typeface="+mn-lt"/>
                <a:cs typeface="+mn-lt"/>
              </a:rPr>
              <a:t> is installed</a:t>
            </a:r>
            <a:endParaRPr lang="en-US"/>
          </a:p>
          <a:p>
            <a:pPr marL="344170" indent="-344170"/>
            <a:r>
              <a:rPr lang="en-US">
                <a:cs typeface="Arial"/>
              </a:rPr>
              <a:t>VSCode</a:t>
            </a:r>
            <a:endParaRPr lang="en-US" dirty="0">
              <a:cs typeface="Arial"/>
            </a:endParaRPr>
          </a:p>
        </p:txBody>
      </p:sp>
    </p:spTree>
    <p:extLst>
      <p:ext uri="{BB962C8B-B14F-4D97-AF65-F5344CB8AC3E}">
        <p14:creationId xmlns:p14="http://schemas.microsoft.com/office/powerpoint/2010/main" val="4204140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77E2-ED9D-43F7-8779-C328015E3102}"/>
              </a:ext>
            </a:extLst>
          </p:cNvPr>
          <p:cNvSpPr>
            <a:spLocks noGrp="1"/>
          </p:cNvSpPr>
          <p:nvPr>
            <p:ph type="title"/>
          </p:nvPr>
        </p:nvSpPr>
        <p:spPr/>
        <p:txBody>
          <a:bodyPr/>
          <a:lstStyle/>
          <a:p>
            <a:r>
              <a:rPr lang="en-US">
                <a:cs typeface="Arial"/>
              </a:rPr>
              <a:t>Build and Open</a:t>
            </a:r>
            <a:endParaRPr lang="en-US"/>
          </a:p>
        </p:txBody>
      </p:sp>
      <p:sp>
        <p:nvSpPr>
          <p:cNvPr id="3" name="Content Placeholder 2">
            <a:extLst>
              <a:ext uri="{FF2B5EF4-FFF2-40B4-BE49-F238E27FC236}">
                <a16:creationId xmlns:a16="http://schemas.microsoft.com/office/drawing/2014/main" id="{94A73C24-6C37-4FAA-A162-9D7EC7B9C292}"/>
              </a:ext>
            </a:extLst>
          </p:cNvPr>
          <p:cNvSpPr>
            <a:spLocks noGrp="1"/>
          </p:cNvSpPr>
          <p:nvPr>
            <p:ph idx="1"/>
          </p:nvPr>
        </p:nvSpPr>
        <p:spPr/>
        <p:txBody>
          <a:bodyPr vert="horz" lIns="91440" tIns="45720" rIns="91440" bIns="45720" rtlCol="0" anchor="t">
            <a:normAutofit/>
          </a:bodyPr>
          <a:lstStyle/>
          <a:p>
            <a:pPr marL="344170" indent="-344170"/>
            <a:r>
              <a:rPr lang="en-US">
                <a:cs typeface="Arial"/>
              </a:rPr>
              <a:t>Next, we have to build the container and open the project in the container.</a:t>
            </a:r>
          </a:p>
        </p:txBody>
      </p:sp>
      <p:pic>
        <p:nvPicPr>
          <p:cNvPr id="4" name="Picture 4" descr="A screenshot of a computer&#10;&#10;Description automatically generated">
            <a:extLst>
              <a:ext uri="{FF2B5EF4-FFF2-40B4-BE49-F238E27FC236}">
                <a16:creationId xmlns:a16="http://schemas.microsoft.com/office/drawing/2014/main" id="{E00700C6-B1FE-4FA4-A806-AC4898380AC6}"/>
              </a:ext>
            </a:extLst>
          </p:cNvPr>
          <p:cNvPicPr>
            <a:picLocks noChangeAspect="1"/>
          </p:cNvPicPr>
          <p:nvPr/>
        </p:nvPicPr>
        <p:blipFill>
          <a:blip r:embed="rId2"/>
          <a:stretch>
            <a:fillRect/>
          </a:stretch>
        </p:blipFill>
        <p:spPr>
          <a:xfrm>
            <a:off x="3263971" y="2939620"/>
            <a:ext cx="6748345" cy="3677438"/>
          </a:xfrm>
          <a:prstGeom prst="rect">
            <a:avLst/>
          </a:prstGeom>
        </p:spPr>
      </p:pic>
    </p:spTree>
    <p:extLst>
      <p:ext uri="{BB962C8B-B14F-4D97-AF65-F5344CB8AC3E}">
        <p14:creationId xmlns:p14="http://schemas.microsoft.com/office/powerpoint/2010/main" val="1959408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15F8-B1E6-4466-A6D2-DEB6C8255578}"/>
              </a:ext>
            </a:extLst>
          </p:cNvPr>
          <p:cNvSpPr>
            <a:spLocks noGrp="1"/>
          </p:cNvSpPr>
          <p:nvPr>
            <p:ph type="title"/>
          </p:nvPr>
        </p:nvSpPr>
        <p:spPr/>
        <p:txBody>
          <a:bodyPr/>
          <a:lstStyle/>
          <a:p>
            <a:r>
              <a:rPr lang="en-US">
                <a:cs typeface="Arial"/>
              </a:rPr>
              <a:t>Working in the Container</a:t>
            </a:r>
            <a:endParaRPr lang="en-US"/>
          </a:p>
        </p:txBody>
      </p:sp>
      <p:sp>
        <p:nvSpPr>
          <p:cNvPr id="3" name="Content Placeholder 2">
            <a:extLst>
              <a:ext uri="{FF2B5EF4-FFF2-40B4-BE49-F238E27FC236}">
                <a16:creationId xmlns:a16="http://schemas.microsoft.com/office/drawing/2014/main" id="{A01D231C-9535-479C-B5A5-D8DE48E4A076}"/>
              </a:ext>
            </a:extLst>
          </p:cNvPr>
          <p:cNvSpPr>
            <a:spLocks noGrp="1"/>
          </p:cNvSpPr>
          <p:nvPr>
            <p:ph idx="1"/>
          </p:nvPr>
        </p:nvSpPr>
        <p:spPr/>
        <p:txBody>
          <a:bodyPr vert="horz" lIns="91440" tIns="45720" rIns="91440" bIns="45720" rtlCol="0" anchor="t">
            <a:normAutofit/>
          </a:bodyPr>
          <a:lstStyle/>
          <a:p>
            <a:pPr marL="344170" indent="-344170"/>
            <a:r>
              <a:rPr lang="en-US">
                <a:cs typeface="Arial"/>
              </a:rPr>
              <a:t>The container with which VSCode is working is shown in the the new 'green' status indicator at the bottom left of the editor.</a:t>
            </a:r>
          </a:p>
          <a:p>
            <a:pPr marL="0" indent="0">
              <a:buNone/>
            </a:pPr>
            <a:endParaRPr lang="en-US" dirty="0">
              <a:cs typeface="Arial"/>
            </a:endParaRPr>
          </a:p>
        </p:txBody>
      </p:sp>
      <p:pic>
        <p:nvPicPr>
          <p:cNvPr id="4" name="Picture 4" descr="Text&#10;&#10;Description automatically generated">
            <a:extLst>
              <a:ext uri="{FF2B5EF4-FFF2-40B4-BE49-F238E27FC236}">
                <a16:creationId xmlns:a16="http://schemas.microsoft.com/office/drawing/2014/main" id="{98A98A53-9B1F-4C9B-A339-D64C335571AE}"/>
              </a:ext>
            </a:extLst>
          </p:cNvPr>
          <p:cNvPicPr>
            <a:picLocks noChangeAspect="1"/>
          </p:cNvPicPr>
          <p:nvPr/>
        </p:nvPicPr>
        <p:blipFill>
          <a:blip r:embed="rId2"/>
          <a:stretch>
            <a:fillRect/>
          </a:stretch>
        </p:blipFill>
        <p:spPr>
          <a:xfrm>
            <a:off x="3181815" y="2933064"/>
            <a:ext cx="6859858" cy="3668165"/>
          </a:xfrm>
          <a:prstGeom prst="rect">
            <a:avLst/>
          </a:prstGeom>
        </p:spPr>
      </p:pic>
    </p:spTree>
    <p:extLst>
      <p:ext uri="{BB962C8B-B14F-4D97-AF65-F5344CB8AC3E}">
        <p14:creationId xmlns:p14="http://schemas.microsoft.com/office/powerpoint/2010/main" val="207618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B561-DA24-48C8-B92C-3B8C448468A4}"/>
              </a:ext>
            </a:extLst>
          </p:cNvPr>
          <p:cNvSpPr>
            <a:spLocks noGrp="1"/>
          </p:cNvSpPr>
          <p:nvPr>
            <p:ph type="title"/>
          </p:nvPr>
        </p:nvSpPr>
        <p:spPr/>
        <p:txBody>
          <a:bodyPr/>
          <a:lstStyle/>
          <a:p>
            <a:r>
              <a:rPr lang="en-US">
                <a:cs typeface="Arial"/>
              </a:rPr>
              <a:t>Open a Terminal</a:t>
            </a:r>
            <a:endParaRPr lang="en-US"/>
          </a:p>
        </p:txBody>
      </p:sp>
      <p:sp>
        <p:nvSpPr>
          <p:cNvPr id="3" name="Content Placeholder 2">
            <a:extLst>
              <a:ext uri="{FF2B5EF4-FFF2-40B4-BE49-F238E27FC236}">
                <a16:creationId xmlns:a16="http://schemas.microsoft.com/office/drawing/2014/main" id="{CBF7E5B4-1F27-41FA-8B72-AEB0843327E0}"/>
              </a:ext>
            </a:extLst>
          </p:cNvPr>
          <p:cNvSpPr>
            <a:spLocks noGrp="1"/>
          </p:cNvSpPr>
          <p:nvPr>
            <p:ph idx="1"/>
          </p:nvPr>
        </p:nvSpPr>
        <p:spPr>
          <a:xfrm>
            <a:off x="2773599" y="2052116"/>
            <a:ext cx="7954515" cy="3997828"/>
          </a:xfrm>
        </p:spPr>
        <p:txBody>
          <a:bodyPr vert="horz" lIns="91440" tIns="45720" rIns="91440" bIns="45720" rtlCol="0" anchor="t">
            <a:normAutofit/>
          </a:bodyPr>
          <a:lstStyle/>
          <a:p>
            <a:pPr marL="344170" indent="-344170"/>
            <a:r>
              <a:rPr lang="en-US">
                <a:cs typeface="Arial"/>
              </a:rPr>
              <a:t>Click on the '+' button in the lower pane to open a new terminal.</a:t>
            </a:r>
          </a:p>
          <a:p>
            <a:pPr marL="344170" indent="-344170"/>
            <a:r>
              <a:rPr lang="en-US">
                <a:cs typeface="Arial"/>
              </a:rPr>
              <a:t>The terminal is in the docker container, we are not on our local machine.</a:t>
            </a:r>
          </a:p>
        </p:txBody>
      </p:sp>
      <p:pic>
        <p:nvPicPr>
          <p:cNvPr id="4" name="Picture 4" descr="A screenshot of a computer&#10;&#10;Description automatically generated">
            <a:extLst>
              <a:ext uri="{FF2B5EF4-FFF2-40B4-BE49-F238E27FC236}">
                <a16:creationId xmlns:a16="http://schemas.microsoft.com/office/drawing/2014/main" id="{2625CD06-CCC0-42F1-A4FC-30064C29F2D8}"/>
              </a:ext>
            </a:extLst>
          </p:cNvPr>
          <p:cNvPicPr>
            <a:picLocks noChangeAspect="1"/>
          </p:cNvPicPr>
          <p:nvPr/>
        </p:nvPicPr>
        <p:blipFill>
          <a:blip r:embed="rId2"/>
          <a:stretch>
            <a:fillRect/>
          </a:stretch>
        </p:blipFill>
        <p:spPr>
          <a:xfrm>
            <a:off x="4341500" y="3084960"/>
            <a:ext cx="5884127" cy="3648642"/>
          </a:xfrm>
          <a:prstGeom prst="rect">
            <a:avLst/>
          </a:prstGeom>
        </p:spPr>
      </p:pic>
    </p:spTree>
    <p:extLst>
      <p:ext uri="{BB962C8B-B14F-4D97-AF65-F5344CB8AC3E}">
        <p14:creationId xmlns:p14="http://schemas.microsoft.com/office/powerpoint/2010/main" val="3802258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D9BE-32A6-4AB3-B385-981B4A0D1AF8}"/>
              </a:ext>
            </a:extLst>
          </p:cNvPr>
          <p:cNvSpPr>
            <a:spLocks noGrp="1"/>
          </p:cNvSpPr>
          <p:nvPr>
            <p:ph type="title"/>
          </p:nvPr>
        </p:nvSpPr>
        <p:spPr/>
        <p:txBody>
          <a:bodyPr/>
          <a:lstStyle/>
          <a:p>
            <a:r>
              <a:rPr lang="en-US">
                <a:cs typeface="Arial"/>
              </a:rPr>
              <a:t>Build Errors</a:t>
            </a:r>
            <a:endParaRPr lang="en-US"/>
          </a:p>
        </p:txBody>
      </p:sp>
      <p:sp>
        <p:nvSpPr>
          <p:cNvPr id="3" name="Content Placeholder 2">
            <a:extLst>
              <a:ext uri="{FF2B5EF4-FFF2-40B4-BE49-F238E27FC236}">
                <a16:creationId xmlns:a16="http://schemas.microsoft.com/office/drawing/2014/main" id="{09631AF4-9622-4C50-93F9-17CDB5892AB9}"/>
              </a:ext>
            </a:extLst>
          </p:cNvPr>
          <p:cNvSpPr>
            <a:spLocks noGrp="1"/>
          </p:cNvSpPr>
          <p:nvPr>
            <p:ph idx="1"/>
          </p:nvPr>
        </p:nvSpPr>
        <p:spPr/>
        <p:txBody>
          <a:bodyPr vert="horz" lIns="91440" tIns="45720" rIns="91440" bIns="45720" rtlCol="0" anchor="t">
            <a:normAutofit/>
          </a:bodyPr>
          <a:lstStyle/>
          <a:p>
            <a:pPr marL="344170" indent="-344170"/>
            <a:r>
              <a:rPr lang="en-US">
                <a:cs typeface="Arial"/>
              </a:rPr>
              <a:t>Compiling the small project has revealed two errors. The Flask framework is required.</a:t>
            </a:r>
          </a:p>
        </p:txBody>
      </p:sp>
      <p:pic>
        <p:nvPicPr>
          <p:cNvPr id="4" name="Picture 4" descr="A screenshot of a computer&#10;&#10;Description automatically generated">
            <a:extLst>
              <a:ext uri="{FF2B5EF4-FFF2-40B4-BE49-F238E27FC236}">
                <a16:creationId xmlns:a16="http://schemas.microsoft.com/office/drawing/2014/main" id="{0E932857-BEB0-4BAD-86B1-89C65FFBBDBF}"/>
              </a:ext>
            </a:extLst>
          </p:cNvPr>
          <p:cNvPicPr>
            <a:picLocks noChangeAspect="1"/>
          </p:cNvPicPr>
          <p:nvPr/>
        </p:nvPicPr>
        <p:blipFill>
          <a:blip r:embed="rId2"/>
          <a:stretch>
            <a:fillRect/>
          </a:stretch>
        </p:blipFill>
        <p:spPr>
          <a:xfrm>
            <a:off x="3217718" y="2951893"/>
            <a:ext cx="5973041" cy="3716464"/>
          </a:xfrm>
          <a:prstGeom prst="rect">
            <a:avLst/>
          </a:prstGeom>
        </p:spPr>
      </p:pic>
    </p:spTree>
    <p:extLst>
      <p:ext uri="{BB962C8B-B14F-4D97-AF65-F5344CB8AC3E}">
        <p14:creationId xmlns:p14="http://schemas.microsoft.com/office/powerpoint/2010/main" val="29466384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8B2D-8653-4426-B358-9522BF70B4D4}"/>
              </a:ext>
            </a:extLst>
          </p:cNvPr>
          <p:cNvSpPr>
            <a:spLocks noGrp="1"/>
          </p:cNvSpPr>
          <p:nvPr>
            <p:ph type="title"/>
          </p:nvPr>
        </p:nvSpPr>
        <p:spPr/>
        <p:txBody>
          <a:bodyPr/>
          <a:lstStyle/>
          <a:p>
            <a:r>
              <a:rPr lang="en-US">
                <a:cs typeface="Arial"/>
              </a:rPr>
              <a:t>Dependencies</a:t>
            </a:r>
            <a:endParaRPr lang="en-US"/>
          </a:p>
        </p:txBody>
      </p:sp>
      <p:sp>
        <p:nvSpPr>
          <p:cNvPr id="3" name="Content Placeholder 2">
            <a:extLst>
              <a:ext uri="{FF2B5EF4-FFF2-40B4-BE49-F238E27FC236}">
                <a16:creationId xmlns:a16="http://schemas.microsoft.com/office/drawing/2014/main" id="{006BE684-6D20-44BE-8165-4C05902AD6C2}"/>
              </a:ext>
            </a:extLst>
          </p:cNvPr>
          <p:cNvSpPr>
            <a:spLocks noGrp="1"/>
          </p:cNvSpPr>
          <p:nvPr>
            <p:ph idx="1"/>
          </p:nvPr>
        </p:nvSpPr>
        <p:spPr/>
        <p:txBody>
          <a:bodyPr vert="horz" lIns="91440" tIns="45720" rIns="91440" bIns="45720" rtlCol="0" anchor="t">
            <a:normAutofit/>
          </a:bodyPr>
          <a:lstStyle/>
          <a:p>
            <a:pPr marL="344170" indent="-344170"/>
            <a:r>
              <a:rPr lang="en-US">
                <a:cs typeface="Arial"/>
              </a:rPr>
              <a:t>The sample project contains a 'requirements.txt' file.</a:t>
            </a:r>
          </a:p>
        </p:txBody>
      </p:sp>
      <p:pic>
        <p:nvPicPr>
          <p:cNvPr id="4" name="Picture 4" descr="A screenshot of a computer&#10;&#10;Description automatically generated">
            <a:extLst>
              <a:ext uri="{FF2B5EF4-FFF2-40B4-BE49-F238E27FC236}">
                <a16:creationId xmlns:a16="http://schemas.microsoft.com/office/drawing/2014/main" id="{D5100F16-4772-494F-8E18-123A03D26EF7}"/>
              </a:ext>
            </a:extLst>
          </p:cNvPr>
          <p:cNvPicPr>
            <a:picLocks noChangeAspect="1"/>
          </p:cNvPicPr>
          <p:nvPr/>
        </p:nvPicPr>
        <p:blipFill>
          <a:blip r:embed="rId2"/>
          <a:stretch>
            <a:fillRect/>
          </a:stretch>
        </p:blipFill>
        <p:spPr>
          <a:xfrm>
            <a:off x="3275586" y="2502851"/>
            <a:ext cx="6986154" cy="4033756"/>
          </a:xfrm>
          <a:prstGeom prst="rect">
            <a:avLst/>
          </a:prstGeom>
        </p:spPr>
      </p:pic>
    </p:spTree>
    <p:extLst>
      <p:ext uri="{BB962C8B-B14F-4D97-AF65-F5344CB8AC3E}">
        <p14:creationId xmlns:p14="http://schemas.microsoft.com/office/powerpoint/2010/main" val="4001503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7665-1C17-454F-AF88-C7BB92312883}"/>
              </a:ext>
            </a:extLst>
          </p:cNvPr>
          <p:cNvSpPr>
            <a:spLocks noGrp="1"/>
          </p:cNvSpPr>
          <p:nvPr>
            <p:ph type="title"/>
          </p:nvPr>
        </p:nvSpPr>
        <p:spPr/>
        <p:txBody>
          <a:bodyPr/>
          <a:lstStyle/>
          <a:p>
            <a:r>
              <a:rPr lang="en-US">
                <a:cs typeface="Arial"/>
              </a:rPr>
              <a:t>Pip3</a:t>
            </a:r>
            <a:endParaRPr lang="en-US"/>
          </a:p>
        </p:txBody>
      </p:sp>
      <p:sp>
        <p:nvSpPr>
          <p:cNvPr id="3" name="Content Placeholder 2">
            <a:extLst>
              <a:ext uri="{FF2B5EF4-FFF2-40B4-BE49-F238E27FC236}">
                <a16:creationId xmlns:a16="http://schemas.microsoft.com/office/drawing/2014/main" id="{968657A3-FDC9-4D41-829B-1ED20951C96D}"/>
              </a:ext>
            </a:extLst>
          </p:cNvPr>
          <p:cNvSpPr>
            <a:spLocks noGrp="1"/>
          </p:cNvSpPr>
          <p:nvPr>
            <p:ph idx="1"/>
          </p:nvPr>
        </p:nvSpPr>
        <p:spPr/>
        <p:txBody>
          <a:bodyPr vert="horz" lIns="91440" tIns="45720" rIns="91440" bIns="45720" rtlCol="0" anchor="t">
            <a:normAutofit/>
          </a:bodyPr>
          <a:lstStyle/>
          <a:p>
            <a:pPr marL="344170" indent="-344170"/>
            <a:r>
              <a:rPr lang="en-US">
                <a:cs typeface="Arial"/>
              </a:rPr>
              <a:t>Use Pip to install the dependencies identified in the requirements.txt file.</a:t>
            </a:r>
          </a:p>
        </p:txBody>
      </p:sp>
      <p:pic>
        <p:nvPicPr>
          <p:cNvPr id="4" name="Picture 4" descr="A screenshot of a computer&#10;&#10;Description automatically generated">
            <a:extLst>
              <a:ext uri="{FF2B5EF4-FFF2-40B4-BE49-F238E27FC236}">
                <a16:creationId xmlns:a16="http://schemas.microsoft.com/office/drawing/2014/main" id="{BC3E8B8F-5931-4DCE-8299-B16ACAEBEC08}"/>
              </a:ext>
            </a:extLst>
          </p:cNvPr>
          <p:cNvPicPr>
            <a:picLocks noChangeAspect="1"/>
          </p:cNvPicPr>
          <p:nvPr/>
        </p:nvPicPr>
        <p:blipFill>
          <a:blip r:embed="rId2"/>
          <a:stretch>
            <a:fillRect/>
          </a:stretch>
        </p:blipFill>
        <p:spPr>
          <a:xfrm>
            <a:off x="3209059" y="2864000"/>
            <a:ext cx="6700405" cy="3719067"/>
          </a:xfrm>
          <a:prstGeom prst="rect">
            <a:avLst/>
          </a:prstGeom>
        </p:spPr>
      </p:pic>
    </p:spTree>
    <p:extLst>
      <p:ext uri="{BB962C8B-B14F-4D97-AF65-F5344CB8AC3E}">
        <p14:creationId xmlns:p14="http://schemas.microsoft.com/office/powerpoint/2010/main" val="2343953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D923-BE10-4E41-8A28-8D4780A0DF95}"/>
              </a:ext>
            </a:extLst>
          </p:cNvPr>
          <p:cNvSpPr>
            <a:spLocks noGrp="1"/>
          </p:cNvSpPr>
          <p:nvPr>
            <p:ph type="title"/>
          </p:nvPr>
        </p:nvSpPr>
        <p:spPr/>
        <p:txBody>
          <a:bodyPr/>
          <a:lstStyle/>
          <a:p>
            <a:r>
              <a:rPr lang="en-US">
                <a:cs typeface="Arial"/>
              </a:rPr>
              <a:t>Run It!</a:t>
            </a:r>
            <a:endParaRPr lang="en-US"/>
          </a:p>
        </p:txBody>
      </p:sp>
      <p:pic>
        <p:nvPicPr>
          <p:cNvPr id="4" name="Picture 4" descr="Text&#10;&#10;Description automatically generated">
            <a:extLst>
              <a:ext uri="{FF2B5EF4-FFF2-40B4-BE49-F238E27FC236}">
                <a16:creationId xmlns:a16="http://schemas.microsoft.com/office/drawing/2014/main" id="{34155F95-A3A3-4CC1-A6C0-C5476A1797E5}"/>
              </a:ext>
            </a:extLst>
          </p:cNvPr>
          <p:cNvPicPr>
            <a:picLocks noChangeAspect="1"/>
          </p:cNvPicPr>
          <p:nvPr/>
        </p:nvPicPr>
        <p:blipFill>
          <a:blip r:embed="rId2"/>
          <a:stretch>
            <a:fillRect/>
          </a:stretch>
        </p:blipFill>
        <p:spPr>
          <a:xfrm>
            <a:off x="1195039" y="1638931"/>
            <a:ext cx="4304370" cy="1671378"/>
          </a:xfrm>
          <a:prstGeom prst="rect">
            <a:avLst/>
          </a:prstGeom>
        </p:spPr>
      </p:pic>
      <p:pic>
        <p:nvPicPr>
          <p:cNvPr id="5" name="Picture 5" descr="Table&#10;&#10;Description automatically generated">
            <a:extLst>
              <a:ext uri="{FF2B5EF4-FFF2-40B4-BE49-F238E27FC236}">
                <a16:creationId xmlns:a16="http://schemas.microsoft.com/office/drawing/2014/main" id="{8E61CCEF-4F3C-459E-9CE6-AAAF46E4E64E}"/>
              </a:ext>
            </a:extLst>
          </p:cNvPr>
          <p:cNvPicPr>
            <a:picLocks noChangeAspect="1"/>
          </p:cNvPicPr>
          <p:nvPr/>
        </p:nvPicPr>
        <p:blipFill>
          <a:blip r:embed="rId3"/>
          <a:stretch>
            <a:fillRect/>
          </a:stretch>
        </p:blipFill>
        <p:spPr>
          <a:xfrm>
            <a:off x="5161156" y="2476708"/>
            <a:ext cx="5791200" cy="4079072"/>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90E4EDBE-AEF8-4A6E-8FBC-1614A33AD283}"/>
              </a:ext>
            </a:extLst>
          </p:cNvPr>
          <p:cNvPicPr>
            <a:picLocks noChangeAspect="1"/>
          </p:cNvPicPr>
          <p:nvPr/>
        </p:nvPicPr>
        <p:blipFill>
          <a:blip r:embed="rId4"/>
          <a:stretch>
            <a:fillRect/>
          </a:stretch>
        </p:blipFill>
        <p:spPr>
          <a:xfrm>
            <a:off x="617034" y="3957513"/>
            <a:ext cx="4230029" cy="1033827"/>
          </a:xfrm>
          <a:prstGeom prst="rect">
            <a:avLst/>
          </a:prstGeom>
        </p:spPr>
      </p:pic>
    </p:spTree>
    <p:extLst>
      <p:ext uri="{BB962C8B-B14F-4D97-AF65-F5344CB8AC3E}">
        <p14:creationId xmlns:p14="http://schemas.microsoft.com/office/powerpoint/2010/main" val="755434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0305-44F1-4F56-9319-D1B0B825960D}"/>
              </a:ext>
            </a:extLst>
          </p:cNvPr>
          <p:cNvSpPr>
            <a:spLocks noGrp="1"/>
          </p:cNvSpPr>
          <p:nvPr>
            <p:ph type="title"/>
          </p:nvPr>
        </p:nvSpPr>
        <p:spPr/>
        <p:txBody>
          <a:bodyPr/>
          <a:lstStyle/>
          <a:p>
            <a:r>
              <a:rPr lang="en-US">
                <a:cs typeface="Arial"/>
              </a:rPr>
              <a:t>Port Forwarding</a:t>
            </a:r>
            <a:endParaRPr lang="en-US"/>
          </a:p>
        </p:txBody>
      </p:sp>
      <p:sp>
        <p:nvSpPr>
          <p:cNvPr id="3" name="Content Placeholder 2">
            <a:extLst>
              <a:ext uri="{FF2B5EF4-FFF2-40B4-BE49-F238E27FC236}">
                <a16:creationId xmlns:a16="http://schemas.microsoft.com/office/drawing/2014/main" id="{5A3CEA5C-D3AD-47CD-B3C7-349450819940}"/>
              </a:ext>
            </a:extLst>
          </p:cNvPr>
          <p:cNvSpPr>
            <a:spLocks noGrp="1"/>
          </p:cNvSpPr>
          <p:nvPr>
            <p:ph idx="1"/>
          </p:nvPr>
        </p:nvSpPr>
        <p:spPr>
          <a:xfrm>
            <a:off x="1156672" y="1383043"/>
            <a:ext cx="5157419" cy="3997828"/>
          </a:xfrm>
        </p:spPr>
        <p:txBody>
          <a:bodyPr vert="horz" lIns="91440" tIns="45720" rIns="91440" bIns="45720" rtlCol="0" anchor="t">
            <a:normAutofit fontScale="92500"/>
          </a:bodyPr>
          <a:lstStyle/>
          <a:p>
            <a:pPr marL="344170" indent="-344170"/>
            <a:r>
              <a:rPr lang="en-US">
                <a:cs typeface="Arial"/>
              </a:rPr>
              <a:t>Each container is an isolated environment.</a:t>
            </a:r>
          </a:p>
          <a:p>
            <a:pPr marL="344170" indent="-344170"/>
            <a:r>
              <a:rPr lang="en-US">
                <a:cs typeface="Arial"/>
              </a:rPr>
              <a:t>In order to acess any service or web page in the container, you need to forward the port to your local machine (the host).</a:t>
            </a:r>
          </a:p>
          <a:p>
            <a:pPr marL="344170" indent="-344170"/>
            <a:r>
              <a:rPr lang="en-US">
                <a:cs typeface="Arial"/>
              </a:rPr>
              <a:t>Use the Command Palette to open the 'Ports' view.</a:t>
            </a:r>
            <a:endParaRPr lang="en-US" dirty="0">
              <a:cs typeface="Arial"/>
            </a:endParaRPr>
          </a:p>
          <a:p>
            <a:pPr marL="344170" indent="-344170"/>
            <a:r>
              <a:rPr lang="en-US">
                <a:cs typeface="Arial"/>
              </a:rPr>
              <a:t>You can re-map to a different local port as necessary.</a:t>
            </a:r>
            <a:endParaRPr lang="en-US" dirty="0">
              <a:cs typeface="Arial"/>
            </a:endParaRPr>
          </a:p>
        </p:txBody>
      </p:sp>
      <p:pic>
        <p:nvPicPr>
          <p:cNvPr id="4" name="Picture 4">
            <a:extLst>
              <a:ext uri="{FF2B5EF4-FFF2-40B4-BE49-F238E27FC236}">
                <a16:creationId xmlns:a16="http://schemas.microsoft.com/office/drawing/2014/main" id="{125DD4F3-B265-418A-A7CB-54019EBB919F}"/>
              </a:ext>
            </a:extLst>
          </p:cNvPr>
          <p:cNvPicPr>
            <a:picLocks noChangeAspect="1"/>
          </p:cNvPicPr>
          <p:nvPr/>
        </p:nvPicPr>
        <p:blipFill>
          <a:blip r:embed="rId2"/>
          <a:stretch>
            <a:fillRect/>
          </a:stretch>
        </p:blipFill>
        <p:spPr>
          <a:xfrm>
            <a:off x="1323278" y="4739523"/>
            <a:ext cx="4769004" cy="2034589"/>
          </a:xfrm>
          <a:prstGeom prst="rect">
            <a:avLst/>
          </a:prstGeom>
        </p:spPr>
      </p:pic>
      <p:pic>
        <p:nvPicPr>
          <p:cNvPr id="5" name="Picture 5" descr="Graphical user interface, text&#10;&#10;Description automatically generated">
            <a:extLst>
              <a:ext uri="{FF2B5EF4-FFF2-40B4-BE49-F238E27FC236}">
                <a16:creationId xmlns:a16="http://schemas.microsoft.com/office/drawing/2014/main" id="{0ECC9184-5C4D-4ED4-8E61-C02956A51B89}"/>
              </a:ext>
            </a:extLst>
          </p:cNvPr>
          <p:cNvPicPr>
            <a:picLocks noChangeAspect="1"/>
          </p:cNvPicPr>
          <p:nvPr/>
        </p:nvPicPr>
        <p:blipFill>
          <a:blip r:embed="rId3"/>
          <a:stretch>
            <a:fillRect/>
          </a:stretch>
        </p:blipFill>
        <p:spPr>
          <a:xfrm>
            <a:off x="6313450" y="1965181"/>
            <a:ext cx="4899101" cy="4646782"/>
          </a:xfrm>
          <a:prstGeom prst="rect">
            <a:avLst/>
          </a:prstGeom>
        </p:spPr>
      </p:pic>
    </p:spTree>
    <p:extLst>
      <p:ext uri="{BB962C8B-B14F-4D97-AF65-F5344CB8AC3E}">
        <p14:creationId xmlns:p14="http://schemas.microsoft.com/office/powerpoint/2010/main" val="3139676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3B56-3F80-467D-98FC-EFF4CD3876B9}"/>
              </a:ext>
            </a:extLst>
          </p:cNvPr>
          <p:cNvSpPr>
            <a:spLocks noGrp="1"/>
          </p:cNvSpPr>
          <p:nvPr>
            <p:ph type="title"/>
          </p:nvPr>
        </p:nvSpPr>
        <p:spPr/>
        <p:txBody>
          <a:bodyPr/>
          <a:lstStyle/>
          <a:p>
            <a:r>
              <a:rPr lang="en-US">
                <a:cs typeface="Arial"/>
              </a:rPr>
              <a:t>Rebuild and Redeploy Container</a:t>
            </a:r>
            <a:endParaRPr lang="en-US"/>
          </a:p>
        </p:txBody>
      </p:sp>
      <p:sp>
        <p:nvSpPr>
          <p:cNvPr id="3" name="Content Placeholder 2">
            <a:extLst>
              <a:ext uri="{FF2B5EF4-FFF2-40B4-BE49-F238E27FC236}">
                <a16:creationId xmlns:a16="http://schemas.microsoft.com/office/drawing/2014/main" id="{C73EE44E-887D-4B5F-A251-8FB8EC555E7F}"/>
              </a:ext>
            </a:extLst>
          </p:cNvPr>
          <p:cNvSpPr>
            <a:spLocks noGrp="1"/>
          </p:cNvSpPr>
          <p:nvPr>
            <p:ph idx="1"/>
          </p:nvPr>
        </p:nvSpPr>
        <p:spPr/>
        <p:txBody>
          <a:bodyPr vert="horz" lIns="91440" tIns="45720" rIns="91440" bIns="45720" rtlCol="0" anchor="t">
            <a:normAutofit/>
          </a:bodyPr>
          <a:lstStyle/>
          <a:p>
            <a:pPr marL="344170" indent="-344170"/>
            <a:r>
              <a:rPr lang="en-US">
                <a:cs typeface="Arial"/>
              </a:rPr>
              <a:t>Rebuild and redeploy the container.</a:t>
            </a:r>
            <a:endParaRPr lang="en-US"/>
          </a:p>
          <a:p>
            <a:pPr marL="344170" indent="-344170"/>
            <a:r>
              <a:rPr lang="en-US">
                <a:cs typeface="Arial"/>
              </a:rPr>
              <a:t>Run the application.</a:t>
            </a:r>
          </a:p>
          <a:p>
            <a:pPr marL="344170" indent="-344170"/>
            <a:endParaRPr lang="en-US" dirty="0">
              <a:cs typeface="Arial"/>
            </a:endParaRPr>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0304A18B-332F-4A84-8989-3B3F6B36A247}"/>
              </a:ext>
            </a:extLst>
          </p:cNvPr>
          <p:cNvPicPr>
            <a:picLocks noChangeAspect="1"/>
          </p:cNvPicPr>
          <p:nvPr/>
        </p:nvPicPr>
        <p:blipFill>
          <a:blip r:embed="rId2"/>
          <a:stretch>
            <a:fillRect/>
          </a:stretch>
        </p:blipFill>
        <p:spPr>
          <a:xfrm>
            <a:off x="3158371" y="3164361"/>
            <a:ext cx="7370956" cy="2577046"/>
          </a:xfrm>
          <a:prstGeom prst="rect">
            <a:avLst/>
          </a:prstGeom>
        </p:spPr>
      </p:pic>
    </p:spTree>
    <p:extLst>
      <p:ext uri="{BB962C8B-B14F-4D97-AF65-F5344CB8AC3E}">
        <p14:creationId xmlns:p14="http://schemas.microsoft.com/office/powerpoint/2010/main" val="875248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3ABF-EFAE-4166-96AE-51F107CEDC3F}"/>
              </a:ext>
            </a:extLst>
          </p:cNvPr>
          <p:cNvSpPr>
            <a:spLocks noGrp="1"/>
          </p:cNvSpPr>
          <p:nvPr>
            <p:ph type="title"/>
          </p:nvPr>
        </p:nvSpPr>
        <p:spPr/>
        <p:txBody>
          <a:bodyPr/>
          <a:lstStyle/>
          <a:p>
            <a:r>
              <a:rPr lang="en-US">
                <a:cs typeface="Arial"/>
              </a:rPr>
              <a:t>Add a Layer to the Image</a:t>
            </a:r>
            <a:endParaRPr lang="en-US"/>
          </a:p>
        </p:txBody>
      </p:sp>
      <p:sp>
        <p:nvSpPr>
          <p:cNvPr id="3" name="Content Placeholder 2">
            <a:extLst>
              <a:ext uri="{FF2B5EF4-FFF2-40B4-BE49-F238E27FC236}">
                <a16:creationId xmlns:a16="http://schemas.microsoft.com/office/drawing/2014/main" id="{094A6709-FD02-43CC-BEAC-FEB7943A67E3}"/>
              </a:ext>
            </a:extLst>
          </p:cNvPr>
          <p:cNvSpPr>
            <a:spLocks noGrp="1"/>
          </p:cNvSpPr>
          <p:nvPr>
            <p:ph idx="1"/>
          </p:nvPr>
        </p:nvSpPr>
        <p:spPr/>
        <p:txBody>
          <a:bodyPr vert="horz" lIns="91440" tIns="45720" rIns="91440" bIns="45720" rtlCol="0" anchor="t">
            <a:normAutofit/>
          </a:bodyPr>
          <a:lstStyle/>
          <a:p>
            <a:pPr marL="344170" indent="-344170"/>
            <a:r>
              <a:rPr lang="en-US">
                <a:cs typeface="Arial"/>
              </a:rPr>
              <a:t>You can modify the Dockerfile to add a layer to the image which installs the Flask framework.</a:t>
            </a:r>
          </a:p>
        </p:txBody>
      </p:sp>
      <p:pic>
        <p:nvPicPr>
          <p:cNvPr id="4" name="Picture 4" descr="Text&#10;&#10;Description automatically generated">
            <a:extLst>
              <a:ext uri="{FF2B5EF4-FFF2-40B4-BE49-F238E27FC236}">
                <a16:creationId xmlns:a16="http://schemas.microsoft.com/office/drawing/2014/main" id="{A7883054-D3A9-4F0F-BBB5-9848A02E8BA6}"/>
              </a:ext>
            </a:extLst>
          </p:cNvPr>
          <p:cNvPicPr>
            <a:picLocks noChangeAspect="1"/>
          </p:cNvPicPr>
          <p:nvPr/>
        </p:nvPicPr>
        <p:blipFill>
          <a:blip r:embed="rId2"/>
          <a:stretch>
            <a:fillRect/>
          </a:stretch>
        </p:blipFill>
        <p:spPr>
          <a:xfrm>
            <a:off x="3191107" y="2936361"/>
            <a:ext cx="6358053" cy="3568642"/>
          </a:xfrm>
          <a:prstGeom prst="rect">
            <a:avLst/>
          </a:prstGeom>
        </p:spPr>
      </p:pic>
    </p:spTree>
    <p:extLst>
      <p:ext uri="{BB962C8B-B14F-4D97-AF65-F5344CB8AC3E}">
        <p14:creationId xmlns:p14="http://schemas.microsoft.com/office/powerpoint/2010/main" val="313119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ECE37-A4F3-403D-BDB1-00E9D7749A93}"/>
              </a:ext>
            </a:extLst>
          </p:cNvPr>
          <p:cNvSpPr>
            <a:spLocks noGrp="1"/>
          </p:cNvSpPr>
          <p:nvPr>
            <p:ph type="title"/>
          </p:nvPr>
        </p:nvSpPr>
        <p:spPr/>
        <p:txBody>
          <a:bodyPr/>
          <a:lstStyle/>
          <a:p>
            <a:r>
              <a:rPr lang="en-US">
                <a:cs typeface="Arial"/>
              </a:rPr>
              <a:t>Options...</a:t>
            </a:r>
            <a:endParaRPr lang="en-US"/>
          </a:p>
        </p:txBody>
      </p:sp>
      <p:sp>
        <p:nvSpPr>
          <p:cNvPr id="3" name="Content Placeholder 2">
            <a:extLst>
              <a:ext uri="{FF2B5EF4-FFF2-40B4-BE49-F238E27FC236}">
                <a16:creationId xmlns:a16="http://schemas.microsoft.com/office/drawing/2014/main" id="{37B2B48E-5AED-410E-9DDF-4FCCF5083D0F}"/>
              </a:ext>
            </a:extLst>
          </p:cNvPr>
          <p:cNvSpPr>
            <a:spLocks noGrp="1"/>
          </p:cNvSpPr>
          <p:nvPr>
            <p:ph idx="1"/>
          </p:nvPr>
        </p:nvSpPr>
        <p:spPr/>
        <p:txBody>
          <a:bodyPr/>
          <a:lstStyle/>
          <a:p>
            <a:pPr marL="344170" indent="-344170"/>
            <a:r>
              <a:rPr lang="en-US">
                <a:ea typeface="+mn-lt"/>
                <a:cs typeface="+mn-lt"/>
              </a:rPr>
              <a:t>There are several different approaches to using Dev Containers. Here are three options:</a:t>
            </a:r>
            <a:endParaRPr lang="en-US">
              <a:cs typeface="Arial" panose="020B0604020202020204"/>
            </a:endParaRPr>
          </a:p>
          <a:p>
            <a:pPr marL="795020" lvl="1" indent="-337820"/>
            <a:r>
              <a:rPr lang="en-US">
                <a:ea typeface="+mn-lt"/>
                <a:cs typeface="+mn-lt"/>
              </a:rPr>
              <a:t>Using an existing Docker image from Docker Hub</a:t>
            </a:r>
            <a:endParaRPr lang="en-US">
              <a:cs typeface="Arial"/>
            </a:endParaRPr>
          </a:p>
          <a:p>
            <a:pPr marL="795020" lvl="1" indent="-337820"/>
            <a:r>
              <a:rPr lang="en-US">
                <a:ea typeface="+mn-lt"/>
                <a:cs typeface="+mn-lt"/>
              </a:rPr>
              <a:t>Using a pre-build Microsoft container setup</a:t>
            </a:r>
            <a:endParaRPr lang="en-US">
              <a:cs typeface="Arial"/>
            </a:endParaRPr>
          </a:p>
          <a:p>
            <a:pPr marL="795020" lvl="1" indent="-337820"/>
            <a:r>
              <a:rPr lang="en-US">
                <a:ea typeface="+mn-lt"/>
                <a:cs typeface="+mn-lt"/>
              </a:rPr>
              <a:t>Using a custom Docker image based on a project specific Dockerfile</a:t>
            </a:r>
            <a:endParaRPr lang="en-US">
              <a:cs typeface="Arial"/>
            </a:endParaRPr>
          </a:p>
          <a:p>
            <a:pPr marL="344170" indent="-344170"/>
            <a:endParaRPr lang="en-US" dirty="0">
              <a:cs typeface="Arial"/>
            </a:endParaRPr>
          </a:p>
        </p:txBody>
      </p:sp>
    </p:spTree>
    <p:extLst>
      <p:ext uri="{BB962C8B-B14F-4D97-AF65-F5344CB8AC3E}">
        <p14:creationId xmlns:p14="http://schemas.microsoft.com/office/powerpoint/2010/main" val="362684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5A69-039F-4FF7-8573-C2A2281F3A40}"/>
              </a:ext>
            </a:extLst>
          </p:cNvPr>
          <p:cNvSpPr>
            <a:spLocks noGrp="1"/>
          </p:cNvSpPr>
          <p:nvPr>
            <p:ph type="title"/>
          </p:nvPr>
        </p:nvSpPr>
        <p:spPr/>
        <p:txBody>
          <a:bodyPr/>
          <a:lstStyle/>
          <a:p>
            <a:r>
              <a:rPr lang="en-US">
                <a:cs typeface="Arial"/>
              </a:rPr>
              <a:t>Stop the Application and the Port is No </a:t>
            </a:r>
            <a:r>
              <a:rPr lang="en-US" dirty="0">
                <a:cs typeface="Arial"/>
              </a:rPr>
              <a:t>Longer Forwarded</a:t>
            </a:r>
            <a:endParaRPr lang="en-US" dirty="0"/>
          </a:p>
        </p:txBody>
      </p:sp>
      <p:pic>
        <p:nvPicPr>
          <p:cNvPr id="4" name="Picture 4" descr="Graphical user interface, text&#10;&#10;Description automatically generated">
            <a:extLst>
              <a:ext uri="{FF2B5EF4-FFF2-40B4-BE49-F238E27FC236}">
                <a16:creationId xmlns:a16="http://schemas.microsoft.com/office/drawing/2014/main" id="{0B921FA5-BA23-48AB-94A2-175F77979745}"/>
              </a:ext>
            </a:extLst>
          </p:cNvPr>
          <p:cNvPicPr>
            <a:picLocks noChangeAspect="1"/>
          </p:cNvPicPr>
          <p:nvPr/>
        </p:nvPicPr>
        <p:blipFill>
          <a:blip r:embed="rId2"/>
          <a:stretch>
            <a:fillRect/>
          </a:stretch>
        </p:blipFill>
        <p:spPr>
          <a:xfrm>
            <a:off x="1230351" y="2481000"/>
            <a:ext cx="9573321" cy="3949682"/>
          </a:xfrm>
          <a:prstGeom prst="rect">
            <a:avLst/>
          </a:prstGeom>
        </p:spPr>
      </p:pic>
    </p:spTree>
    <p:extLst>
      <p:ext uri="{BB962C8B-B14F-4D97-AF65-F5344CB8AC3E}">
        <p14:creationId xmlns:p14="http://schemas.microsoft.com/office/powerpoint/2010/main" val="517957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A45D0-3772-4959-91F3-BEA1530CDE98}"/>
              </a:ext>
            </a:extLst>
          </p:cNvPr>
          <p:cNvSpPr>
            <a:spLocks noGrp="1"/>
          </p:cNvSpPr>
          <p:nvPr>
            <p:ph type="title"/>
          </p:nvPr>
        </p:nvSpPr>
        <p:spPr/>
        <p:txBody>
          <a:bodyPr/>
          <a:lstStyle/>
          <a:p>
            <a:r>
              <a:rPr lang="en-US">
                <a:cs typeface="Arial"/>
              </a:rPr>
              <a:t>devcontainer.json</a:t>
            </a:r>
            <a:endParaRPr lang="en-US"/>
          </a:p>
        </p:txBody>
      </p:sp>
      <p:sp>
        <p:nvSpPr>
          <p:cNvPr id="3" name="Content Placeholder 2">
            <a:extLst>
              <a:ext uri="{FF2B5EF4-FFF2-40B4-BE49-F238E27FC236}">
                <a16:creationId xmlns:a16="http://schemas.microsoft.com/office/drawing/2014/main" id="{2475529D-1443-4017-A4E5-215B541EFFDA}"/>
              </a:ext>
            </a:extLst>
          </p:cNvPr>
          <p:cNvSpPr>
            <a:spLocks noGrp="1"/>
          </p:cNvSpPr>
          <p:nvPr>
            <p:ph idx="1"/>
          </p:nvPr>
        </p:nvSpPr>
        <p:spPr/>
        <p:txBody>
          <a:bodyPr/>
          <a:lstStyle/>
          <a:p>
            <a:pPr marL="344170" indent="-344170"/>
            <a:r>
              <a:rPr lang="en-US">
                <a:cs typeface="Arial"/>
              </a:rPr>
              <a:t>Contains properties of the containerized project and allows you to modify aspects of the project and the environment without modifying the </a:t>
            </a:r>
            <a:r>
              <a:rPr lang="en-US" dirty="0">
                <a:cs typeface="Arial"/>
              </a:rPr>
              <a:t>Docker file.</a:t>
            </a:r>
          </a:p>
          <a:p>
            <a:pPr marL="344170" indent="-344170"/>
            <a:endParaRPr lang="en-US" dirty="0">
              <a:cs typeface="Arial"/>
            </a:endParaRPr>
          </a:p>
        </p:txBody>
      </p:sp>
    </p:spTree>
    <p:extLst>
      <p:ext uri="{BB962C8B-B14F-4D97-AF65-F5344CB8AC3E}">
        <p14:creationId xmlns:p14="http://schemas.microsoft.com/office/powerpoint/2010/main" val="2990229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199C89-36D0-4001-8073-118A056A0801}"/>
              </a:ext>
            </a:extLst>
          </p:cNvPr>
          <p:cNvSpPr txBox="1"/>
          <p:nvPr/>
        </p:nvSpPr>
        <p:spPr>
          <a:xfrm>
            <a:off x="3347605" y="741219"/>
            <a:ext cx="5618017"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"name"</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"Python 3"</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"build"</a:t>
            </a:r>
            <a:r>
              <a:rPr lang="en-US" sz="800">
                <a:solidFill>
                  <a:srgbClr val="D4D4D4"/>
                </a:solidFill>
                <a:latin typeface="Consolas"/>
                <a:ea typeface="Consolas"/>
                <a:cs typeface="Consolas"/>
              </a:rPr>
              <a:t>: {</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"dockerfile"</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"Dockerfile"</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"context"</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"args"</a:t>
            </a:r>
            <a:r>
              <a:rPr lang="en-US" sz="800">
                <a:solidFill>
                  <a:srgbClr val="D4D4D4"/>
                </a:solidFill>
                <a:latin typeface="Consolas"/>
                <a:ea typeface="Consolas"/>
                <a:cs typeface="Consolas"/>
              </a:rPr>
              <a:t>: { </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6A9955"/>
                </a:solidFill>
                <a:latin typeface="Consolas"/>
                <a:ea typeface="Consolas"/>
                <a:cs typeface="Consolas"/>
              </a:rPr>
              <a:t>// Update 'VARIANT' to pick a Python version: 3, 3.6, 3.7, 3.8, 3.9</a:t>
            </a: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"VARIANT"</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"3"</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6A9955"/>
                </a:solidFill>
                <a:latin typeface="Consolas"/>
                <a:ea typeface="Consolas"/>
                <a:cs typeface="Consolas"/>
              </a:rPr>
              <a:t>// Options</a:t>
            </a: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"INSTALL_NODE"</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"false"</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"NODE_VERSION"</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"lts/*"</a:t>
            </a:r>
          </a:p>
          <a:p>
            <a:r>
              <a:rPr lang="en-US" sz="800">
                <a:solidFill>
                  <a:srgbClr val="D4D4D4"/>
                </a:solidFill>
                <a:latin typeface="Consolas"/>
                <a:ea typeface="Consolas"/>
                <a:cs typeface="Consolas"/>
              </a:rPr>
              <a:t>        }</a:t>
            </a:r>
            <a:endParaRPr lang="en-US" sz="800" dirty="0">
              <a:solidFill>
                <a:srgbClr val="D4D4D4"/>
              </a:solidFill>
              <a:latin typeface="Consolas"/>
              <a:ea typeface="Consolas"/>
              <a:cs typeface="Consolas"/>
            </a:endParaRPr>
          </a:p>
          <a:p>
            <a:r>
              <a:rPr lang="en-US" sz="800">
                <a:solidFill>
                  <a:srgbClr val="D4D4D4"/>
                </a:solidFill>
                <a:latin typeface="Consolas"/>
                <a:ea typeface="Consolas"/>
                <a:cs typeface="Consolas"/>
              </a:rPr>
              <a:t>    },</a:t>
            </a:r>
            <a:endParaRPr lang="en-US" sz="800" dirty="0">
              <a:solidFill>
                <a:srgbClr val="D4D4D4"/>
              </a:solidFill>
              <a:latin typeface="Consolas"/>
              <a:ea typeface="Consolas"/>
              <a:cs typeface="Consolas"/>
            </a:endParaRPr>
          </a:p>
          <a:p>
            <a:br>
              <a:rPr lang="en-US" sz="800" dirty="0">
                <a:latin typeface="Consolas"/>
                <a:ea typeface="Consolas"/>
                <a:cs typeface="Consolas"/>
              </a:rPr>
            </a:br>
            <a:r>
              <a:rPr lang="en-US" sz="800" dirty="0">
                <a:solidFill>
                  <a:srgbClr val="D4D4D4"/>
                </a:solidFill>
                <a:latin typeface="Consolas"/>
                <a:ea typeface="Consolas"/>
                <a:cs typeface="Consolas"/>
              </a:rPr>
              <a:t>    </a:t>
            </a:r>
            <a:r>
              <a:rPr lang="en-US" sz="800">
                <a:solidFill>
                  <a:srgbClr val="6A9955"/>
                </a:solidFill>
                <a:latin typeface="Consolas"/>
                <a:ea typeface="Consolas"/>
                <a:cs typeface="Consolas"/>
              </a:rPr>
              <a:t>// Set *default* container specific settings.json values on container create.</a:t>
            </a: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"settings"</a:t>
            </a:r>
            <a:r>
              <a:rPr lang="en-US" sz="800">
                <a:solidFill>
                  <a:srgbClr val="D4D4D4"/>
                </a:solidFill>
                <a:latin typeface="Consolas"/>
                <a:ea typeface="Consolas"/>
                <a:cs typeface="Consolas"/>
              </a:rPr>
              <a:t>: { </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"terminal.integrated.shell.linux"</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"/bin/bash"</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"python.pythonPath"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"/usr/local/bin/python"</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"python.linting.enabled"</a:t>
            </a:r>
            <a:r>
              <a:rPr lang="en-US" sz="800">
                <a:solidFill>
                  <a:srgbClr val="D4D4D4"/>
                </a:solidFill>
                <a:latin typeface="Consolas"/>
                <a:ea typeface="Consolas"/>
                <a:cs typeface="Consolas"/>
              </a:rPr>
              <a:t>: </a:t>
            </a:r>
            <a:r>
              <a:rPr lang="en-US" sz="800">
                <a:solidFill>
                  <a:srgbClr val="569CD6"/>
                </a:solidFill>
                <a:latin typeface="Consolas"/>
                <a:ea typeface="Consolas"/>
                <a:cs typeface="Consolas"/>
              </a:rPr>
              <a:t>true</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"python.linting.pylintEnabled"</a:t>
            </a:r>
            <a:r>
              <a:rPr lang="en-US" sz="800">
                <a:solidFill>
                  <a:srgbClr val="D4D4D4"/>
                </a:solidFill>
                <a:latin typeface="Consolas"/>
                <a:ea typeface="Consolas"/>
                <a:cs typeface="Consolas"/>
              </a:rPr>
              <a:t>: </a:t>
            </a:r>
            <a:r>
              <a:rPr lang="en-US" sz="800">
                <a:solidFill>
                  <a:srgbClr val="569CD6"/>
                </a:solidFill>
                <a:latin typeface="Consolas"/>
                <a:ea typeface="Consolas"/>
                <a:cs typeface="Consolas"/>
              </a:rPr>
              <a:t>true</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"python.formatting.autopep8Path"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"/usr/local/py-utils/bin/autopep8"</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"python.formatting.blackPath"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"/usr/local/py-utils/bin/black"</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"python.formatting.yapfPath"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"/usr/local/py-utils/bin/yapf"</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"python.linting.banditPath"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"/usr/local/py-utils/bin/bandit"</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"python.linting.flake8Path"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"/usr/local/py-utils/bin/flake8"</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"python.linting.mypyPath"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"/usr/local/py-utils/bin/mypy"</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"python.linting.pycodestylePath"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"/usr/local/py-utils/bin/pycodestyle"</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"python.linting.pydocstylePath"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"/usr/local/py-utils/bin/pydocstyle"</a:t>
            </a:r>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"python.linting.pylintPath"</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"/usr/local/py-utils/bin/pylint"</a:t>
            </a:r>
          </a:p>
          <a:p>
            <a:r>
              <a:rPr lang="en-US" sz="800">
                <a:solidFill>
                  <a:srgbClr val="D4D4D4"/>
                </a:solidFill>
                <a:latin typeface="Consolas"/>
                <a:ea typeface="Consolas"/>
                <a:cs typeface="Consolas"/>
              </a:rPr>
              <a:t>    },</a:t>
            </a:r>
            <a:endParaRPr lang="en-US" sz="800" dirty="0">
              <a:solidFill>
                <a:srgbClr val="D4D4D4"/>
              </a:solidFill>
              <a:latin typeface="Consolas"/>
              <a:ea typeface="Consolas"/>
              <a:cs typeface="Consolas"/>
            </a:endParaRPr>
          </a:p>
          <a:p>
            <a:br>
              <a:rPr lang="en-US" sz="800" dirty="0">
                <a:latin typeface="Consolas"/>
                <a:ea typeface="Consolas"/>
                <a:cs typeface="Consolas"/>
              </a:rPr>
            </a:br>
            <a:r>
              <a:rPr lang="en-US" sz="800" dirty="0">
                <a:solidFill>
                  <a:srgbClr val="D4D4D4"/>
                </a:solidFill>
                <a:latin typeface="Consolas"/>
                <a:ea typeface="Consolas"/>
                <a:cs typeface="Consolas"/>
              </a:rPr>
              <a:t>    </a:t>
            </a:r>
            <a:r>
              <a:rPr lang="en-US" sz="800">
                <a:solidFill>
                  <a:srgbClr val="6A9955"/>
                </a:solidFill>
                <a:latin typeface="Consolas"/>
                <a:ea typeface="Consolas"/>
                <a:cs typeface="Consolas"/>
              </a:rPr>
              <a:t>// Add the IDs of extensions you want installed when the container is created.</a:t>
            </a: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"extensions"</a:t>
            </a:r>
            <a:r>
              <a:rPr lang="en-US" sz="800">
                <a:solidFill>
                  <a:srgbClr val="D4D4D4"/>
                </a:solidFill>
                <a:latin typeface="Consolas"/>
                <a:ea typeface="Consolas"/>
                <a:cs typeface="Consolas"/>
              </a:rPr>
              <a:t>: [</a:t>
            </a:r>
            <a:endParaRPr lang="en-US" sz="800" dirty="0">
              <a:solidFill>
                <a:srgbClr val="D4D4D4"/>
              </a:solidFill>
              <a:latin typeface="Consolas"/>
              <a:ea typeface="Consolas"/>
              <a:cs typeface="Consolas"/>
            </a:endParaRPr>
          </a:p>
          <a:p>
            <a:r>
              <a:rPr lang="en-US" sz="800" dirty="0">
                <a:solidFill>
                  <a:srgbClr val="D4D4D4"/>
                </a:solidFill>
                <a:latin typeface="Consolas"/>
                <a:ea typeface="Consolas"/>
                <a:cs typeface="Consolas"/>
              </a:rPr>
              <a:t>        </a:t>
            </a:r>
            <a:r>
              <a:rPr lang="en-US" sz="800">
                <a:solidFill>
                  <a:srgbClr val="CE9178"/>
                </a:solidFill>
                <a:latin typeface="Consolas"/>
                <a:ea typeface="Consolas"/>
                <a:cs typeface="Consolas"/>
              </a:rPr>
              <a:t>"ms-python.python"</a:t>
            </a:r>
          </a:p>
          <a:p>
            <a:r>
              <a:rPr lang="en-US" sz="800">
                <a:solidFill>
                  <a:srgbClr val="D4D4D4"/>
                </a:solidFill>
                <a:latin typeface="Consolas"/>
                <a:ea typeface="Consolas"/>
                <a:cs typeface="Consolas"/>
              </a:rPr>
              <a:t>    ],</a:t>
            </a:r>
            <a:endParaRPr lang="en-US" sz="800" dirty="0">
              <a:solidFill>
                <a:srgbClr val="D4D4D4"/>
              </a:solidFill>
              <a:latin typeface="Consolas"/>
              <a:ea typeface="Consolas"/>
              <a:cs typeface="Consolas"/>
            </a:endParaRPr>
          </a:p>
          <a:p>
            <a:br>
              <a:rPr lang="en-US" sz="800" dirty="0">
                <a:latin typeface="Consolas"/>
                <a:ea typeface="Consolas"/>
                <a:cs typeface="Consolas"/>
              </a:rPr>
            </a:br>
            <a:r>
              <a:rPr lang="en-US" sz="800" dirty="0">
                <a:solidFill>
                  <a:srgbClr val="D4D4D4"/>
                </a:solidFill>
                <a:latin typeface="Consolas"/>
                <a:ea typeface="Consolas"/>
                <a:cs typeface="Consolas"/>
              </a:rPr>
              <a:t>    </a:t>
            </a:r>
            <a:r>
              <a:rPr lang="en-US" sz="800">
                <a:solidFill>
                  <a:srgbClr val="6A9955"/>
                </a:solidFill>
                <a:latin typeface="Consolas"/>
                <a:ea typeface="Consolas"/>
                <a:cs typeface="Consolas"/>
              </a:rPr>
              <a:t>// Use 'forwardPorts' to make a list of ports inside the container available locally.</a:t>
            </a:r>
          </a:p>
          <a:p>
            <a:r>
              <a:rPr lang="en-US" sz="800" dirty="0">
                <a:solidFill>
                  <a:srgbClr val="D4D4D4"/>
                </a:solidFill>
                <a:latin typeface="Consolas"/>
                <a:ea typeface="Consolas"/>
                <a:cs typeface="Consolas"/>
              </a:rPr>
              <a:t>    </a:t>
            </a:r>
            <a:r>
              <a:rPr lang="en-US" sz="800">
                <a:solidFill>
                  <a:srgbClr val="6A9955"/>
                </a:solidFill>
                <a:latin typeface="Consolas"/>
                <a:ea typeface="Consolas"/>
                <a:cs typeface="Consolas"/>
              </a:rPr>
              <a:t>// "forwardPorts": [],</a:t>
            </a:r>
          </a:p>
          <a:p>
            <a:br>
              <a:rPr lang="en-US" sz="800" dirty="0">
                <a:latin typeface="Consolas"/>
                <a:ea typeface="Consolas"/>
                <a:cs typeface="Consolas"/>
              </a:rPr>
            </a:br>
            <a:r>
              <a:rPr lang="en-US" sz="800" dirty="0">
                <a:solidFill>
                  <a:srgbClr val="D4D4D4"/>
                </a:solidFill>
                <a:latin typeface="Consolas"/>
                <a:ea typeface="Consolas"/>
                <a:cs typeface="Consolas"/>
              </a:rPr>
              <a:t>    </a:t>
            </a:r>
            <a:r>
              <a:rPr lang="en-US" sz="800">
                <a:solidFill>
                  <a:srgbClr val="6A9955"/>
                </a:solidFill>
                <a:latin typeface="Consolas"/>
                <a:ea typeface="Consolas"/>
                <a:cs typeface="Consolas"/>
              </a:rPr>
              <a:t>// Use 'postCreateCommand' to run commands after the container is created.</a:t>
            </a:r>
          </a:p>
          <a:p>
            <a:r>
              <a:rPr lang="en-US" sz="800" dirty="0">
                <a:solidFill>
                  <a:srgbClr val="D4D4D4"/>
                </a:solidFill>
                <a:latin typeface="Consolas"/>
                <a:ea typeface="Consolas"/>
                <a:cs typeface="Consolas"/>
              </a:rPr>
              <a:t>    </a:t>
            </a:r>
            <a:r>
              <a:rPr lang="en-US" sz="800">
                <a:solidFill>
                  <a:srgbClr val="6A9955"/>
                </a:solidFill>
                <a:latin typeface="Consolas"/>
                <a:ea typeface="Consolas"/>
                <a:cs typeface="Consolas"/>
              </a:rPr>
              <a:t>// "postCreateCommand": "pip3 install --user -r requirements.txt",</a:t>
            </a:r>
          </a:p>
          <a:p>
            <a:br>
              <a:rPr lang="en-US" sz="800" dirty="0">
                <a:latin typeface="Consolas"/>
                <a:ea typeface="Consolas"/>
                <a:cs typeface="Consolas"/>
              </a:rPr>
            </a:br>
            <a:r>
              <a:rPr lang="en-US" sz="800" dirty="0">
                <a:solidFill>
                  <a:srgbClr val="D4D4D4"/>
                </a:solidFill>
                <a:latin typeface="Consolas"/>
                <a:ea typeface="Consolas"/>
                <a:cs typeface="Consolas"/>
              </a:rPr>
              <a:t>    </a:t>
            </a:r>
            <a:r>
              <a:rPr lang="en-US" sz="800">
                <a:solidFill>
                  <a:srgbClr val="6A9955"/>
                </a:solidFill>
                <a:latin typeface="Consolas"/>
                <a:ea typeface="Consolas"/>
                <a:cs typeface="Consolas"/>
              </a:rPr>
              <a:t>// Comment out connect as root instead. More info: https://aka.ms/vscode-remote/containers/non-root.</a:t>
            </a:r>
          </a:p>
          <a:p>
            <a:r>
              <a:rPr lang="en-US" sz="800" dirty="0">
                <a:solidFill>
                  <a:srgbClr val="D4D4D4"/>
                </a:solidFill>
                <a:latin typeface="Consolas"/>
                <a:ea typeface="Consolas"/>
                <a:cs typeface="Consolas"/>
              </a:rPr>
              <a:t>    </a:t>
            </a:r>
            <a:r>
              <a:rPr lang="en-US" sz="800">
                <a:solidFill>
                  <a:srgbClr val="9CDCFE"/>
                </a:solidFill>
                <a:latin typeface="Consolas"/>
                <a:ea typeface="Consolas"/>
                <a:cs typeface="Consolas"/>
              </a:rPr>
              <a:t>"remoteUser"</a:t>
            </a:r>
            <a:r>
              <a:rPr lang="en-US" sz="800">
                <a:solidFill>
                  <a:srgbClr val="D4D4D4"/>
                </a:solidFill>
                <a:latin typeface="Consolas"/>
                <a:ea typeface="Consolas"/>
                <a:cs typeface="Consolas"/>
              </a:rPr>
              <a:t>: </a:t>
            </a:r>
            <a:r>
              <a:rPr lang="en-US" sz="800">
                <a:solidFill>
                  <a:srgbClr val="CE9178"/>
                </a:solidFill>
                <a:latin typeface="Consolas"/>
                <a:ea typeface="Consolas"/>
                <a:cs typeface="Consolas"/>
              </a:rPr>
              <a:t>"vscode"</a:t>
            </a:r>
          </a:p>
          <a:p>
            <a:r>
              <a:rPr lang="en-US" sz="800">
                <a:solidFill>
                  <a:srgbClr val="D4D4D4"/>
                </a:solidFill>
                <a:latin typeface="Consolas"/>
                <a:ea typeface="Consolas"/>
                <a:cs typeface="Consolas"/>
              </a:rPr>
              <a:t>}</a:t>
            </a:r>
            <a:endParaRPr lang="en-US" sz="800" dirty="0">
              <a:solidFill>
                <a:srgbClr val="D4D4D4"/>
              </a:solidFill>
              <a:latin typeface="Consolas"/>
              <a:ea typeface="Consolas"/>
              <a:cs typeface="Consolas"/>
            </a:endParaRPr>
          </a:p>
        </p:txBody>
      </p:sp>
    </p:spTree>
    <p:extLst>
      <p:ext uri="{BB962C8B-B14F-4D97-AF65-F5344CB8AC3E}">
        <p14:creationId xmlns:p14="http://schemas.microsoft.com/office/powerpoint/2010/main" val="322381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09632-32D7-4440-A102-F0AF72BD5F6B}"/>
              </a:ext>
            </a:extLst>
          </p:cNvPr>
          <p:cNvSpPr>
            <a:spLocks noGrp="1"/>
          </p:cNvSpPr>
          <p:nvPr>
            <p:ph type="title"/>
          </p:nvPr>
        </p:nvSpPr>
        <p:spPr/>
        <p:txBody>
          <a:bodyPr/>
          <a:lstStyle/>
          <a:p>
            <a:r>
              <a:rPr lang="en-US">
                <a:cs typeface="Arial"/>
              </a:rPr>
              <a:t>Knowledge of Docker</a:t>
            </a:r>
            <a:endParaRPr lang="en-US"/>
          </a:p>
        </p:txBody>
      </p:sp>
      <p:sp>
        <p:nvSpPr>
          <p:cNvPr id="3" name="Content Placeholder 2">
            <a:extLst>
              <a:ext uri="{FF2B5EF4-FFF2-40B4-BE49-F238E27FC236}">
                <a16:creationId xmlns:a16="http://schemas.microsoft.com/office/drawing/2014/main" id="{76359B7A-9B20-43D0-AC8A-7E9301056C3E}"/>
              </a:ext>
            </a:extLst>
          </p:cNvPr>
          <p:cNvSpPr>
            <a:spLocks noGrp="1"/>
          </p:cNvSpPr>
          <p:nvPr>
            <p:ph idx="1"/>
          </p:nvPr>
        </p:nvSpPr>
        <p:spPr/>
        <p:txBody>
          <a:bodyPr/>
          <a:lstStyle/>
          <a:p>
            <a:pPr marL="344170" indent="-344170"/>
            <a:r>
              <a:rPr lang="en-US">
                <a:cs typeface="Arial"/>
              </a:rPr>
              <a:t>Container</a:t>
            </a:r>
          </a:p>
          <a:p>
            <a:pPr marL="344170" indent="-344170"/>
            <a:r>
              <a:rPr lang="en-US">
                <a:cs typeface="Arial"/>
              </a:rPr>
              <a:t>Container Image</a:t>
            </a:r>
            <a:endParaRPr lang="en-US" dirty="0">
              <a:cs typeface="Arial"/>
            </a:endParaRPr>
          </a:p>
          <a:p>
            <a:pPr marL="344170" indent="-344170"/>
            <a:r>
              <a:rPr lang="en-US">
                <a:cs typeface="Arial"/>
              </a:rPr>
              <a:t>Container Registry</a:t>
            </a:r>
            <a:endParaRPr lang="en-US" dirty="0">
              <a:cs typeface="Arial"/>
            </a:endParaRPr>
          </a:p>
        </p:txBody>
      </p:sp>
    </p:spTree>
    <p:extLst>
      <p:ext uri="{BB962C8B-B14F-4D97-AF65-F5344CB8AC3E}">
        <p14:creationId xmlns:p14="http://schemas.microsoft.com/office/powerpoint/2010/main" val="413442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E17A-ED75-4C7D-9C0E-AAA6DE4E0D0C}"/>
              </a:ext>
            </a:extLst>
          </p:cNvPr>
          <p:cNvSpPr>
            <a:spLocks noGrp="1"/>
          </p:cNvSpPr>
          <p:nvPr>
            <p:ph type="title"/>
          </p:nvPr>
        </p:nvSpPr>
        <p:spPr/>
        <p:txBody>
          <a:bodyPr/>
          <a:lstStyle/>
          <a:p>
            <a:r>
              <a:rPr lang="en-US">
                <a:cs typeface="Arial"/>
              </a:rPr>
              <a:t>What Are Containers?</a:t>
            </a:r>
            <a:endParaRPr lang="en-US"/>
          </a:p>
        </p:txBody>
      </p:sp>
      <p:sp>
        <p:nvSpPr>
          <p:cNvPr id="3" name="Content Placeholder 2">
            <a:extLst>
              <a:ext uri="{FF2B5EF4-FFF2-40B4-BE49-F238E27FC236}">
                <a16:creationId xmlns:a16="http://schemas.microsoft.com/office/drawing/2014/main" id="{F6EEB15E-C8CB-4D5A-ADC7-0BCD30BFEA3C}"/>
              </a:ext>
            </a:extLst>
          </p:cNvPr>
          <p:cNvSpPr>
            <a:spLocks noGrp="1"/>
          </p:cNvSpPr>
          <p:nvPr>
            <p:ph idx="1"/>
          </p:nvPr>
        </p:nvSpPr>
        <p:spPr/>
        <p:txBody>
          <a:bodyPr>
            <a:normAutofit fontScale="85000" lnSpcReduction="10000"/>
          </a:bodyPr>
          <a:lstStyle/>
          <a:p>
            <a:pPr marL="344170" indent="-344170"/>
            <a:r>
              <a:rPr lang="en-US">
                <a:ea typeface="+mn-lt"/>
                <a:cs typeface="+mn-lt"/>
              </a:rPr>
              <a:t>Containers offer a logical packaging mechanism in which applications are abstracted from the environment in which they actually run. </a:t>
            </a:r>
          </a:p>
          <a:p>
            <a:pPr marL="344170" indent="-344170"/>
            <a:r>
              <a:rPr lang="en-US">
                <a:ea typeface="+mn-lt"/>
                <a:cs typeface="+mn-lt"/>
              </a:rPr>
              <a:t>This decoupling allows container-based applications to be deployed easily and </a:t>
            </a:r>
            <a:r>
              <a:rPr lang="en-US" u="sng">
                <a:ea typeface="+mn-lt"/>
                <a:cs typeface="+mn-lt"/>
              </a:rPr>
              <a:t>consistently.</a:t>
            </a:r>
            <a:endParaRPr lang="en-US">
              <a:ea typeface="+mn-lt"/>
              <a:cs typeface="+mn-lt"/>
            </a:endParaRPr>
          </a:p>
          <a:p>
            <a:pPr marL="344170" indent="-344170"/>
            <a:r>
              <a:rPr lang="en-US">
                <a:ea typeface="+mn-lt"/>
                <a:cs typeface="+mn-lt"/>
              </a:rPr>
              <a:t>The target environment may be: </a:t>
            </a:r>
          </a:p>
          <a:p>
            <a:pPr marL="795020" lvl="1" indent="-337820"/>
            <a:r>
              <a:rPr lang="en-US">
                <a:ea typeface="+mn-lt"/>
                <a:cs typeface="+mn-lt"/>
              </a:rPr>
              <a:t>private data center</a:t>
            </a:r>
          </a:p>
          <a:p>
            <a:pPr marL="795020" lvl="1" indent="-337820"/>
            <a:r>
              <a:rPr lang="en-US">
                <a:ea typeface="+mn-lt"/>
                <a:cs typeface="+mn-lt"/>
              </a:rPr>
              <a:t>public cloud</a:t>
            </a:r>
          </a:p>
          <a:p>
            <a:pPr marL="795020" lvl="1" indent="-337820"/>
            <a:r>
              <a:rPr lang="en-US">
                <a:ea typeface="+mn-lt"/>
                <a:cs typeface="+mn-lt"/>
              </a:rPr>
              <a:t>developer’s desktop machine or personal laptop</a:t>
            </a:r>
          </a:p>
          <a:p>
            <a:pPr marL="795020" lvl="1" indent="-337820"/>
            <a:r>
              <a:rPr lang="en-US">
                <a:cs typeface="Arial" panose="020B0604020202020204"/>
              </a:rPr>
              <a:t>QA, staging, production environment</a:t>
            </a:r>
          </a:p>
          <a:p>
            <a:pPr marL="795020" lvl="1" indent="-337820"/>
            <a:r>
              <a:rPr lang="en-US">
                <a:cs typeface="Arial" panose="020B0604020202020204"/>
              </a:rPr>
              <a:t>moved between cloud providers</a:t>
            </a:r>
            <a:endParaRPr lang="en-US" dirty="0">
              <a:cs typeface="Arial" panose="020B0604020202020204"/>
            </a:endParaRPr>
          </a:p>
        </p:txBody>
      </p:sp>
    </p:spTree>
    <p:extLst>
      <p:ext uri="{BB962C8B-B14F-4D97-AF65-F5344CB8AC3E}">
        <p14:creationId xmlns:p14="http://schemas.microsoft.com/office/powerpoint/2010/main" val="369437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83BA-CD5F-416F-8C84-F1FAD336B033}"/>
              </a:ext>
            </a:extLst>
          </p:cNvPr>
          <p:cNvSpPr>
            <a:spLocks noGrp="1"/>
          </p:cNvSpPr>
          <p:nvPr>
            <p:ph type="title"/>
          </p:nvPr>
        </p:nvSpPr>
        <p:spPr/>
        <p:txBody>
          <a:bodyPr/>
          <a:lstStyle/>
          <a:p>
            <a:r>
              <a:rPr lang="en-US">
                <a:cs typeface="Arial"/>
              </a:rPr>
              <a:t>A Clean Break</a:t>
            </a:r>
            <a:endParaRPr lang="en-US"/>
          </a:p>
        </p:txBody>
      </p:sp>
      <p:sp>
        <p:nvSpPr>
          <p:cNvPr id="3" name="Content Placeholder 2">
            <a:extLst>
              <a:ext uri="{FF2B5EF4-FFF2-40B4-BE49-F238E27FC236}">
                <a16:creationId xmlns:a16="http://schemas.microsoft.com/office/drawing/2014/main" id="{25E7AEE8-2558-4661-B53A-3B44609307C8}"/>
              </a:ext>
            </a:extLst>
          </p:cNvPr>
          <p:cNvSpPr>
            <a:spLocks noGrp="1"/>
          </p:cNvSpPr>
          <p:nvPr>
            <p:ph idx="1"/>
          </p:nvPr>
        </p:nvSpPr>
        <p:spPr/>
        <p:txBody>
          <a:bodyPr/>
          <a:lstStyle/>
          <a:p>
            <a:pPr marL="344170" indent="-344170"/>
            <a:r>
              <a:rPr lang="en-US">
                <a:ea typeface="+mn-lt"/>
                <a:cs typeface="+mn-lt"/>
              </a:rPr>
              <a:t>Containerization provides a clean separation of concerns:</a:t>
            </a:r>
          </a:p>
          <a:p>
            <a:pPr marL="795020" lvl="1" indent="-337820"/>
            <a:r>
              <a:rPr lang="en-US">
                <a:ea typeface="+mn-lt"/>
                <a:cs typeface="+mn-lt"/>
              </a:rPr>
              <a:t>Developers can focus on their application logic and dependencies.</a:t>
            </a:r>
          </a:p>
          <a:p>
            <a:pPr marL="795020" lvl="1" indent="-337820"/>
            <a:r>
              <a:rPr lang="en-US">
                <a:ea typeface="+mn-lt"/>
                <a:cs typeface="+mn-lt"/>
              </a:rPr>
              <a:t>IT operations teams can focus on deployment and management.</a:t>
            </a:r>
          </a:p>
          <a:p>
            <a:pPr marL="1258570" lvl="2" indent="-344170"/>
            <a:r>
              <a:rPr lang="en-US">
                <a:ea typeface="+mn-lt"/>
                <a:cs typeface="+mn-lt"/>
              </a:rPr>
              <a:t>(Without bothering with application details such as specific software versions and configurations specific to the application.)</a:t>
            </a:r>
          </a:p>
        </p:txBody>
      </p:sp>
    </p:spTree>
    <p:extLst>
      <p:ext uri="{BB962C8B-B14F-4D97-AF65-F5344CB8AC3E}">
        <p14:creationId xmlns:p14="http://schemas.microsoft.com/office/powerpoint/2010/main" val="419544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AAA2-2B38-4977-9AA2-A47CDDE62CE4}"/>
              </a:ext>
            </a:extLst>
          </p:cNvPr>
          <p:cNvSpPr>
            <a:spLocks noGrp="1"/>
          </p:cNvSpPr>
          <p:nvPr>
            <p:ph type="title"/>
          </p:nvPr>
        </p:nvSpPr>
        <p:spPr/>
        <p:txBody>
          <a:bodyPr/>
          <a:lstStyle/>
          <a:p>
            <a:r>
              <a:rPr lang="en-US">
                <a:cs typeface="Arial"/>
              </a:rPr>
              <a:t>Containers vs Virtualization</a:t>
            </a:r>
            <a:endParaRPr lang="en-US"/>
          </a:p>
        </p:txBody>
      </p:sp>
      <p:sp>
        <p:nvSpPr>
          <p:cNvPr id="3" name="Content Placeholder 2">
            <a:extLst>
              <a:ext uri="{FF2B5EF4-FFF2-40B4-BE49-F238E27FC236}">
                <a16:creationId xmlns:a16="http://schemas.microsoft.com/office/drawing/2014/main" id="{F5AFC3ED-EFC0-4F26-94ED-C0C2498FD679}"/>
              </a:ext>
            </a:extLst>
          </p:cNvPr>
          <p:cNvSpPr>
            <a:spLocks noGrp="1"/>
          </p:cNvSpPr>
          <p:nvPr>
            <p:ph idx="1"/>
          </p:nvPr>
        </p:nvSpPr>
        <p:spPr/>
        <p:txBody>
          <a:bodyPr/>
          <a:lstStyle/>
          <a:p>
            <a:pPr marL="344170" indent="-344170"/>
            <a:r>
              <a:rPr lang="en-US">
                <a:ea typeface="+mn-lt"/>
                <a:cs typeface="+mn-lt"/>
              </a:rPr>
              <a:t>Instead of virtualizing the hardware stack as with the virtual machines approach, containers virtualize at the operating system level, with multiple containers running atop the OS kernel directly. </a:t>
            </a:r>
          </a:p>
          <a:p>
            <a:pPr marL="344170" indent="-344170"/>
            <a:r>
              <a:rPr lang="en-US">
                <a:ea typeface="+mn-lt"/>
                <a:cs typeface="+mn-lt"/>
              </a:rPr>
              <a:t>Containers are:</a:t>
            </a:r>
          </a:p>
          <a:p>
            <a:pPr marL="795020" lvl="1" indent="-337820"/>
            <a:r>
              <a:rPr lang="en-US">
                <a:ea typeface="+mn-lt"/>
                <a:cs typeface="+mn-lt"/>
              </a:rPr>
              <a:t>Far more lightweight since they share the OS kernel</a:t>
            </a:r>
          </a:p>
          <a:p>
            <a:pPr marL="795020" lvl="1" indent="-337820"/>
            <a:r>
              <a:rPr lang="en-US">
                <a:ea typeface="+mn-lt"/>
                <a:cs typeface="+mn-lt"/>
              </a:rPr>
              <a:t>Start much faster </a:t>
            </a:r>
          </a:p>
          <a:p>
            <a:pPr marL="795020" lvl="1" indent="-337820"/>
            <a:r>
              <a:rPr lang="en-US">
                <a:ea typeface="+mn-lt"/>
                <a:cs typeface="+mn-lt"/>
              </a:rPr>
              <a:t>Use a fraction of the memory compared to booting an entire OS.</a:t>
            </a:r>
            <a:endParaRPr lang="en-US">
              <a:cs typeface="Arial" panose="020B0604020202020204"/>
            </a:endParaRPr>
          </a:p>
        </p:txBody>
      </p:sp>
    </p:spTree>
    <p:extLst>
      <p:ext uri="{BB962C8B-B14F-4D97-AF65-F5344CB8AC3E}">
        <p14:creationId xmlns:p14="http://schemas.microsoft.com/office/powerpoint/2010/main" val="347058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419A7-F1E2-42E3-A823-A9B6E4EC14E6}"/>
              </a:ext>
            </a:extLst>
          </p:cNvPr>
          <p:cNvSpPr>
            <a:spLocks noGrp="1"/>
          </p:cNvSpPr>
          <p:nvPr>
            <p:ph type="title"/>
          </p:nvPr>
        </p:nvSpPr>
        <p:spPr/>
        <p:txBody>
          <a:bodyPr/>
          <a:lstStyle/>
          <a:p>
            <a:r>
              <a:rPr lang="en-US">
                <a:cs typeface="Arial"/>
              </a:rPr>
              <a:t>Containers vs Virtualization</a:t>
            </a:r>
            <a:endParaRPr lang="en-US"/>
          </a:p>
        </p:txBody>
      </p:sp>
      <p:pic>
        <p:nvPicPr>
          <p:cNvPr id="4" name="Picture 4" descr="Graphical user interface&#10;&#10;Description automatically generated">
            <a:extLst>
              <a:ext uri="{FF2B5EF4-FFF2-40B4-BE49-F238E27FC236}">
                <a16:creationId xmlns:a16="http://schemas.microsoft.com/office/drawing/2014/main" id="{F82E8A17-631C-4021-AA91-34701EEA32A7}"/>
              </a:ext>
            </a:extLst>
          </p:cNvPr>
          <p:cNvPicPr>
            <a:picLocks noChangeAspect="1"/>
          </p:cNvPicPr>
          <p:nvPr/>
        </p:nvPicPr>
        <p:blipFill>
          <a:blip r:embed="rId2"/>
          <a:stretch>
            <a:fillRect/>
          </a:stretch>
        </p:blipFill>
        <p:spPr>
          <a:xfrm>
            <a:off x="2608414" y="2513931"/>
            <a:ext cx="7956394" cy="3064372"/>
          </a:xfrm>
          <a:prstGeom prst="rect">
            <a:avLst/>
          </a:prstGeom>
        </p:spPr>
      </p:pic>
      <p:sp>
        <p:nvSpPr>
          <p:cNvPr id="5" name="TextBox 4">
            <a:extLst>
              <a:ext uri="{FF2B5EF4-FFF2-40B4-BE49-F238E27FC236}">
                <a16:creationId xmlns:a16="http://schemas.microsoft.com/office/drawing/2014/main" id="{2BE36707-AE2B-47A2-9711-530FF3F7A31D}"/>
              </a:ext>
            </a:extLst>
          </p:cNvPr>
          <p:cNvSpPr txBox="1"/>
          <p:nvPr/>
        </p:nvSpPr>
        <p:spPr>
          <a:xfrm>
            <a:off x="8320669" y="6201937"/>
            <a:ext cx="30219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Image from Google Cloud</a:t>
            </a:r>
            <a:endParaRPr lang="en-US" dirty="0">
              <a:cs typeface="Arial"/>
            </a:endParaRPr>
          </a:p>
        </p:txBody>
      </p:sp>
    </p:spTree>
    <p:extLst>
      <p:ext uri="{BB962C8B-B14F-4D97-AF65-F5344CB8AC3E}">
        <p14:creationId xmlns:p14="http://schemas.microsoft.com/office/powerpoint/2010/main" val="3635251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0</TotalTime>
  <Words>0</Words>
  <Application>Microsoft Office PowerPoint</Application>
  <PresentationFormat>Widescreen</PresentationFormat>
  <Paragraphs>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Madison</vt:lpstr>
      <vt:lpstr>VSCode and Docker</vt:lpstr>
      <vt:lpstr>Container-based Development</vt:lpstr>
      <vt:lpstr>Prerequisites</vt:lpstr>
      <vt:lpstr>Options...</vt:lpstr>
      <vt:lpstr>Knowledge of Docker</vt:lpstr>
      <vt:lpstr>What Are Containers?</vt:lpstr>
      <vt:lpstr>A Clean Break</vt:lpstr>
      <vt:lpstr>Containers vs Virtualization</vt:lpstr>
      <vt:lpstr>Containers vs Virtualization</vt:lpstr>
      <vt:lpstr>Developer Advantages</vt:lpstr>
      <vt:lpstr>Container Image</vt:lpstr>
      <vt:lpstr>Types of Container Images</vt:lpstr>
      <vt:lpstr>Container Image Warning</vt:lpstr>
      <vt:lpstr>Docker Desktop</vt:lpstr>
      <vt:lpstr>Docker Support</vt:lpstr>
      <vt:lpstr>Remote Containers Extensions</vt:lpstr>
      <vt:lpstr>VSCode</vt:lpstr>
      <vt:lpstr>VSCode is Popular</vt:lpstr>
      <vt:lpstr>Docker is Running</vt:lpstr>
      <vt:lpstr>One Last Thing... Git</vt:lpstr>
      <vt:lpstr>Command Palette</vt:lpstr>
      <vt:lpstr>Find a Project</vt:lpstr>
      <vt:lpstr>Open the Folder</vt:lpstr>
      <vt:lpstr>Create a Container Config</vt:lpstr>
      <vt:lpstr>Container Recommendation</vt:lpstr>
      <vt:lpstr>Python and Version</vt:lpstr>
      <vt:lpstr>Container Options</vt:lpstr>
      <vt:lpstr>.devcontainer Folder</vt:lpstr>
      <vt:lpstr>Containerized Project</vt:lpstr>
      <vt:lpstr>Build and Open</vt:lpstr>
      <vt:lpstr>Working in the Container</vt:lpstr>
      <vt:lpstr>Open a Terminal</vt:lpstr>
      <vt:lpstr>Build Errors</vt:lpstr>
      <vt:lpstr>Dependencies</vt:lpstr>
      <vt:lpstr>Pip3</vt:lpstr>
      <vt:lpstr>Run It!</vt:lpstr>
      <vt:lpstr>Port Forwarding</vt:lpstr>
      <vt:lpstr>Rebuild and Redeploy Container</vt:lpstr>
      <vt:lpstr>Add a Layer to the Image</vt:lpstr>
      <vt:lpstr>Stop the Application and the Port is No Longer Forwarded</vt:lpstr>
      <vt:lpstr>devcontainer.json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586</cp:revision>
  <dcterms:created xsi:type="dcterms:W3CDTF">2021-02-08T23:31:09Z</dcterms:created>
  <dcterms:modified xsi:type="dcterms:W3CDTF">2021-02-22T20:39:39Z</dcterms:modified>
</cp:coreProperties>
</file>