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7" r:id="rId3"/>
    <p:sldId id="269" r:id="rId4"/>
    <p:sldId id="270" r:id="rId5"/>
    <p:sldId id="271" r:id="rId6"/>
    <p:sldId id="273" r:id="rId7"/>
    <p:sldId id="272" r:id="rId8"/>
    <p:sldId id="268" r:id="rId9"/>
    <p:sldId id="276"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273A46-BB89-4C5B-BC88-FD2DF613FD61}" v="354" dt="2024-04-21T01:59:21.165"/>
    <p1510:client id="{EED2FD92-A115-412F-856D-D59176734D72}" v="11" dt="2024-04-21T19:46:07.01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86" d="100"/>
          <a:sy n="86" d="100"/>
        </p:scale>
        <p:origin x="114" y="19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4/25/2024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4/25/2024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4/25/2024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4/25/2024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4/25/2024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4/25/2024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4/25/2024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4/25/2024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dirty="0"/>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4/25/2024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dirty="0"/>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4/25/2024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4/25/2024</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loomberry.com/i-analyzed-5m-freelancing-jobs-to-see-what-jobs-are-being-replaced-by-ai/" TargetMode="External"/><Relationship Id="rId7" Type="http://schemas.openxmlformats.org/officeDocument/2006/relationships/hyperlink" Target="https://medium.com/@abebellini/ai-has-changed-the-freelance-job-market-heres-the-proof-from-upwork-c6c92826bdc6" TargetMode="External"/><Relationship Id="rId2" Type="http://schemas.openxmlformats.org/officeDocument/2006/relationships/hyperlink" Target="https://www.entrepreneur.com/business-news/ai-is-taking-over-these-freelancing-jobs-the-most-report/471183" TargetMode="External"/><Relationship Id="rId1" Type="http://schemas.openxmlformats.org/officeDocument/2006/relationships/slideLayout" Target="../slideLayouts/slideLayout2.xml"/><Relationship Id="rId6" Type="http://schemas.openxmlformats.org/officeDocument/2006/relationships/hyperlink" Target="https://www.upwork.com/research/generative-ai-work-value" TargetMode="External"/><Relationship Id="rId5" Type="http://schemas.openxmlformats.org/officeDocument/2006/relationships/hyperlink" Target="https://catalyst.independent.org/2018/12/31/machines-wont-steal-your-job/" TargetMode="External"/><Relationship Id="rId4" Type="http://schemas.openxmlformats.org/officeDocument/2006/relationships/hyperlink" Target="https://www.inc.com/jessica-stillman/3-jobs-replaced-ai-fastest-analysis-5-million-job-posting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Effect of AI on Freelancing</a:t>
            </a:r>
          </a:p>
        </p:txBody>
      </p:sp>
      <p:sp>
        <p:nvSpPr>
          <p:cNvPr id="3" name="Subtitle 2"/>
          <p:cNvSpPr>
            <a:spLocks noGrp="1"/>
          </p:cNvSpPr>
          <p:nvPr>
            <p:ph type="subTitle" idx="1"/>
          </p:nvPr>
        </p:nvSpPr>
        <p:spPr>
          <a:xfrm>
            <a:off x="1676401" y="5610313"/>
            <a:ext cx="10515598" cy="474836"/>
          </a:xfrm>
        </p:spPr>
        <p:txBody>
          <a:bodyPr vert="horz" lIns="91440" tIns="45720" rIns="91440" bIns="45720" rtlCol="0" anchor="t">
            <a:normAutofit/>
          </a:bodyPr>
          <a:lstStyle/>
          <a:p>
            <a:pPr lvl="2" algn="r"/>
            <a:r>
              <a:rPr lang="en-US" sz="1600" dirty="0"/>
              <a:t>Summary and Additional Analysis: Gene Olafsen</a:t>
            </a:r>
            <a:endParaRPr lang="en-US" sz="160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1559-9198-0B74-EF1B-3F11049732B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CF12B48-D25D-75AC-EBA2-B76C486FDA7E}"/>
              </a:ext>
            </a:extLst>
          </p:cNvPr>
          <p:cNvSpPr>
            <a:spLocks noGrp="1"/>
          </p:cNvSpPr>
          <p:nvPr>
            <p:ph idx="1"/>
          </p:nvPr>
        </p:nvSpPr>
        <p:spPr/>
        <p:txBody>
          <a:bodyPr/>
          <a:lstStyle/>
          <a:p>
            <a:r>
              <a:rPr lang="en-US"/>
              <a:t>The data raises questions about the proficiency of AI tools for specific use cases and the learning curve for effective utilization.</a:t>
            </a:r>
          </a:p>
        </p:txBody>
      </p:sp>
    </p:spTree>
    <p:extLst>
      <p:ext uri="{BB962C8B-B14F-4D97-AF65-F5344CB8AC3E}">
        <p14:creationId xmlns:p14="http://schemas.microsoft.com/office/powerpoint/2010/main" val="340520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E04C-81C4-7267-646C-AE323F32A7F2}"/>
              </a:ext>
            </a:extLst>
          </p:cNvPr>
          <p:cNvSpPr>
            <a:spLocks noGrp="1"/>
          </p:cNvSpPr>
          <p:nvPr>
            <p:ph type="title"/>
          </p:nvPr>
        </p:nvSpPr>
        <p:spPr/>
        <p:txBody>
          <a:bodyPr/>
          <a:lstStyle/>
          <a:p>
            <a:r>
              <a:rPr lang="en-US" dirty="0"/>
              <a:t>Refences</a:t>
            </a:r>
          </a:p>
        </p:txBody>
      </p:sp>
      <p:sp>
        <p:nvSpPr>
          <p:cNvPr id="3" name="Content Placeholder 2">
            <a:extLst>
              <a:ext uri="{FF2B5EF4-FFF2-40B4-BE49-F238E27FC236}">
                <a16:creationId xmlns:a16="http://schemas.microsoft.com/office/drawing/2014/main" id="{9532B1E8-637B-D897-A0E4-F6CD5A288802}"/>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AI Is Taking Over These Freelancing Jobs the Most: Report | Entrepreneur</a:t>
            </a:r>
          </a:p>
          <a:p>
            <a:r>
              <a:rPr lang="en-US" dirty="0">
                <a:ea typeface="+mn-lt"/>
                <a:cs typeface="+mn-lt"/>
                <a:hlinkClick r:id="rId3"/>
              </a:rPr>
              <a:t>The jobs being replaced by AI - an analysis of 5M freelancing jobs - bloomberry</a:t>
            </a:r>
          </a:p>
          <a:p>
            <a:r>
              <a:rPr lang="en-US" dirty="0">
                <a:ea typeface="+mn-lt"/>
                <a:cs typeface="+mn-lt"/>
                <a:hlinkClick r:id="rId4"/>
              </a:rPr>
              <a:t>An Analysis of 5 Million Job Postings Showed These Are the 3 Jobs Being Replaced by AI the Fastest | Inc.com</a:t>
            </a:r>
          </a:p>
          <a:p>
            <a:r>
              <a:rPr lang="en-US" dirty="0">
                <a:ea typeface="+mn-lt"/>
                <a:cs typeface="+mn-lt"/>
                <a:hlinkClick r:id="rId5"/>
              </a:rPr>
              <a:t>Machines Won’t Steal Your Job | Anil Niraula (independent.org)</a:t>
            </a:r>
          </a:p>
          <a:p>
            <a:r>
              <a:rPr lang="en-US" dirty="0">
                <a:ea typeface="+mn-lt"/>
                <a:cs typeface="+mn-lt"/>
                <a:hlinkClick r:id="rId6"/>
              </a:rPr>
              <a:t>How Generative AI Adds Value to the Future of Work - Upwork</a:t>
            </a:r>
          </a:p>
          <a:p>
            <a:r>
              <a:rPr lang="en-US" dirty="0">
                <a:ea typeface="+mn-lt"/>
                <a:cs typeface="+mn-lt"/>
                <a:hlinkClick r:id="rId7"/>
              </a:rPr>
              <a:t>AI has Changed the Freelance Job Market — Here’s the Proof from Upwork | by Abe Bellini | Feb, 2024 | Medium</a:t>
            </a:r>
            <a:endParaRPr lang="en-US" dirty="0"/>
          </a:p>
        </p:txBody>
      </p:sp>
    </p:spTree>
    <p:extLst>
      <p:ext uri="{BB962C8B-B14F-4D97-AF65-F5344CB8AC3E}">
        <p14:creationId xmlns:p14="http://schemas.microsoft.com/office/powerpoint/2010/main" val="210208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D669-9760-5EDA-8B88-10901009D388}"/>
              </a:ext>
            </a:extLst>
          </p:cNvPr>
          <p:cNvSpPr>
            <a:spLocks noGrp="1"/>
          </p:cNvSpPr>
          <p:nvPr>
            <p:ph type="title"/>
          </p:nvPr>
        </p:nvSpPr>
        <p:spPr/>
        <p:txBody>
          <a:bodyPr/>
          <a:lstStyle/>
          <a:p>
            <a:r>
              <a:rPr lang="en-US" dirty="0"/>
              <a:t>Upwork Overview and Dataset</a:t>
            </a:r>
          </a:p>
        </p:txBody>
      </p:sp>
      <p:sp>
        <p:nvSpPr>
          <p:cNvPr id="3" name="Content Placeholder 2">
            <a:extLst>
              <a:ext uri="{FF2B5EF4-FFF2-40B4-BE49-F238E27FC236}">
                <a16:creationId xmlns:a16="http://schemas.microsoft.com/office/drawing/2014/main" id="{F95F10DE-AA75-0552-948A-A7C6F8E1FCD1}"/>
              </a:ext>
            </a:extLst>
          </p:cNvPr>
          <p:cNvSpPr>
            <a:spLocks noGrp="1"/>
          </p:cNvSpPr>
          <p:nvPr>
            <p:ph idx="1"/>
          </p:nvPr>
        </p:nvSpPr>
        <p:spPr/>
        <p:txBody>
          <a:bodyPr vert="horz" lIns="91440" tIns="45720" rIns="91440" bIns="45720" rtlCol="0" anchor="t">
            <a:normAutofit/>
          </a:bodyPr>
          <a:lstStyle/>
          <a:p>
            <a:r>
              <a:rPr lang="en-US" dirty="0">
                <a:ea typeface="+mn-lt"/>
                <a:cs typeface="+mn-lt"/>
              </a:rPr>
              <a:t>Upwork is a 20+ year old company connects businesses with a global freelance talent pool. </a:t>
            </a:r>
            <a:endParaRPr lang="en-US"/>
          </a:p>
          <a:p>
            <a:r>
              <a:rPr lang="en-US" dirty="0">
                <a:ea typeface="+mn-lt"/>
                <a:cs typeface="+mn-lt"/>
              </a:rPr>
              <a:t>Upwork Mission Statement:</a:t>
            </a:r>
          </a:p>
          <a:p>
            <a:pPr lvl="1">
              <a:buFont typeface="Courier New" panose="020B0604020202020204" pitchFamily="34" charset="0"/>
              <a:buChar char="o"/>
            </a:pPr>
            <a:r>
              <a:rPr lang="en-US" dirty="0">
                <a:ea typeface="+mn-lt"/>
                <a:cs typeface="+mn-lt"/>
              </a:rPr>
              <a:t>"Our mission to create economic opportunities so people have better lives has taken us so much further. As a result, we’ve become the world’s work marketplace where every day businesses of all sizes and independent talent from around the globe meet here to accomplish incredible things."</a:t>
            </a:r>
            <a:endParaRPr lang="en-US"/>
          </a:p>
          <a:p>
            <a:r>
              <a:rPr lang="en-US" dirty="0">
                <a:ea typeface="+mn-lt"/>
                <a:cs typeface="+mn-lt"/>
              </a:rPr>
              <a:t>This analysis considers Upwork data from November 1, 2022, to February 14, 2024.</a:t>
            </a:r>
            <a:endParaRPr lang="en-US" dirty="0"/>
          </a:p>
        </p:txBody>
      </p:sp>
    </p:spTree>
    <p:extLst>
      <p:ext uri="{BB962C8B-B14F-4D97-AF65-F5344CB8AC3E}">
        <p14:creationId xmlns:p14="http://schemas.microsoft.com/office/powerpoint/2010/main" val="323428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31D1-F0AF-3598-96CC-A0DA5608975F}"/>
              </a:ext>
            </a:extLst>
          </p:cNvPr>
          <p:cNvSpPr>
            <a:spLocks noGrp="1"/>
          </p:cNvSpPr>
          <p:nvPr>
            <p:ph type="title"/>
          </p:nvPr>
        </p:nvSpPr>
        <p:spPr/>
        <p:txBody>
          <a:bodyPr/>
          <a:lstStyle/>
          <a:p>
            <a:r>
              <a:rPr lang="en-US" dirty="0"/>
              <a:t>Job Categories with Notable Decline</a:t>
            </a:r>
          </a:p>
        </p:txBody>
      </p:sp>
      <p:sp>
        <p:nvSpPr>
          <p:cNvPr id="3" name="Content Placeholder 2">
            <a:extLst>
              <a:ext uri="{FF2B5EF4-FFF2-40B4-BE49-F238E27FC236}">
                <a16:creationId xmlns:a16="http://schemas.microsoft.com/office/drawing/2014/main" id="{88C9B804-8320-EF39-7BE3-241ACFBCFFCE}"/>
              </a:ext>
            </a:extLst>
          </p:cNvPr>
          <p:cNvSpPr>
            <a:spLocks noGrp="1"/>
          </p:cNvSpPr>
          <p:nvPr>
            <p:ph idx="1"/>
          </p:nvPr>
        </p:nvSpPr>
        <p:spPr/>
        <p:txBody>
          <a:bodyPr vert="horz" lIns="91440" tIns="45720" rIns="91440" bIns="45720" rtlCol="0" anchor="t">
            <a:normAutofit/>
          </a:bodyPr>
          <a:lstStyle/>
          <a:p>
            <a:r>
              <a:rPr lang="en-US" dirty="0">
                <a:ea typeface="+mn-lt"/>
                <a:cs typeface="+mn-lt"/>
              </a:rPr>
              <a:t>Writing, translation, and customer service jobs, experienced notable declines, with decreases of 33%, 19%, and 16%, respectively.</a:t>
            </a:r>
          </a:p>
          <a:p>
            <a:r>
              <a:rPr lang="en-US" dirty="0">
                <a:ea typeface="+mn-lt"/>
                <a:cs typeface="+mn-lt"/>
              </a:rPr>
              <a:t>This should not come as a shock, as some of the earliest and most developed use cases for AI are basic copywriting tasks and customer service chatbots. </a:t>
            </a:r>
          </a:p>
          <a:p>
            <a:r>
              <a:rPr lang="en-US" dirty="0">
                <a:ea typeface="+mn-lt"/>
                <a:cs typeface="+mn-lt"/>
              </a:rPr>
              <a:t>Swedish buy-now-pay-later startup Klarna recently announced that its customer service chatbot is doing the work of 700 customer service reps.</a:t>
            </a:r>
          </a:p>
          <a:p>
            <a:r>
              <a:rPr lang="en-US" dirty="0">
                <a:ea typeface="+mn-lt"/>
                <a:cs typeface="+mn-lt"/>
              </a:rPr>
              <a:t>The media has been full of stories of writers who have lost their jobs to AI.</a:t>
            </a:r>
            <a:endParaRPr lang="en-US" dirty="0"/>
          </a:p>
        </p:txBody>
      </p:sp>
    </p:spTree>
    <p:extLst>
      <p:ext uri="{BB962C8B-B14F-4D97-AF65-F5344CB8AC3E}">
        <p14:creationId xmlns:p14="http://schemas.microsoft.com/office/powerpoint/2010/main" val="166688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CBDA-FDF1-C406-73D1-28FAB5737D9E}"/>
              </a:ext>
            </a:extLst>
          </p:cNvPr>
          <p:cNvSpPr>
            <a:spLocks noGrp="1"/>
          </p:cNvSpPr>
          <p:nvPr>
            <p:ph type="title"/>
          </p:nvPr>
        </p:nvSpPr>
        <p:spPr/>
        <p:txBody>
          <a:bodyPr/>
          <a:lstStyle/>
          <a:p>
            <a:r>
              <a:rPr lang="en-US" dirty="0"/>
              <a:t>Job Categories Increasing</a:t>
            </a:r>
          </a:p>
        </p:txBody>
      </p:sp>
      <p:sp>
        <p:nvSpPr>
          <p:cNvPr id="3" name="Content Placeholder 2">
            <a:extLst>
              <a:ext uri="{FF2B5EF4-FFF2-40B4-BE49-F238E27FC236}">
                <a16:creationId xmlns:a16="http://schemas.microsoft.com/office/drawing/2014/main" id="{E3018AB7-4455-1696-59AB-82CB99700C36}"/>
              </a:ext>
            </a:extLst>
          </p:cNvPr>
          <p:cNvSpPr>
            <a:spLocks noGrp="1"/>
          </p:cNvSpPr>
          <p:nvPr>
            <p:ph idx="1"/>
          </p:nvPr>
        </p:nvSpPr>
        <p:spPr/>
        <p:txBody>
          <a:bodyPr vert="horz" lIns="91440" tIns="45720" rIns="91440" bIns="45720" rtlCol="0" anchor="t">
            <a:normAutofit/>
          </a:bodyPr>
          <a:lstStyle/>
          <a:p>
            <a:r>
              <a:rPr lang="en-US" dirty="0">
                <a:ea typeface="+mn-lt"/>
                <a:cs typeface="+mn-lt"/>
              </a:rPr>
              <a:t>Video editing/production jobs saw a 39% increase, graphic design jobs increased by 8%, and web design jobs saw a 10% uptick since ChatGPT release.</a:t>
            </a:r>
          </a:p>
          <a:p>
            <a:r>
              <a:rPr lang="en-US" dirty="0">
                <a:ea typeface="+mn-lt"/>
                <a:cs typeface="+mn-lt"/>
              </a:rPr>
              <a:t>Generative AI tools could be good enough now to replace writing tasks, but not yet up to par for quality results in tasks like generating images or videos. However, that could change as OpenAI recently announced its Sora text-to-video AI generator.</a:t>
            </a:r>
            <a:endParaRPr lang="en-US" dirty="0"/>
          </a:p>
          <a:p>
            <a:r>
              <a:rPr lang="en-US" dirty="0">
                <a:ea typeface="+mn-lt"/>
                <a:cs typeface="+mn-lt"/>
              </a:rPr>
              <a:t>Another explanation for the increase could be that users do not yet understand how to fully use AI tools.</a:t>
            </a:r>
          </a:p>
          <a:p>
            <a:r>
              <a:rPr lang="en-US" dirty="0"/>
              <a:t>Note: AI-enhanced image and video tools/services are evolving quickly.</a:t>
            </a:r>
          </a:p>
        </p:txBody>
      </p:sp>
    </p:spTree>
    <p:extLst>
      <p:ext uri="{BB962C8B-B14F-4D97-AF65-F5344CB8AC3E}">
        <p14:creationId xmlns:p14="http://schemas.microsoft.com/office/powerpoint/2010/main" val="112919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5D02-6F67-794B-7794-05D3FF025F19}"/>
              </a:ext>
            </a:extLst>
          </p:cNvPr>
          <p:cNvSpPr>
            <a:spLocks noGrp="1"/>
          </p:cNvSpPr>
          <p:nvPr>
            <p:ph type="title"/>
          </p:nvPr>
        </p:nvSpPr>
        <p:spPr/>
        <p:txBody>
          <a:bodyPr/>
          <a:lstStyle/>
          <a:p>
            <a:r>
              <a:rPr lang="en-US" dirty="0"/>
              <a:t>Borrowing Models?</a:t>
            </a:r>
          </a:p>
        </p:txBody>
      </p:sp>
      <p:sp>
        <p:nvSpPr>
          <p:cNvPr id="3" name="Content Placeholder 2">
            <a:extLst>
              <a:ext uri="{FF2B5EF4-FFF2-40B4-BE49-F238E27FC236}">
                <a16:creationId xmlns:a16="http://schemas.microsoft.com/office/drawing/2014/main" id="{5E3355B5-AE29-6204-F3E9-3E991FBA4071}"/>
              </a:ext>
            </a:extLst>
          </p:cNvPr>
          <p:cNvSpPr>
            <a:spLocks noGrp="1"/>
          </p:cNvSpPr>
          <p:nvPr>
            <p:ph idx="1"/>
          </p:nvPr>
        </p:nvSpPr>
        <p:spPr/>
        <p:txBody>
          <a:bodyPr vert="horz" lIns="91440" tIns="45720" rIns="91440" bIns="45720" rtlCol="0" anchor="t">
            <a:normAutofit/>
          </a:bodyPr>
          <a:lstStyle/>
          <a:p>
            <a:r>
              <a:rPr lang="en-US" dirty="0">
                <a:ea typeface="+mn-lt"/>
                <a:cs typeface="+mn-lt"/>
              </a:rPr>
              <a:t>No substantial growth in data annotation or machine learning jobs was observed, suggesting limited focus on training or refining models by companies.</a:t>
            </a:r>
            <a:endParaRPr lang="en-US" dirty="0"/>
          </a:p>
        </p:txBody>
      </p:sp>
    </p:spTree>
    <p:extLst>
      <p:ext uri="{BB962C8B-B14F-4D97-AF65-F5344CB8AC3E}">
        <p14:creationId xmlns:p14="http://schemas.microsoft.com/office/powerpoint/2010/main" val="107707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E1B9-0971-6CF7-DB2F-18361DB5C7B2}"/>
              </a:ext>
            </a:extLst>
          </p:cNvPr>
          <p:cNvSpPr>
            <a:spLocks noGrp="1"/>
          </p:cNvSpPr>
          <p:nvPr>
            <p:ph type="title"/>
          </p:nvPr>
        </p:nvSpPr>
        <p:spPr/>
        <p:txBody>
          <a:bodyPr/>
          <a:lstStyle/>
          <a:p>
            <a:r>
              <a:rPr lang="en-US"/>
              <a:t>Translation and Annotation</a:t>
            </a:r>
          </a:p>
        </p:txBody>
      </p:sp>
      <p:sp>
        <p:nvSpPr>
          <p:cNvPr id="3" name="Content Placeholder 2">
            <a:extLst>
              <a:ext uri="{FF2B5EF4-FFF2-40B4-BE49-F238E27FC236}">
                <a16:creationId xmlns:a16="http://schemas.microsoft.com/office/drawing/2014/main" id="{7D5DFFA1-A8A4-8F8F-2038-96BCE950B3FA}"/>
              </a:ext>
            </a:extLst>
          </p:cNvPr>
          <p:cNvSpPr>
            <a:spLocks noGrp="1"/>
          </p:cNvSpPr>
          <p:nvPr>
            <p:ph idx="1"/>
          </p:nvPr>
        </p:nvSpPr>
        <p:spPr/>
        <p:txBody>
          <a:bodyPr vert="horz" lIns="91440" tIns="45720" rIns="91440" bIns="45720" rtlCol="0" anchor="t">
            <a:normAutofit/>
          </a:bodyPr>
          <a:lstStyle/>
          <a:p>
            <a:r>
              <a:rPr lang="en-US" dirty="0">
                <a:ea typeface="+mn-lt"/>
                <a:cs typeface="+mn-lt"/>
              </a:rPr>
              <a:t>Translation jobs suffered the most significant decline in hourly pay, with a drop of over 20%, while graphic design and web design jobs remained resilient, experiencing an increase in both volume and hourly pay.</a:t>
            </a:r>
          </a:p>
          <a:p>
            <a:r>
              <a:rPr lang="en-US" dirty="0">
                <a:ea typeface="+mn-lt"/>
                <a:cs typeface="+mn-lt"/>
              </a:rPr>
              <a:t>Despite initial assumptions, data annotation jobs remained relatively flat, and machine learning jobs slightly decreased post-ChatGPT release.</a:t>
            </a:r>
            <a:endParaRPr lang="en-US" dirty="0"/>
          </a:p>
        </p:txBody>
      </p:sp>
    </p:spTree>
    <p:extLst>
      <p:ext uri="{BB962C8B-B14F-4D97-AF65-F5344CB8AC3E}">
        <p14:creationId xmlns:p14="http://schemas.microsoft.com/office/powerpoint/2010/main" val="271242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1F0E7-C8BB-EC87-E681-C2F9C1A5C37F}"/>
              </a:ext>
            </a:extLst>
          </p:cNvPr>
          <p:cNvSpPr>
            <a:spLocks noGrp="1"/>
          </p:cNvSpPr>
          <p:nvPr>
            <p:ph type="title"/>
          </p:nvPr>
        </p:nvSpPr>
        <p:spPr>
          <a:xfrm>
            <a:off x="645064" y="525982"/>
            <a:ext cx="4282983" cy="1200361"/>
          </a:xfrm>
        </p:spPr>
        <p:txBody>
          <a:bodyPr anchor="b">
            <a:normAutofit/>
          </a:bodyPr>
          <a:lstStyle/>
          <a:p>
            <a:r>
              <a:rPr lang="en-US" sz="3600" dirty="0"/>
              <a:t>Upwork Resources Embrace AI</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6A1DAD-2196-921C-E2B8-477902EC126B}"/>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a:ea typeface="+mn-lt"/>
                <a:cs typeface="+mn-lt"/>
              </a:rPr>
              <a:t>A 2023 Upwork survey showed that freelancers make up 38% of the U.S. workforce and that they are 2.2 times more likely to regularly use generative AI than other professionals for tasks like research, brainstorming, and coding.</a:t>
            </a:r>
            <a:endParaRPr lang="en-US" sz="180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i job chart">
            <a:extLst>
              <a:ext uri="{FF2B5EF4-FFF2-40B4-BE49-F238E27FC236}">
                <a16:creationId xmlns:a16="http://schemas.microsoft.com/office/drawing/2014/main" id="{BC6AA703-2C5F-2106-24DE-3D18F5854122}"/>
              </a:ext>
            </a:extLst>
          </p:cNvPr>
          <p:cNvPicPr>
            <a:picLocks noChangeAspect="1"/>
          </p:cNvPicPr>
          <p:nvPr/>
        </p:nvPicPr>
        <p:blipFill>
          <a:blip r:embed="rId2"/>
          <a:stretch>
            <a:fillRect/>
          </a:stretch>
        </p:blipFill>
        <p:spPr>
          <a:xfrm>
            <a:off x="5987738" y="1574914"/>
            <a:ext cx="5628018" cy="3475301"/>
          </a:xfrm>
          <a:prstGeom prst="rect">
            <a:avLst/>
          </a:prstGeom>
        </p:spPr>
      </p:pic>
    </p:spTree>
    <p:extLst>
      <p:ext uri="{BB962C8B-B14F-4D97-AF65-F5344CB8AC3E}">
        <p14:creationId xmlns:p14="http://schemas.microsoft.com/office/powerpoint/2010/main" val="372058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EEDB-46BA-B4D3-BE8A-1CB11EF8D0F5}"/>
              </a:ext>
            </a:extLst>
          </p:cNvPr>
          <p:cNvSpPr>
            <a:spLocks noGrp="1"/>
          </p:cNvSpPr>
          <p:nvPr>
            <p:ph type="title"/>
          </p:nvPr>
        </p:nvSpPr>
        <p:spPr/>
        <p:txBody>
          <a:bodyPr/>
          <a:lstStyle/>
          <a:p>
            <a:r>
              <a:rPr lang="en-US"/>
              <a:t>AI Job Postings</a:t>
            </a:r>
          </a:p>
        </p:txBody>
      </p:sp>
      <p:sp>
        <p:nvSpPr>
          <p:cNvPr id="3" name="Content Placeholder 2">
            <a:extLst>
              <a:ext uri="{FF2B5EF4-FFF2-40B4-BE49-F238E27FC236}">
                <a16:creationId xmlns:a16="http://schemas.microsoft.com/office/drawing/2014/main" id="{16D08C97-C565-FA8D-70F4-4F1247599D0E}"/>
              </a:ext>
            </a:extLst>
          </p:cNvPr>
          <p:cNvSpPr>
            <a:spLocks noGrp="1"/>
          </p:cNvSpPr>
          <p:nvPr>
            <p:ph idx="1"/>
          </p:nvPr>
        </p:nvSpPr>
        <p:spPr/>
        <p:txBody>
          <a:bodyPr vert="horz" lIns="91440" tIns="45720" rIns="91440" bIns="45720" rtlCol="0" anchor="t">
            <a:normAutofit/>
          </a:bodyPr>
          <a:lstStyle/>
          <a:p>
            <a:r>
              <a:rPr lang="en-US" dirty="0">
                <a:ea typeface="+mn-lt"/>
                <a:cs typeface="+mn-lt"/>
              </a:rPr>
              <a:t>AI-related job postings indicate an increasing demand for roles such as developing AI content, AI agents, integrating OpenAI/ChatGPT APIs, and AI apps.</a:t>
            </a:r>
          </a:p>
          <a:p>
            <a:r>
              <a:rPr lang="en-US" dirty="0">
                <a:ea typeface="+mn-lt"/>
                <a:cs typeface="+mn-lt"/>
              </a:rPr>
              <a:t>The standout use case for AI is the development of chatbots, with a substantial 2000% surge in related job postings since ChatGPT release.</a:t>
            </a:r>
          </a:p>
          <a:p>
            <a:r>
              <a:rPr lang="en-US" dirty="0">
                <a:ea typeface="+mn-lt"/>
                <a:cs typeface="+mn-lt"/>
              </a:rPr>
              <a:t>A majority of companies appear focused on integrating OpenAI’s API and developing chatbots rather than fine-tuning their own language models.</a:t>
            </a:r>
          </a:p>
        </p:txBody>
      </p:sp>
    </p:spTree>
    <p:extLst>
      <p:ext uri="{BB962C8B-B14F-4D97-AF65-F5344CB8AC3E}">
        <p14:creationId xmlns:p14="http://schemas.microsoft.com/office/powerpoint/2010/main" val="174776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128</Words>
  <Application>Microsoft Office PowerPoint</Application>
  <PresentationFormat>Widescreen</PresentationFormat>
  <Paragraphs>37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CITY SKETCH 16X9</vt:lpstr>
      <vt:lpstr>The Effect of AI on Freelancing</vt:lpstr>
      <vt:lpstr>Refences</vt:lpstr>
      <vt:lpstr>Upwork Overview and Dataset</vt:lpstr>
      <vt:lpstr>Job Categories with Notable Decline</vt:lpstr>
      <vt:lpstr>Job Categories Increasing</vt:lpstr>
      <vt:lpstr>Borrowing Models?</vt:lpstr>
      <vt:lpstr>Translation and Annotation</vt:lpstr>
      <vt:lpstr>Upwork Resources Embrace AI</vt:lpstr>
      <vt:lpstr>AI Job Postings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144</cp:revision>
  <dcterms:created xsi:type="dcterms:W3CDTF">2024-04-20T22:20:16Z</dcterms:created>
  <dcterms:modified xsi:type="dcterms:W3CDTF">2024-04-25T14:39:40Z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