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24"/>
  </p:notesMasterIdLst>
  <p:handoutMasterIdLst>
    <p:handoutMasterId r:id="rId25"/>
  </p:handoutMasterIdLst>
  <p:sldIdLst>
    <p:sldId id="256" r:id="rId5"/>
    <p:sldId id="278" r:id="rId6"/>
    <p:sldId id="263" r:id="rId7"/>
    <p:sldId id="262" r:id="rId8"/>
    <p:sldId id="268" r:id="rId9"/>
    <p:sldId id="266" r:id="rId10"/>
    <p:sldId id="270" r:id="rId11"/>
    <p:sldId id="269" r:id="rId12"/>
    <p:sldId id="267" r:id="rId13"/>
    <p:sldId id="265" r:id="rId14"/>
    <p:sldId id="272" r:id="rId15"/>
    <p:sldId id="274" r:id="rId16"/>
    <p:sldId id="273" r:id="rId17"/>
    <p:sldId id="271" r:id="rId18"/>
    <p:sldId id="264" r:id="rId19"/>
    <p:sldId id="276" r:id="rId20"/>
    <p:sldId id="277" r:id="rId21"/>
    <p:sldId id="275"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818F97-16A3-411C-98B2-36B9F1BB7C99}" v="23" dt="2024-04-24T00:52:40.3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178" y="43"/>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2A2767-FEC0-45D8-A250-3A0CECEC10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3D87BEA-720A-4B01-983C-6493C00177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438802-F28A-42D1-9BCA-40E34B52D6F0}" type="datetimeFigureOut">
              <a:rPr lang="en-US" smtClean="0"/>
              <a:t>4/25/2024</a:t>
            </a:fld>
            <a:endParaRPr lang="en-US" dirty="0"/>
          </a:p>
        </p:txBody>
      </p:sp>
      <p:sp>
        <p:nvSpPr>
          <p:cNvPr id="4" name="Footer Placeholder 3">
            <a:extLst>
              <a:ext uri="{FF2B5EF4-FFF2-40B4-BE49-F238E27FC236}">
                <a16:creationId xmlns:a16="http://schemas.microsoft.com/office/drawing/2014/main" id="{8D7F7142-7B6D-4E82-A762-17951F139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7AA5D6A-4E5C-4EA7-A13B-15A02BB533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A98BC-2DB8-47A3-A77F-B9E32C266238}" type="slidenum">
              <a:rPr lang="en-US" smtClean="0"/>
              <a:t>‹#›</a:t>
            </a:fld>
            <a:endParaRPr lang="en-US" dirty="0"/>
          </a:p>
        </p:txBody>
      </p:sp>
    </p:spTree>
    <p:extLst>
      <p:ext uri="{BB962C8B-B14F-4D97-AF65-F5344CB8AC3E}">
        <p14:creationId xmlns:p14="http://schemas.microsoft.com/office/powerpoint/2010/main" val="2845684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5794D-BDB5-4811-AA4A-B25E4EF28521}" type="datetimeFigureOut">
              <a:rPr lang="en-US" smtClean="0"/>
              <a:t>4/25/2024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B1A04-13E8-48CD-97F9-AC2568E1A8D4}" type="slidenum">
              <a:rPr lang="en-US" smtClean="0"/>
              <a:t>‹#›</a:t>
            </a:fld>
            <a:endParaRPr lang="en-US" dirty="0"/>
          </a:p>
        </p:txBody>
      </p:sp>
    </p:spTree>
    <p:extLst>
      <p:ext uri="{BB962C8B-B14F-4D97-AF65-F5344CB8AC3E}">
        <p14:creationId xmlns:p14="http://schemas.microsoft.com/office/powerpoint/2010/main" val="257699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1</a:t>
            </a:fld>
            <a:endParaRPr lang="en-US" dirty="0"/>
          </a:p>
        </p:txBody>
      </p:sp>
    </p:spTree>
    <p:extLst>
      <p:ext uri="{BB962C8B-B14F-4D97-AF65-F5344CB8AC3E}">
        <p14:creationId xmlns:p14="http://schemas.microsoft.com/office/powerpoint/2010/main" val="32643052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4/25/2024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841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919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725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224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7389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224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454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0616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047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736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280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433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659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612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695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136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986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4/25/2024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9185221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technologyreview.com/2023/12/01/1084189/making-an-image-with-generative-ai-uses-as-much-energy-as-charging-your-phone/" TargetMode="External"/><Relationship Id="rId2" Type="http://schemas.openxmlformats.org/officeDocument/2006/relationships/hyperlink" Target="https://aiindex.stanford.edu/wp-content/uploads/2024/04/HAI_AI-Index-Report-2024.pdf" TargetMode="External"/><Relationship Id="rId1" Type="http://schemas.openxmlformats.org/officeDocument/2006/relationships/slideLayout" Target="../slideLayouts/slideLayout2.xml"/><Relationship Id="rId4" Type="http://schemas.openxmlformats.org/officeDocument/2006/relationships/hyperlink" Target="https://www.ll.mit.edu/news/ai-models-are-devouring-energy-tools-reduce-consumption-are-here-if-data-centers-will-adopt"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Sq1QZB5baNw" TargetMode="External"/><Relationship Id="rId2" Type="http://schemas.openxmlformats.org/officeDocument/2006/relationships/hyperlink" Target="https://www.figure.a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email">
            <a:duotone>
              <a:schemeClr val="bg2">
                <a:shade val="48000"/>
                <a:hueMod val="106000"/>
                <a:satMod val="140000"/>
                <a:lumMod val="42000"/>
              </a:schemeClr>
              <a:schemeClr val="bg2">
                <a:tint val="98000"/>
                <a:hueMod val="92000"/>
                <a:satMod val="220000"/>
                <a:lumMod val="90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88D5DFD-FA42-4EB0-B24E-4180C0CC5A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CC864817-5955-484B-9D1F-9BC8DB739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2">
              <a:extLst>
                <a:ext uri="{FF2B5EF4-FFF2-40B4-BE49-F238E27FC236}">
                  <a16:creationId xmlns:a16="http://schemas.microsoft.com/office/drawing/2014/main" id="{280C083F-71A6-4E55-AE35-586518FE29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5" name="Picture 4" descr="Lightbulb">
            <a:extLst>
              <a:ext uri="{FF2B5EF4-FFF2-40B4-BE49-F238E27FC236}">
                <a16:creationId xmlns:a16="http://schemas.microsoft.com/office/drawing/2014/main" id="{AC06F95D-BA5D-4DEE-93EF-3FE3173D13FF}"/>
              </a:ext>
            </a:extLst>
          </p:cNvPr>
          <p:cNvPicPr>
            <a:picLocks noChangeAspect="1"/>
          </p:cNvPicPr>
          <p:nvPr/>
        </p:nvPicPr>
        <p:blipFill rotWithShape="1">
          <a:blip r:embed="rId5" cstate="email">
            <a:alphaModFix/>
            <a:extLst>
              <a:ext uri="{28A0092B-C50C-407E-A947-70E740481C1C}">
                <a14:useLocalDpi xmlns:a14="http://schemas.microsoft.com/office/drawing/2010/main"/>
              </a:ext>
            </a:extLst>
          </a:blip>
          <a:srcRect/>
          <a:stretch/>
        </p:blipFill>
        <p:spPr>
          <a:xfrm>
            <a:off x="3611" y="10448"/>
            <a:ext cx="12188389" cy="6857990"/>
          </a:xfrm>
          <a:prstGeom prst="rect">
            <a:avLst/>
          </a:prstGeom>
        </p:spPr>
      </p:pic>
      <p:grpSp>
        <p:nvGrpSpPr>
          <p:cNvPr id="14" name="Group 13">
            <a:extLst>
              <a:ext uri="{FF2B5EF4-FFF2-40B4-BE49-F238E27FC236}">
                <a16:creationId xmlns:a16="http://schemas.microsoft.com/office/drawing/2014/main" id="{D44056DF-7985-4692-968A-466E9E6AF7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5" name="Round Diagonal Corner Rectangle 7">
              <a:extLst>
                <a:ext uri="{FF2B5EF4-FFF2-40B4-BE49-F238E27FC236}">
                  <a16:creationId xmlns:a16="http://schemas.microsoft.com/office/drawing/2014/main" id="{B414A174-532A-4602-934F-9858D1D86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40B0C0C-7F94-4725-8108-62B3B7A5AE7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7" name="Freeform 32">
                <a:extLst>
                  <a:ext uri="{FF2B5EF4-FFF2-40B4-BE49-F238E27FC236}">
                    <a16:creationId xmlns:a16="http://schemas.microsoft.com/office/drawing/2014/main" id="{367EAC5B-1891-480A-A3AD-B9F6A88FA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Freeform 33">
                <a:extLst>
                  <a:ext uri="{FF2B5EF4-FFF2-40B4-BE49-F238E27FC236}">
                    <a16:creationId xmlns:a16="http://schemas.microsoft.com/office/drawing/2014/main" id="{E33FF633-15BA-464F-8F5B-26C56665F7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Freeform 34">
                <a:extLst>
                  <a:ext uri="{FF2B5EF4-FFF2-40B4-BE49-F238E27FC236}">
                    <a16:creationId xmlns:a16="http://schemas.microsoft.com/office/drawing/2014/main" id="{0C949DF6-E66B-4DB8-AB52-30CA781B4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reeform 37">
                <a:extLst>
                  <a:ext uri="{FF2B5EF4-FFF2-40B4-BE49-F238E27FC236}">
                    <a16:creationId xmlns:a16="http://schemas.microsoft.com/office/drawing/2014/main" id="{309C2298-5EF9-4B09-8995-014F6D3BF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5">
                <a:extLst>
                  <a:ext uri="{FF2B5EF4-FFF2-40B4-BE49-F238E27FC236}">
                    <a16:creationId xmlns:a16="http://schemas.microsoft.com/office/drawing/2014/main" id="{319B2AFC-EBFF-477C-A364-6D575BE5A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36">
                <a:extLst>
                  <a:ext uri="{FF2B5EF4-FFF2-40B4-BE49-F238E27FC236}">
                    <a16:creationId xmlns:a16="http://schemas.microsoft.com/office/drawing/2014/main" id="{CC6B7D67-F2F8-4B07-B954-EAC9135B2B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reeform 38">
                <a:extLst>
                  <a:ext uri="{FF2B5EF4-FFF2-40B4-BE49-F238E27FC236}">
                    <a16:creationId xmlns:a16="http://schemas.microsoft.com/office/drawing/2014/main" id="{7FF1659D-33DA-4F62-8567-A54020D2E2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Freeform 39">
                <a:extLst>
                  <a:ext uri="{FF2B5EF4-FFF2-40B4-BE49-F238E27FC236}">
                    <a16:creationId xmlns:a16="http://schemas.microsoft.com/office/drawing/2014/main" id="{9110F572-DC3D-4AB3-B731-B73BD6505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5" name="Freeform 40">
                <a:extLst>
                  <a:ext uri="{FF2B5EF4-FFF2-40B4-BE49-F238E27FC236}">
                    <a16:creationId xmlns:a16="http://schemas.microsoft.com/office/drawing/2014/main" id="{A2F7D0E9-68CE-40F9-B0E9-F915103ECF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Rectangle 41">
                <a:extLst>
                  <a:ext uri="{FF2B5EF4-FFF2-40B4-BE49-F238E27FC236}">
                    <a16:creationId xmlns:a16="http://schemas.microsoft.com/office/drawing/2014/main" id="{AB69A438-1FB7-454A-A3E9-0C329643CD4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32">
                <a:extLst>
                  <a:ext uri="{FF2B5EF4-FFF2-40B4-BE49-F238E27FC236}">
                    <a16:creationId xmlns:a16="http://schemas.microsoft.com/office/drawing/2014/main" id="{E64598D0-3A2C-4570-9E7C-C52C89549B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33">
                <a:extLst>
                  <a:ext uri="{FF2B5EF4-FFF2-40B4-BE49-F238E27FC236}">
                    <a16:creationId xmlns:a16="http://schemas.microsoft.com/office/drawing/2014/main" id="{CC17CF42-8908-477B-9F36-DA1306CA01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34">
                <a:extLst>
                  <a:ext uri="{FF2B5EF4-FFF2-40B4-BE49-F238E27FC236}">
                    <a16:creationId xmlns:a16="http://schemas.microsoft.com/office/drawing/2014/main" id="{A2457851-D4A0-404C-BF3F-99AE00B9E9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Freeform 37">
                <a:extLst>
                  <a:ext uri="{FF2B5EF4-FFF2-40B4-BE49-F238E27FC236}">
                    <a16:creationId xmlns:a16="http://schemas.microsoft.com/office/drawing/2014/main" id="{ECC300FA-EE4A-489E-9A47-79BEBF05D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5">
                <a:extLst>
                  <a:ext uri="{FF2B5EF4-FFF2-40B4-BE49-F238E27FC236}">
                    <a16:creationId xmlns:a16="http://schemas.microsoft.com/office/drawing/2014/main" id="{0D1F26E2-902B-416B-A1DB-80DAF78D8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36">
                <a:extLst>
                  <a:ext uri="{FF2B5EF4-FFF2-40B4-BE49-F238E27FC236}">
                    <a16:creationId xmlns:a16="http://schemas.microsoft.com/office/drawing/2014/main" id="{491346A0-BF6D-45A5-806A-2150768722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Freeform 38">
                <a:extLst>
                  <a:ext uri="{FF2B5EF4-FFF2-40B4-BE49-F238E27FC236}">
                    <a16:creationId xmlns:a16="http://schemas.microsoft.com/office/drawing/2014/main" id="{A8A5AAC9-38FD-4A03-AB91-236F2AAC62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Freeform 39">
                <a:extLst>
                  <a:ext uri="{FF2B5EF4-FFF2-40B4-BE49-F238E27FC236}">
                    <a16:creationId xmlns:a16="http://schemas.microsoft.com/office/drawing/2014/main" id="{7AD4105C-55AA-47FF-AC5D-5BCB0B78C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5" name="Freeform 40">
                <a:extLst>
                  <a:ext uri="{FF2B5EF4-FFF2-40B4-BE49-F238E27FC236}">
                    <a16:creationId xmlns:a16="http://schemas.microsoft.com/office/drawing/2014/main" id="{1C4B42B1-B112-4057-82C3-E5AF3BC7F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6" name="Rectangle 41">
                <a:extLst>
                  <a:ext uri="{FF2B5EF4-FFF2-40B4-BE49-F238E27FC236}">
                    <a16:creationId xmlns:a16="http://schemas.microsoft.com/office/drawing/2014/main" id="{C8B37395-3651-4E66-A62E-31529FABC8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4D687081-16D7-4BC5-A7DB-E70117439F85}"/>
              </a:ext>
            </a:extLst>
          </p:cNvPr>
          <p:cNvSpPr>
            <a:spLocks noGrp="1"/>
          </p:cNvSpPr>
          <p:nvPr>
            <p:ph type="ctrTitle"/>
          </p:nvPr>
        </p:nvSpPr>
        <p:spPr>
          <a:xfrm>
            <a:off x="2667000" y="2328334"/>
            <a:ext cx="6858000" cy="1367896"/>
          </a:xfrm>
        </p:spPr>
        <p:txBody>
          <a:bodyPr anchor="ctr">
            <a:normAutofit fontScale="90000"/>
          </a:bodyPr>
          <a:lstStyle/>
          <a:p>
            <a:pPr algn="ctr"/>
            <a:r>
              <a:rPr lang="en-US" dirty="0">
                <a:ea typeface="+mj-lt"/>
                <a:cs typeface="+mj-lt"/>
              </a:rPr>
              <a:t>Stanford Artificial Intelligence Index Report </a:t>
            </a:r>
            <a:endParaRPr lang="en-US" dirty="0"/>
          </a:p>
        </p:txBody>
      </p:sp>
      <p:sp>
        <p:nvSpPr>
          <p:cNvPr id="3" name="Subtitle 2">
            <a:extLst>
              <a:ext uri="{FF2B5EF4-FFF2-40B4-BE49-F238E27FC236}">
                <a16:creationId xmlns:a16="http://schemas.microsoft.com/office/drawing/2014/main" id="{1841851F-203A-4F8E-AA75-478526ABA894}"/>
              </a:ext>
            </a:extLst>
          </p:cNvPr>
          <p:cNvSpPr>
            <a:spLocks noGrp="1"/>
          </p:cNvSpPr>
          <p:nvPr>
            <p:ph type="subTitle" idx="1"/>
          </p:nvPr>
        </p:nvSpPr>
        <p:spPr>
          <a:xfrm>
            <a:off x="2667001" y="3602038"/>
            <a:ext cx="6857999" cy="953029"/>
          </a:xfrm>
        </p:spPr>
        <p:txBody>
          <a:bodyPr vert="horz" lIns="91440" tIns="45720" rIns="91440" bIns="45720" rtlCol="0" anchor="t">
            <a:normAutofit/>
          </a:bodyPr>
          <a:lstStyle/>
          <a:p>
            <a:pPr algn="ctr"/>
            <a:r>
              <a:rPr lang="en-US" sz="3600" dirty="0"/>
              <a:t>2024</a:t>
            </a:r>
          </a:p>
        </p:txBody>
      </p:sp>
      <p:sp>
        <p:nvSpPr>
          <p:cNvPr id="38" name="Rectangle 37">
            <a:extLst>
              <a:ext uri="{FF2B5EF4-FFF2-40B4-BE49-F238E27FC236}">
                <a16:creationId xmlns:a16="http://schemas.microsoft.com/office/drawing/2014/main" id="{6B6D540F-1E2F-416F-819F-D8216BC8F3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 name="TextBox 3">
            <a:extLst>
              <a:ext uri="{FF2B5EF4-FFF2-40B4-BE49-F238E27FC236}">
                <a16:creationId xmlns:a16="http://schemas.microsoft.com/office/drawing/2014/main" id="{56B78A92-27E7-778A-4F91-FFB0156EB687}"/>
              </a:ext>
            </a:extLst>
          </p:cNvPr>
          <p:cNvSpPr txBox="1"/>
          <p:nvPr/>
        </p:nvSpPr>
        <p:spPr>
          <a:xfrm>
            <a:off x="4526492" y="5453765"/>
            <a:ext cx="6015787"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Summarized with Additional Content by: Gene Olafsen</a:t>
            </a:r>
          </a:p>
        </p:txBody>
      </p:sp>
    </p:spTree>
    <p:extLst>
      <p:ext uri="{BB962C8B-B14F-4D97-AF65-F5344CB8AC3E}">
        <p14:creationId xmlns:p14="http://schemas.microsoft.com/office/powerpoint/2010/main" val="218587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A6F93-00AF-5914-510E-3593E22CCE1B}"/>
              </a:ext>
            </a:extLst>
          </p:cNvPr>
          <p:cNvSpPr>
            <a:spLocks noGrp="1"/>
          </p:cNvSpPr>
          <p:nvPr>
            <p:ph type="title"/>
          </p:nvPr>
        </p:nvSpPr>
        <p:spPr/>
        <p:txBody>
          <a:bodyPr/>
          <a:lstStyle/>
          <a:p>
            <a:r>
              <a:rPr lang="en-US" dirty="0"/>
              <a:t>AI and Productivity</a:t>
            </a:r>
          </a:p>
        </p:txBody>
      </p:sp>
      <p:sp>
        <p:nvSpPr>
          <p:cNvPr id="3" name="Content Placeholder 2">
            <a:extLst>
              <a:ext uri="{FF2B5EF4-FFF2-40B4-BE49-F238E27FC236}">
                <a16:creationId xmlns:a16="http://schemas.microsoft.com/office/drawing/2014/main" id="{B4CA3D7B-6404-FC02-BBAD-A3166306C996}"/>
              </a:ext>
            </a:extLst>
          </p:cNvPr>
          <p:cNvSpPr>
            <a:spLocks noGrp="1"/>
          </p:cNvSpPr>
          <p:nvPr>
            <p:ph idx="1"/>
          </p:nvPr>
        </p:nvSpPr>
        <p:spPr/>
        <p:txBody>
          <a:bodyPr vert="horz" lIns="91440" tIns="45720" rIns="91440" bIns="45720" rtlCol="0" anchor="t">
            <a:normAutofit/>
          </a:bodyPr>
          <a:lstStyle/>
          <a:p>
            <a:r>
              <a:rPr lang="en-US" dirty="0">
                <a:ea typeface="+mn-lt"/>
                <a:cs typeface="+mn-lt"/>
              </a:rPr>
              <a:t>Point: AI makes workers more productive and leads to higher quality work. In 2023, several studies assessed AI's impact on labor, suggesting that AI enables workers to complete tasks more quickly and to improve the quality of their output. These studies also demonstrated AI's potential to bridge the skill gap between low- and high-skilled workers. </a:t>
            </a:r>
          </a:p>
          <a:p>
            <a:r>
              <a:rPr lang="en-US" dirty="0">
                <a:ea typeface="+mn-lt"/>
                <a:cs typeface="+mn-lt"/>
              </a:rPr>
              <a:t>Counterpoint: Other studies caution that using AI without proper oversight can lead to diminished performance.</a:t>
            </a:r>
            <a:endParaRPr lang="en-US"/>
          </a:p>
        </p:txBody>
      </p:sp>
    </p:spTree>
    <p:extLst>
      <p:ext uri="{BB962C8B-B14F-4D97-AF65-F5344CB8AC3E}">
        <p14:creationId xmlns:p14="http://schemas.microsoft.com/office/powerpoint/2010/main" val="501211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46288-3C34-EDE9-21B2-30981383A243}"/>
              </a:ext>
            </a:extLst>
          </p:cNvPr>
          <p:cNvSpPr>
            <a:spLocks noGrp="1"/>
          </p:cNvSpPr>
          <p:nvPr>
            <p:ph type="title"/>
          </p:nvPr>
        </p:nvSpPr>
        <p:spPr/>
        <p:txBody>
          <a:bodyPr/>
          <a:lstStyle/>
          <a:p>
            <a:r>
              <a:rPr lang="en-US" dirty="0"/>
              <a:t>AI accelerates scientific progress</a:t>
            </a:r>
          </a:p>
        </p:txBody>
      </p:sp>
      <p:sp>
        <p:nvSpPr>
          <p:cNvPr id="3" name="Content Placeholder 2">
            <a:extLst>
              <a:ext uri="{FF2B5EF4-FFF2-40B4-BE49-F238E27FC236}">
                <a16:creationId xmlns:a16="http://schemas.microsoft.com/office/drawing/2014/main" id="{7F9BA051-A2D6-0CB7-D6A3-8E5A5E1E35E5}"/>
              </a:ext>
            </a:extLst>
          </p:cNvPr>
          <p:cNvSpPr>
            <a:spLocks noGrp="1"/>
          </p:cNvSpPr>
          <p:nvPr>
            <p:ph idx="1"/>
          </p:nvPr>
        </p:nvSpPr>
        <p:spPr/>
        <p:txBody>
          <a:bodyPr vert="horz" lIns="91440" tIns="45720" rIns="91440" bIns="45720" rtlCol="0" anchor="t">
            <a:normAutofit/>
          </a:bodyPr>
          <a:lstStyle/>
          <a:p>
            <a:r>
              <a:rPr lang="en-US" dirty="0">
                <a:ea typeface="+mn-lt"/>
                <a:cs typeface="+mn-lt"/>
              </a:rPr>
              <a:t>In 2022, AI began to advance scientific discovery. 2023, however, saw the launch of even more significant science-related AI applications -- from </a:t>
            </a:r>
            <a:r>
              <a:rPr lang="en-US" dirty="0" err="1">
                <a:ea typeface="+mn-lt"/>
                <a:cs typeface="+mn-lt"/>
              </a:rPr>
              <a:t>AlphaDev</a:t>
            </a:r>
            <a:r>
              <a:rPr lang="en-US" dirty="0">
                <a:ea typeface="+mn-lt"/>
                <a:cs typeface="+mn-lt"/>
              </a:rPr>
              <a:t>, which makes algorithmic sorting more efficient, to </a:t>
            </a:r>
            <a:r>
              <a:rPr lang="en-US" dirty="0" err="1">
                <a:ea typeface="+mn-lt"/>
                <a:cs typeface="+mn-lt"/>
              </a:rPr>
              <a:t>GNoME</a:t>
            </a:r>
            <a:r>
              <a:rPr lang="en-US" dirty="0">
                <a:ea typeface="+mn-lt"/>
                <a:cs typeface="+mn-lt"/>
              </a:rPr>
              <a:t>, which facilitates the process of materials discovery.</a:t>
            </a:r>
            <a:endParaRPr lang="en-US" dirty="0"/>
          </a:p>
        </p:txBody>
      </p:sp>
    </p:spTree>
    <p:extLst>
      <p:ext uri="{BB962C8B-B14F-4D97-AF65-F5344CB8AC3E}">
        <p14:creationId xmlns:p14="http://schemas.microsoft.com/office/powerpoint/2010/main" val="3391276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EA8F-8EB0-2D95-4602-379C43D5B120}"/>
              </a:ext>
            </a:extLst>
          </p:cNvPr>
          <p:cNvSpPr>
            <a:spLocks noGrp="1"/>
          </p:cNvSpPr>
          <p:nvPr>
            <p:ph type="title"/>
          </p:nvPr>
        </p:nvSpPr>
        <p:spPr/>
        <p:txBody>
          <a:bodyPr/>
          <a:lstStyle/>
          <a:p>
            <a:r>
              <a:rPr lang="en-US" dirty="0"/>
              <a:t>Ai regulation</a:t>
            </a:r>
          </a:p>
        </p:txBody>
      </p:sp>
      <p:sp>
        <p:nvSpPr>
          <p:cNvPr id="3" name="Content Placeholder 2">
            <a:extLst>
              <a:ext uri="{FF2B5EF4-FFF2-40B4-BE49-F238E27FC236}">
                <a16:creationId xmlns:a16="http://schemas.microsoft.com/office/drawing/2014/main" id="{927CC1D6-9CC9-BAA2-ECFB-DB21EF25B3E1}"/>
              </a:ext>
            </a:extLst>
          </p:cNvPr>
          <p:cNvSpPr>
            <a:spLocks noGrp="1"/>
          </p:cNvSpPr>
          <p:nvPr>
            <p:ph idx="1"/>
          </p:nvPr>
        </p:nvSpPr>
        <p:spPr/>
        <p:txBody>
          <a:bodyPr vert="horz" lIns="91440" tIns="45720" rIns="91440" bIns="45720" rtlCol="0" anchor="t">
            <a:normAutofit/>
          </a:bodyPr>
          <a:lstStyle/>
          <a:p>
            <a:r>
              <a:rPr lang="en-US" dirty="0">
                <a:ea typeface="+mn-lt"/>
                <a:cs typeface="+mn-lt"/>
              </a:rPr>
              <a:t>The number of AI regulations in the United States sharply increases. The number of AI related regulations in the U.S. has risen significantly in the past year and over the last five years. In 2023, there were 25 AI-related regulations, up from just one in 2016. Last year alone, the total number of AI-related regulations grew by 56.3%.</a:t>
            </a:r>
            <a:endParaRPr lang="en-US" dirty="0"/>
          </a:p>
        </p:txBody>
      </p:sp>
    </p:spTree>
    <p:extLst>
      <p:ext uri="{BB962C8B-B14F-4D97-AF65-F5344CB8AC3E}">
        <p14:creationId xmlns:p14="http://schemas.microsoft.com/office/powerpoint/2010/main" val="2714054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E261D-9C13-CBAC-0D8C-AC5A819D8895}"/>
              </a:ext>
            </a:extLst>
          </p:cNvPr>
          <p:cNvSpPr>
            <a:spLocks noGrp="1"/>
          </p:cNvSpPr>
          <p:nvPr>
            <p:ph type="title"/>
          </p:nvPr>
        </p:nvSpPr>
        <p:spPr/>
        <p:txBody>
          <a:bodyPr/>
          <a:lstStyle/>
          <a:p>
            <a:r>
              <a:rPr lang="en-US" dirty="0"/>
              <a:t>Awareness of ai</a:t>
            </a:r>
          </a:p>
        </p:txBody>
      </p:sp>
      <p:sp>
        <p:nvSpPr>
          <p:cNvPr id="3" name="Content Placeholder 2">
            <a:extLst>
              <a:ext uri="{FF2B5EF4-FFF2-40B4-BE49-F238E27FC236}">
                <a16:creationId xmlns:a16="http://schemas.microsoft.com/office/drawing/2014/main" id="{F5B594BE-C685-F75C-4152-5408D525B6C3}"/>
              </a:ext>
            </a:extLst>
          </p:cNvPr>
          <p:cNvSpPr>
            <a:spLocks noGrp="1"/>
          </p:cNvSpPr>
          <p:nvPr>
            <p:ph idx="1"/>
          </p:nvPr>
        </p:nvSpPr>
        <p:spPr>
          <a:xfrm>
            <a:off x="1214481" y="2249487"/>
            <a:ext cx="9905999" cy="3541714"/>
          </a:xfrm>
        </p:spPr>
        <p:txBody>
          <a:bodyPr vert="horz" lIns="91440" tIns="45720" rIns="91440" bIns="45720" rtlCol="0" anchor="t">
            <a:normAutofit lnSpcReduction="10000"/>
          </a:bodyPr>
          <a:lstStyle/>
          <a:p>
            <a:r>
              <a:rPr lang="en-US" dirty="0">
                <a:ea typeface="+mn-lt"/>
                <a:cs typeface="+mn-lt"/>
              </a:rPr>
              <a:t>People across the globe are more cognizant of AI's potential impact -- and more nervous. </a:t>
            </a:r>
          </a:p>
          <a:p>
            <a:r>
              <a:rPr lang="en-US" dirty="0">
                <a:ea typeface="+mn-lt"/>
                <a:cs typeface="+mn-lt"/>
              </a:rPr>
              <a:t>A survey from Ipsos shows that, over the last year, the proportion of those who think AI will dramatically affect their lives in the next three to five years has increased from 60% to 66%. Moreover, 52% express nervousness toward AI products and services, marking a 13 percentage point rise from 2022. In America, Pew data suggests that 52% of Americans report feeling more concerned than excited about AI, rising from 37% in 2022.</a:t>
            </a:r>
            <a:endParaRPr lang="en-US"/>
          </a:p>
        </p:txBody>
      </p:sp>
    </p:spTree>
    <p:extLst>
      <p:ext uri="{BB962C8B-B14F-4D97-AF65-F5344CB8AC3E}">
        <p14:creationId xmlns:p14="http://schemas.microsoft.com/office/powerpoint/2010/main" val="3331691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8871F-7697-76AA-6346-6C2C41B4E73E}"/>
              </a:ext>
            </a:extLst>
          </p:cNvPr>
          <p:cNvSpPr>
            <a:spLocks noGrp="1"/>
          </p:cNvSpPr>
          <p:nvPr>
            <p:ph type="ctrTitle"/>
          </p:nvPr>
        </p:nvSpPr>
        <p:spPr/>
        <p:txBody>
          <a:bodyPr/>
          <a:lstStyle/>
          <a:p>
            <a:r>
              <a:rPr lang="en-US" dirty="0"/>
              <a:t>Powering a revolution</a:t>
            </a:r>
          </a:p>
        </p:txBody>
      </p:sp>
      <p:sp>
        <p:nvSpPr>
          <p:cNvPr id="3" name="Content Placeholder 2">
            <a:extLst>
              <a:ext uri="{FF2B5EF4-FFF2-40B4-BE49-F238E27FC236}">
                <a16:creationId xmlns:a16="http://schemas.microsoft.com/office/drawing/2014/main" id="{66413EAE-AB0F-E56A-7C93-694BD32DB85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3585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0114A-15D6-4B31-C651-79368C8C2162}"/>
              </a:ext>
            </a:extLst>
          </p:cNvPr>
          <p:cNvSpPr>
            <a:spLocks noGrp="1"/>
          </p:cNvSpPr>
          <p:nvPr>
            <p:ph type="title"/>
          </p:nvPr>
        </p:nvSpPr>
        <p:spPr/>
        <p:txBody>
          <a:bodyPr/>
          <a:lstStyle/>
          <a:p>
            <a:r>
              <a:rPr lang="en-US" dirty="0">
                <a:ea typeface="+mj-lt"/>
                <a:cs typeface="+mj-lt"/>
              </a:rPr>
              <a:t>AI USES A 'Shocking' Amount of Electricity</a:t>
            </a:r>
            <a:endParaRPr lang="en-US" dirty="0"/>
          </a:p>
        </p:txBody>
      </p:sp>
      <p:sp>
        <p:nvSpPr>
          <p:cNvPr id="3" name="Content Placeholder 2">
            <a:extLst>
              <a:ext uri="{FF2B5EF4-FFF2-40B4-BE49-F238E27FC236}">
                <a16:creationId xmlns:a16="http://schemas.microsoft.com/office/drawing/2014/main" id="{38748997-7CC0-B4AE-8ACD-C93C86FC6E37}"/>
              </a:ext>
            </a:extLst>
          </p:cNvPr>
          <p:cNvSpPr>
            <a:spLocks noGrp="1"/>
          </p:cNvSpPr>
          <p:nvPr>
            <p:ph idx="1"/>
          </p:nvPr>
        </p:nvSpPr>
        <p:spPr/>
        <p:txBody>
          <a:bodyPr vert="horz" lIns="91440" tIns="45720" rIns="91440" bIns="45720" rtlCol="0" anchor="t">
            <a:normAutofit/>
          </a:bodyPr>
          <a:lstStyle/>
          <a:p>
            <a:r>
              <a:rPr lang="en-US" dirty="0">
                <a:ea typeface="+mn-lt"/>
                <a:cs typeface="+mn-lt"/>
              </a:rPr>
              <a:t>Data centers currently account for about 1 to 1.5 percent of global electricity use, according to the International Energy Agency. And the world’s still-exploding boom in artificial intelligence is expected to drive that number up.</a:t>
            </a:r>
          </a:p>
          <a:p>
            <a:r>
              <a:rPr lang="en-US" dirty="0">
                <a:ea typeface="+mn-lt"/>
                <a:cs typeface="+mn-lt"/>
              </a:rPr>
              <a:t>If Google were to service 9 billion search requests with a ChatGPT session, it would consume the same amount of power as Ireland- but would first require a $100 billion dollar hardware investment.</a:t>
            </a:r>
            <a:endParaRPr lang="en-US" dirty="0"/>
          </a:p>
        </p:txBody>
      </p:sp>
    </p:spTree>
    <p:extLst>
      <p:ext uri="{BB962C8B-B14F-4D97-AF65-F5344CB8AC3E}">
        <p14:creationId xmlns:p14="http://schemas.microsoft.com/office/powerpoint/2010/main" val="3687429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0EEA7-C916-1B79-B623-F81DD2910593}"/>
              </a:ext>
            </a:extLst>
          </p:cNvPr>
          <p:cNvSpPr>
            <a:spLocks noGrp="1"/>
          </p:cNvSpPr>
          <p:nvPr>
            <p:ph type="title"/>
          </p:nvPr>
        </p:nvSpPr>
        <p:spPr/>
        <p:txBody>
          <a:bodyPr/>
          <a:lstStyle/>
          <a:p>
            <a:r>
              <a:rPr lang="en-US" dirty="0"/>
              <a:t>Where is the energy used?</a:t>
            </a:r>
          </a:p>
        </p:txBody>
      </p:sp>
      <p:sp>
        <p:nvSpPr>
          <p:cNvPr id="3" name="Content Placeholder 2">
            <a:extLst>
              <a:ext uri="{FF2B5EF4-FFF2-40B4-BE49-F238E27FC236}">
                <a16:creationId xmlns:a16="http://schemas.microsoft.com/office/drawing/2014/main" id="{E788BA08-6441-ECBB-B2E6-A530E075EB8F}"/>
              </a:ext>
            </a:extLst>
          </p:cNvPr>
          <p:cNvSpPr>
            <a:spLocks noGrp="1"/>
          </p:cNvSpPr>
          <p:nvPr>
            <p:ph idx="1"/>
          </p:nvPr>
        </p:nvSpPr>
        <p:spPr/>
        <p:txBody>
          <a:bodyPr vert="horz" lIns="91440" tIns="45720" rIns="91440" bIns="45720" rtlCol="0" anchor="t">
            <a:normAutofit lnSpcReduction="10000"/>
          </a:bodyPr>
          <a:lstStyle/>
          <a:p>
            <a:r>
              <a:rPr lang="en-US" dirty="0">
                <a:ea typeface="+mn-lt"/>
                <a:cs typeface="+mn-lt"/>
              </a:rPr>
              <a:t>AI model energy use can be divided into two parts: </a:t>
            </a:r>
          </a:p>
          <a:p>
            <a:pPr lvl="1">
              <a:buFont typeface="Courier New" panose="020B0604020202020204" pitchFamily="34" charset="0"/>
              <a:buChar char="o"/>
            </a:pPr>
            <a:r>
              <a:rPr lang="en-US" dirty="0">
                <a:ea typeface="+mn-lt"/>
                <a:cs typeface="+mn-lt"/>
              </a:rPr>
              <a:t>Training </a:t>
            </a:r>
          </a:p>
          <a:p>
            <a:pPr lvl="1">
              <a:buFont typeface="Courier New" panose="020B0604020202020204" pitchFamily="34" charset="0"/>
              <a:buChar char="o"/>
            </a:pPr>
            <a:r>
              <a:rPr lang="en-US" dirty="0">
                <a:ea typeface="+mn-lt"/>
                <a:cs typeface="+mn-lt"/>
              </a:rPr>
              <a:t>Inferencing</a:t>
            </a:r>
            <a:endParaRPr lang="en-US" dirty="0"/>
          </a:p>
          <a:p>
            <a:r>
              <a:rPr lang="en-US" dirty="0">
                <a:ea typeface="+mn-lt"/>
                <a:cs typeface="+mn-lt"/>
              </a:rPr>
              <a:t>Both phases are very energy-intensive, and it is unknown what the energy ratio is exactly. Historically, with Google, the balance was 60 percent inference, 40 percent training. ChatGPT has changed the calculation —because training ChatGPT took comparatively very little energy consumption, compared with applying the model.</a:t>
            </a:r>
            <a:endParaRPr lang="en-US" dirty="0"/>
          </a:p>
        </p:txBody>
      </p:sp>
    </p:spTree>
    <p:extLst>
      <p:ext uri="{BB962C8B-B14F-4D97-AF65-F5344CB8AC3E}">
        <p14:creationId xmlns:p14="http://schemas.microsoft.com/office/powerpoint/2010/main" val="338214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E6ECE-0380-0398-BB4F-FCF2F787DD08}"/>
              </a:ext>
            </a:extLst>
          </p:cNvPr>
          <p:cNvSpPr>
            <a:spLocks noGrp="1"/>
          </p:cNvSpPr>
          <p:nvPr>
            <p:ph type="title"/>
          </p:nvPr>
        </p:nvSpPr>
        <p:spPr/>
        <p:txBody>
          <a:bodyPr/>
          <a:lstStyle/>
          <a:p>
            <a:r>
              <a:rPr lang="en-US" dirty="0"/>
              <a:t>GPT Training</a:t>
            </a:r>
          </a:p>
        </p:txBody>
      </p:sp>
      <p:sp>
        <p:nvSpPr>
          <p:cNvPr id="3" name="Content Placeholder 2">
            <a:extLst>
              <a:ext uri="{FF2B5EF4-FFF2-40B4-BE49-F238E27FC236}">
                <a16:creationId xmlns:a16="http://schemas.microsoft.com/office/drawing/2014/main" id="{4781236B-45EE-EDC4-95AF-AB25702B3CEB}"/>
              </a:ext>
            </a:extLst>
          </p:cNvPr>
          <p:cNvSpPr>
            <a:spLocks noGrp="1"/>
          </p:cNvSpPr>
          <p:nvPr>
            <p:ph idx="1"/>
          </p:nvPr>
        </p:nvSpPr>
        <p:spPr/>
        <p:txBody>
          <a:bodyPr vert="horz" lIns="91440" tIns="45720" rIns="91440" bIns="45720" rtlCol="0" anchor="t">
            <a:normAutofit/>
          </a:bodyPr>
          <a:lstStyle/>
          <a:p>
            <a:r>
              <a:rPr lang="en-US" dirty="0">
                <a:ea typeface="+mn-lt"/>
                <a:cs typeface="+mn-lt"/>
              </a:rPr>
              <a:t>Training a large language model like GPT-3, for example, is estimated to use just under 1,300 megawatt hours (MWh) of electricity; about as much power as consumed annually by 130 US homes.</a:t>
            </a:r>
            <a:endParaRPr lang="en-US" dirty="0"/>
          </a:p>
          <a:p>
            <a:r>
              <a:rPr lang="en-US" dirty="0">
                <a:ea typeface="+mn-lt"/>
                <a:cs typeface="+mn-lt"/>
              </a:rPr>
              <a:t>Information simply doesn’t exist for the latest models, like ChatGPT and GPT-4</a:t>
            </a:r>
          </a:p>
          <a:p>
            <a:r>
              <a:rPr lang="en-US" dirty="0">
                <a:ea typeface="+mn-lt"/>
                <a:cs typeface="+mn-lt"/>
              </a:rPr>
              <a:t>Huge, popular models like ChatGPT signal a trend of large-scale AI, boosting some forecasts that predict data centers could draw up to 21% of the world's electricity supply by 2030.</a:t>
            </a:r>
          </a:p>
          <a:p>
            <a:endParaRPr lang="en-US" dirty="0">
              <a:ea typeface="+mn-lt"/>
              <a:cs typeface="+mn-lt"/>
            </a:endParaRPr>
          </a:p>
        </p:txBody>
      </p:sp>
    </p:spTree>
    <p:extLst>
      <p:ext uri="{BB962C8B-B14F-4D97-AF65-F5344CB8AC3E}">
        <p14:creationId xmlns:p14="http://schemas.microsoft.com/office/powerpoint/2010/main" val="109602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735A8-D45A-5287-77A0-43285CF4E481}"/>
              </a:ext>
            </a:extLst>
          </p:cNvPr>
          <p:cNvSpPr>
            <a:spLocks noGrp="1"/>
          </p:cNvSpPr>
          <p:nvPr>
            <p:ph type="title"/>
          </p:nvPr>
        </p:nvSpPr>
        <p:spPr/>
        <p:txBody>
          <a:bodyPr/>
          <a:lstStyle/>
          <a:p>
            <a:r>
              <a:rPr lang="en-US" dirty="0"/>
              <a:t>Energy (cont.)</a:t>
            </a:r>
          </a:p>
        </p:txBody>
      </p:sp>
      <p:sp>
        <p:nvSpPr>
          <p:cNvPr id="3" name="Content Placeholder 2">
            <a:extLst>
              <a:ext uri="{FF2B5EF4-FFF2-40B4-BE49-F238E27FC236}">
                <a16:creationId xmlns:a16="http://schemas.microsoft.com/office/drawing/2014/main" id="{1FE69E13-B7FC-D781-C697-0DB79E6CE8B6}"/>
              </a:ext>
            </a:extLst>
          </p:cNvPr>
          <p:cNvSpPr>
            <a:spLocks noGrp="1"/>
          </p:cNvSpPr>
          <p:nvPr>
            <p:ph idx="1"/>
          </p:nvPr>
        </p:nvSpPr>
        <p:spPr/>
        <p:txBody>
          <a:bodyPr vert="horz" lIns="91440" tIns="45720" rIns="91440" bIns="45720" rtlCol="0" anchor="t">
            <a:normAutofit/>
          </a:bodyPr>
          <a:lstStyle/>
          <a:p>
            <a:r>
              <a:rPr lang="en-US" dirty="0">
                <a:ea typeface="+mn-lt"/>
                <a:cs typeface="+mn-lt"/>
              </a:rPr>
              <a:t>But global data centers, on average, will add 50 percent to the energy cost just to keep the machines cool. There is some evidence that there are data centers that perform even worse than that.</a:t>
            </a:r>
          </a:p>
          <a:p>
            <a:r>
              <a:rPr lang="en-US" dirty="0">
                <a:ea typeface="+mn-lt"/>
                <a:cs typeface="+mn-lt"/>
              </a:rPr>
              <a:t>Making an image with generative AI uses as much energy as charging your phone.</a:t>
            </a:r>
          </a:p>
          <a:p>
            <a:r>
              <a:rPr lang="en-US" dirty="0">
                <a:ea typeface="+mn-lt"/>
                <a:cs typeface="+mn-lt"/>
              </a:rPr>
              <a:t>The more complicated a request, and the longer the servers are working to fulfill it, the more power is consumed.</a:t>
            </a:r>
            <a:endParaRPr lang="en-US" dirty="0"/>
          </a:p>
        </p:txBody>
      </p:sp>
    </p:spTree>
    <p:extLst>
      <p:ext uri="{BB962C8B-B14F-4D97-AF65-F5344CB8AC3E}">
        <p14:creationId xmlns:p14="http://schemas.microsoft.com/office/powerpoint/2010/main" val="2046953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4F7FB-EF71-139C-6E54-63625E097B27}"/>
              </a:ext>
            </a:extLst>
          </p:cNvPr>
          <p:cNvSpPr>
            <a:spLocks noGrp="1"/>
          </p:cNvSpPr>
          <p:nvPr>
            <p:ph type="title"/>
          </p:nvPr>
        </p:nvSpPr>
        <p:spPr/>
        <p:txBody>
          <a:bodyPr/>
          <a:lstStyle/>
          <a:p>
            <a:r>
              <a:rPr lang="en-US" dirty="0"/>
              <a:t>Tech and Energy</a:t>
            </a:r>
          </a:p>
        </p:txBody>
      </p:sp>
      <p:sp>
        <p:nvSpPr>
          <p:cNvPr id="3" name="Content Placeholder 2">
            <a:extLst>
              <a:ext uri="{FF2B5EF4-FFF2-40B4-BE49-F238E27FC236}">
                <a16:creationId xmlns:a16="http://schemas.microsoft.com/office/drawing/2014/main" id="{379177CC-E807-75D3-E5BC-D705507F532E}"/>
              </a:ext>
            </a:extLst>
          </p:cNvPr>
          <p:cNvSpPr>
            <a:spLocks noGrp="1"/>
          </p:cNvSpPr>
          <p:nvPr>
            <p:ph idx="1"/>
          </p:nvPr>
        </p:nvSpPr>
        <p:spPr/>
        <p:txBody>
          <a:bodyPr vert="horz" lIns="91440" tIns="45720" rIns="91440" bIns="45720" rtlCol="0" anchor="t">
            <a:normAutofit fontScale="92500" lnSpcReduction="20000"/>
          </a:bodyPr>
          <a:lstStyle/>
          <a:p>
            <a:r>
              <a:rPr lang="en-US">
                <a:ea typeface="+mn-lt"/>
                <a:cs typeface="+mn-lt"/>
              </a:rPr>
              <a:t>To accommodate tech companies’ pivots to artificial intelligence, tech companies are increasingly investing in ways to power AI’s immense electricity needs.</a:t>
            </a:r>
            <a:endParaRPr lang="en-US"/>
          </a:p>
          <a:p>
            <a:r>
              <a:rPr lang="en-US">
                <a:ea typeface="+mn-lt"/>
                <a:cs typeface="+mn-lt"/>
              </a:rPr>
              <a:t>Most recently, OpenAI CEO Sam Altman invested in Exowatt, a company using solar power to feed data centers, according to the Wall Street Journal.</a:t>
            </a:r>
            <a:endParaRPr lang="en-US"/>
          </a:p>
          <a:p>
            <a:r>
              <a:rPr lang="en-US" dirty="0">
                <a:ea typeface="+mn-lt"/>
                <a:cs typeface="+mn-lt"/>
              </a:rPr>
              <a:t>That’s on the </a:t>
            </a:r>
            <a:r>
              <a:rPr lang="en-US">
                <a:ea typeface="+mn-lt"/>
                <a:cs typeface="+mn-lt"/>
              </a:rPr>
              <a:t>heels</a:t>
            </a:r>
            <a:r>
              <a:rPr lang="en-US" dirty="0">
                <a:ea typeface="+mn-lt"/>
                <a:cs typeface="+mn-lt"/>
              </a:rPr>
              <a:t> of OpenAI partner, Microsoft, working on getting approval for nuclear energy to help power its AI operations. </a:t>
            </a:r>
          </a:p>
          <a:p>
            <a:r>
              <a:rPr lang="en-US">
                <a:ea typeface="+mn-lt"/>
                <a:cs typeface="+mn-lt"/>
              </a:rPr>
              <a:t>Last year Amazon, which is a major </a:t>
            </a:r>
            <a:r>
              <a:rPr lang="en-US" dirty="0">
                <a:ea typeface="+mn-lt"/>
                <a:cs typeface="+mn-lt"/>
              </a:rPr>
              <a:t>investor in AI company Anthropic, said it invested in more than 100 renewable energy projects, making it the “world’s largest corporate purchaser of renewable energy for the fourth year in a row.”</a:t>
            </a:r>
            <a:endParaRPr lang="en-US"/>
          </a:p>
        </p:txBody>
      </p:sp>
    </p:spTree>
    <p:extLst>
      <p:ext uri="{BB962C8B-B14F-4D97-AF65-F5344CB8AC3E}">
        <p14:creationId xmlns:p14="http://schemas.microsoft.com/office/powerpoint/2010/main" val="2296805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7C4D2-0EE6-519E-0F73-4E55610611D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64628A4-FDDC-E8C8-2024-5DF6A85F2AED}"/>
              </a:ext>
            </a:extLst>
          </p:cNvPr>
          <p:cNvSpPr>
            <a:spLocks noGrp="1"/>
          </p:cNvSpPr>
          <p:nvPr>
            <p:ph idx="1"/>
          </p:nvPr>
        </p:nvSpPr>
        <p:spPr/>
        <p:txBody>
          <a:bodyPr vert="horz" lIns="91440" tIns="45720" rIns="91440" bIns="45720" rtlCol="0" anchor="t">
            <a:normAutofit/>
          </a:bodyPr>
          <a:lstStyle/>
          <a:p>
            <a:r>
              <a:rPr lang="en-US" dirty="0">
                <a:ea typeface="+mn-lt"/>
                <a:cs typeface="+mn-lt"/>
                <a:hlinkClick r:id="rId2"/>
              </a:rPr>
              <a:t>HAI_AI-Index-Report-2024.pdf (stanford.edu)</a:t>
            </a:r>
          </a:p>
          <a:p>
            <a:r>
              <a:rPr lang="en-US" dirty="0">
                <a:ea typeface="+mn-lt"/>
                <a:cs typeface="+mn-lt"/>
                <a:hlinkClick r:id="rId3"/>
              </a:rPr>
              <a:t>Making an image with generative AI uses as much energy as charging your phone | MIT Technology Review</a:t>
            </a:r>
            <a:endParaRPr lang="en-US" dirty="0">
              <a:ea typeface="+mn-lt"/>
              <a:cs typeface="+mn-lt"/>
            </a:endParaRPr>
          </a:p>
          <a:p>
            <a:r>
              <a:rPr lang="en-US" dirty="0">
                <a:ea typeface="+mn-lt"/>
                <a:cs typeface="+mn-lt"/>
                <a:hlinkClick r:id="rId4"/>
              </a:rPr>
              <a:t>AI models are devouring energy. Tools to reduce consumption are here, if data centers will adopt. | MIT Lincoln Laboratory</a:t>
            </a:r>
            <a:endParaRPr lang="en-US" dirty="0"/>
          </a:p>
        </p:txBody>
      </p:sp>
    </p:spTree>
    <p:extLst>
      <p:ext uri="{BB962C8B-B14F-4D97-AF65-F5344CB8AC3E}">
        <p14:creationId xmlns:p14="http://schemas.microsoft.com/office/powerpoint/2010/main" val="732760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224E4-7F67-F763-B3F8-E50C9F575D9F}"/>
              </a:ext>
            </a:extLst>
          </p:cNvPr>
          <p:cNvSpPr>
            <a:spLocks noGrp="1"/>
          </p:cNvSpPr>
          <p:nvPr>
            <p:ph type="title"/>
          </p:nvPr>
        </p:nvSpPr>
        <p:spPr/>
        <p:txBody>
          <a:bodyPr/>
          <a:lstStyle/>
          <a:p>
            <a:r>
              <a:rPr lang="en-US" dirty="0"/>
              <a:t>Figure 01</a:t>
            </a:r>
          </a:p>
        </p:txBody>
      </p:sp>
      <p:sp>
        <p:nvSpPr>
          <p:cNvPr id="3" name="Content Placeholder 2">
            <a:extLst>
              <a:ext uri="{FF2B5EF4-FFF2-40B4-BE49-F238E27FC236}">
                <a16:creationId xmlns:a16="http://schemas.microsoft.com/office/drawing/2014/main" id="{18D9AA4E-BC9A-A1DE-66E2-45387444ABE2}"/>
              </a:ext>
            </a:extLst>
          </p:cNvPr>
          <p:cNvSpPr>
            <a:spLocks noGrp="1"/>
          </p:cNvSpPr>
          <p:nvPr>
            <p:ph idx="1"/>
          </p:nvPr>
        </p:nvSpPr>
        <p:spPr/>
        <p:txBody>
          <a:bodyPr vert="horz" lIns="91440" tIns="45720" rIns="91440" bIns="45720" rtlCol="0" anchor="t">
            <a:normAutofit/>
          </a:bodyPr>
          <a:lstStyle/>
          <a:p>
            <a:r>
              <a:rPr lang="en-US" dirty="0">
                <a:ea typeface="+mn-lt"/>
                <a:cs typeface="+mn-lt"/>
                <a:hlinkClick r:id="rId2"/>
              </a:rPr>
              <a:t>Figure</a:t>
            </a:r>
          </a:p>
          <a:p>
            <a:r>
              <a:rPr lang="en-US" dirty="0">
                <a:ea typeface="+mn-lt"/>
                <a:cs typeface="+mn-lt"/>
                <a:hlinkClick r:id="rId3"/>
              </a:rPr>
              <a:t>Figure Status Update - OpenAI Speech-to-Speech Reasoning (youtube.com)</a:t>
            </a:r>
          </a:p>
          <a:p>
            <a:r>
              <a:rPr lang="en-US" dirty="0">
                <a:ea typeface="+mn-lt"/>
                <a:cs typeface="+mn-lt"/>
              </a:rPr>
              <a:t>Master Plan:</a:t>
            </a:r>
            <a:endParaRPr lang="en-US" dirty="0"/>
          </a:p>
          <a:p>
            <a:pPr lvl="1">
              <a:buFont typeface="Courier New" panose="020B0604020202020204" pitchFamily="34" charset="0"/>
              <a:buChar char="o"/>
            </a:pPr>
            <a:r>
              <a:rPr lang="en-US" dirty="0">
                <a:ea typeface="+mn-lt"/>
                <a:cs typeface="+mn-lt"/>
              </a:rPr>
              <a:t>Build a feature-complete electromechanical humanoid.</a:t>
            </a:r>
            <a:endParaRPr lang="en-US" dirty="0"/>
          </a:p>
          <a:p>
            <a:pPr lvl="1">
              <a:buFont typeface="Courier New" panose="020B0604020202020204" pitchFamily="34" charset="0"/>
              <a:buChar char="o"/>
            </a:pPr>
            <a:r>
              <a:rPr lang="en-US" dirty="0">
                <a:ea typeface="+mn-lt"/>
                <a:cs typeface="+mn-lt"/>
              </a:rPr>
              <a:t>Perform human-like manipulation.</a:t>
            </a:r>
            <a:endParaRPr lang="en-US" dirty="0"/>
          </a:p>
          <a:p>
            <a:pPr lvl="1">
              <a:buFont typeface="Courier New" panose="020B0604020202020204" pitchFamily="34" charset="0"/>
              <a:buChar char="o"/>
            </a:pPr>
            <a:r>
              <a:rPr lang="en-US" dirty="0">
                <a:ea typeface="+mn-lt"/>
                <a:cs typeface="+mn-lt"/>
              </a:rPr>
              <a:t>Integrate humanoids into the labor force.</a:t>
            </a:r>
            <a:endParaRPr lang="en-US"/>
          </a:p>
        </p:txBody>
      </p:sp>
    </p:spTree>
    <p:extLst>
      <p:ext uri="{BB962C8B-B14F-4D97-AF65-F5344CB8AC3E}">
        <p14:creationId xmlns:p14="http://schemas.microsoft.com/office/powerpoint/2010/main" val="3096456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5BE55-6630-3BBB-3780-EC71BAE7B0DB}"/>
              </a:ext>
            </a:extLst>
          </p:cNvPr>
          <p:cNvSpPr>
            <a:spLocks noGrp="1"/>
          </p:cNvSpPr>
          <p:nvPr>
            <p:ph type="title"/>
          </p:nvPr>
        </p:nvSpPr>
        <p:spPr/>
        <p:txBody>
          <a:bodyPr/>
          <a:lstStyle/>
          <a:p>
            <a:r>
              <a:rPr lang="en-US" dirty="0"/>
              <a:t>AI beats humans on some tasks</a:t>
            </a:r>
          </a:p>
        </p:txBody>
      </p:sp>
      <p:sp>
        <p:nvSpPr>
          <p:cNvPr id="3" name="Content Placeholder 2">
            <a:extLst>
              <a:ext uri="{FF2B5EF4-FFF2-40B4-BE49-F238E27FC236}">
                <a16:creationId xmlns:a16="http://schemas.microsoft.com/office/drawing/2014/main" id="{2D0A6720-8903-835B-7B1E-0B81F0C8484D}"/>
              </a:ext>
            </a:extLst>
          </p:cNvPr>
          <p:cNvSpPr>
            <a:spLocks noGrp="1"/>
          </p:cNvSpPr>
          <p:nvPr>
            <p:ph idx="1"/>
          </p:nvPr>
        </p:nvSpPr>
        <p:spPr/>
        <p:txBody>
          <a:bodyPr vert="horz" lIns="91440" tIns="45720" rIns="91440" bIns="45720" rtlCol="0" anchor="t">
            <a:normAutofit/>
          </a:bodyPr>
          <a:lstStyle/>
          <a:p>
            <a:r>
              <a:rPr lang="en-US" dirty="0">
                <a:ea typeface="+mn-lt"/>
                <a:cs typeface="+mn-lt"/>
              </a:rPr>
              <a:t>AI has surpassed human performance on several benchmarks, including:</a:t>
            </a:r>
          </a:p>
          <a:p>
            <a:pPr lvl="1">
              <a:buFont typeface="Courier New" panose="020B0604020202020204" pitchFamily="34" charset="0"/>
              <a:buChar char="o"/>
            </a:pPr>
            <a:r>
              <a:rPr lang="en-US" dirty="0">
                <a:ea typeface="+mn-lt"/>
                <a:cs typeface="+mn-lt"/>
              </a:rPr>
              <a:t> some in image classification</a:t>
            </a:r>
          </a:p>
          <a:p>
            <a:pPr lvl="1">
              <a:buFont typeface="Courier New" panose="020B0604020202020204" pitchFamily="34" charset="0"/>
              <a:buChar char="o"/>
            </a:pPr>
            <a:r>
              <a:rPr lang="en-US" dirty="0">
                <a:ea typeface="+mn-lt"/>
                <a:cs typeface="+mn-lt"/>
              </a:rPr>
              <a:t>visual reasoning</a:t>
            </a:r>
          </a:p>
          <a:p>
            <a:pPr lvl="1">
              <a:buFont typeface="Courier New" panose="020B0604020202020204" pitchFamily="34" charset="0"/>
              <a:buChar char="o"/>
            </a:pPr>
            <a:r>
              <a:rPr lang="en-US" dirty="0">
                <a:ea typeface="+mn-lt"/>
                <a:cs typeface="+mn-lt"/>
              </a:rPr>
              <a:t>English understanding.</a:t>
            </a:r>
            <a:endParaRPr lang="en-US" dirty="0"/>
          </a:p>
          <a:p>
            <a:r>
              <a:rPr lang="en-US" dirty="0">
                <a:ea typeface="+mn-lt"/>
                <a:cs typeface="+mn-lt"/>
              </a:rPr>
              <a:t>Areas that need improvement include more complex tasks like competition-level mathematics, visual commonsense reasoning and planning.</a:t>
            </a:r>
            <a:endParaRPr lang="en-US"/>
          </a:p>
        </p:txBody>
      </p:sp>
    </p:spTree>
    <p:extLst>
      <p:ext uri="{BB962C8B-B14F-4D97-AF65-F5344CB8AC3E}">
        <p14:creationId xmlns:p14="http://schemas.microsoft.com/office/powerpoint/2010/main" val="862685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ACBFB-CF09-79A9-4AF9-572BE1F192BE}"/>
              </a:ext>
            </a:extLst>
          </p:cNvPr>
          <p:cNvSpPr>
            <a:spLocks noGrp="1"/>
          </p:cNvSpPr>
          <p:nvPr>
            <p:ph type="title"/>
          </p:nvPr>
        </p:nvSpPr>
        <p:spPr/>
        <p:txBody>
          <a:bodyPr/>
          <a:lstStyle/>
          <a:p>
            <a:r>
              <a:rPr lang="en-US" dirty="0"/>
              <a:t>Industry model counts exceed academia</a:t>
            </a:r>
          </a:p>
        </p:txBody>
      </p:sp>
      <p:sp>
        <p:nvSpPr>
          <p:cNvPr id="3" name="Content Placeholder 2">
            <a:extLst>
              <a:ext uri="{FF2B5EF4-FFF2-40B4-BE49-F238E27FC236}">
                <a16:creationId xmlns:a16="http://schemas.microsoft.com/office/drawing/2014/main" id="{FE7ECA5E-B2A1-C9CB-B3BB-54A274B63D72}"/>
              </a:ext>
            </a:extLst>
          </p:cNvPr>
          <p:cNvSpPr>
            <a:spLocks noGrp="1"/>
          </p:cNvSpPr>
          <p:nvPr>
            <p:ph idx="1"/>
          </p:nvPr>
        </p:nvSpPr>
        <p:spPr/>
        <p:txBody>
          <a:bodyPr vert="horz" lIns="91440" tIns="45720" rIns="91440" bIns="45720" rtlCol="0" anchor="t">
            <a:normAutofit/>
          </a:bodyPr>
          <a:lstStyle/>
          <a:p>
            <a:r>
              <a:rPr lang="en-US" dirty="0">
                <a:ea typeface="+mn-lt"/>
                <a:cs typeface="+mn-lt"/>
              </a:rPr>
              <a:t>In 2023, industry produced 51 notable machine learning models, while academia contributed only 15. There were also 21 notable models resulting from industry-academia collaborations in 2023, a new high.</a:t>
            </a:r>
            <a:endParaRPr lang="en-US" dirty="0"/>
          </a:p>
        </p:txBody>
      </p:sp>
    </p:spTree>
    <p:extLst>
      <p:ext uri="{BB962C8B-B14F-4D97-AF65-F5344CB8AC3E}">
        <p14:creationId xmlns:p14="http://schemas.microsoft.com/office/powerpoint/2010/main" val="2263293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6C42F-43BE-6C73-2E4A-B3FC35229E99}"/>
              </a:ext>
            </a:extLst>
          </p:cNvPr>
          <p:cNvSpPr>
            <a:spLocks noGrp="1"/>
          </p:cNvSpPr>
          <p:nvPr>
            <p:ph type="title"/>
          </p:nvPr>
        </p:nvSpPr>
        <p:spPr/>
        <p:txBody>
          <a:bodyPr/>
          <a:lstStyle/>
          <a:p>
            <a:r>
              <a:rPr lang="en-US" dirty="0">
                <a:ea typeface="+mj-lt"/>
                <a:cs typeface="+mj-lt"/>
              </a:rPr>
              <a:t>Premier/Frontier models are very expensive</a:t>
            </a:r>
            <a:endParaRPr lang="en-US" dirty="0"/>
          </a:p>
        </p:txBody>
      </p:sp>
      <p:sp>
        <p:nvSpPr>
          <p:cNvPr id="3" name="Content Placeholder 2">
            <a:extLst>
              <a:ext uri="{FF2B5EF4-FFF2-40B4-BE49-F238E27FC236}">
                <a16:creationId xmlns:a16="http://schemas.microsoft.com/office/drawing/2014/main" id="{5F8ECCAE-A4A8-7AB6-CC08-7CDFDDCBCA22}"/>
              </a:ext>
            </a:extLst>
          </p:cNvPr>
          <p:cNvSpPr>
            <a:spLocks noGrp="1"/>
          </p:cNvSpPr>
          <p:nvPr>
            <p:ph idx="1"/>
          </p:nvPr>
        </p:nvSpPr>
        <p:spPr/>
        <p:txBody>
          <a:bodyPr vert="horz" lIns="91440" tIns="45720" rIns="91440" bIns="45720" rtlCol="0" anchor="t">
            <a:normAutofit/>
          </a:bodyPr>
          <a:lstStyle/>
          <a:p>
            <a:r>
              <a:rPr lang="en-US" dirty="0">
                <a:ea typeface="+mn-lt"/>
                <a:cs typeface="+mn-lt"/>
              </a:rPr>
              <a:t>According to AI Index estimates, the training costs of state-of-the-art AI models have reached unprecedented levels. For example, OpenAI's GPT-4 used an estimated $78 million worth of compute to train, while Google's Gemini Ultra cost $191 million for compute.</a:t>
            </a:r>
            <a:endParaRPr lang="en-US" dirty="0"/>
          </a:p>
        </p:txBody>
      </p:sp>
    </p:spTree>
    <p:extLst>
      <p:ext uri="{BB962C8B-B14F-4D97-AF65-F5344CB8AC3E}">
        <p14:creationId xmlns:p14="http://schemas.microsoft.com/office/powerpoint/2010/main" val="38595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72C0E-BAB3-5F59-C245-434A11E9E08B}"/>
              </a:ext>
            </a:extLst>
          </p:cNvPr>
          <p:cNvSpPr>
            <a:spLocks noGrp="1"/>
          </p:cNvSpPr>
          <p:nvPr>
            <p:ph type="title"/>
          </p:nvPr>
        </p:nvSpPr>
        <p:spPr/>
        <p:txBody>
          <a:bodyPr/>
          <a:lstStyle/>
          <a:p>
            <a:r>
              <a:rPr lang="en-US" dirty="0">
                <a:ea typeface="+mj-lt"/>
                <a:cs typeface="+mj-lt"/>
              </a:rPr>
              <a:t>The United States continues to produce the top models</a:t>
            </a:r>
            <a:endParaRPr lang="en-US" dirty="0"/>
          </a:p>
        </p:txBody>
      </p:sp>
      <p:sp>
        <p:nvSpPr>
          <p:cNvPr id="3" name="Content Placeholder 2">
            <a:extLst>
              <a:ext uri="{FF2B5EF4-FFF2-40B4-BE49-F238E27FC236}">
                <a16:creationId xmlns:a16="http://schemas.microsoft.com/office/drawing/2014/main" id="{A2BEB2D2-6D5D-CF66-3BDE-2505123D3B14}"/>
              </a:ext>
            </a:extLst>
          </p:cNvPr>
          <p:cNvSpPr>
            <a:spLocks noGrp="1"/>
          </p:cNvSpPr>
          <p:nvPr>
            <p:ph idx="1"/>
          </p:nvPr>
        </p:nvSpPr>
        <p:spPr/>
        <p:txBody>
          <a:bodyPr vert="horz" lIns="91440" tIns="45720" rIns="91440" bIns="45720" rtlCol="0" anchor="t">
            <a:normAutofit/>
          </a:bodyPr>
          <a:lstStyle/>
          <a:p>
            <a:r>
              <a:rPr lang="en-US" dirty="0">
                <a:ea typeface="+mn-lt"/>
                <a:cs typeface="+mn-lt"/>
              </a:rPr>
              <a:t>The United States leads China, the EU, and the U.K. as the leading source of top AI models. </a:t>
            </a:r>
          </a:p>
          <a:p>
            <a:r>
              <a:rPr lang="en-US" dirty="0">
                <a:ea typeface="+mn-lt"/>
                <a:cs typeface="+mn-lt"/>
              </a:rPr>
              <a:t>In 2023, 61 notable AI models originated from U.S.-based institutions, far outpacing the European Union's 21 and China's 15.</a:t>
            </a:r>
            <a:endParaRPr lang="en-US" dirty="0"/>
          </a:p>
        </p:txBody>
      </p:sp>
    </p:spTree>
    <p:extLst>
      <p:ext uri="{BB962C8B-B14F-4D97-AF65-F5344CB8AC3E}">
        <p14:creationId xmlns:p14="http://schemas.microsoft.com/office/powerpoint/2010/main" val="3633941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76C5F-505A-55E1-1FC7-3FD2C309A9C3}"/>
              </a:ext>
            </a:extLst>
          </p:cNvPr>
          <p:cNvSpPr>
            <a:spLocks noGrp="1"/>
          </p:cNvSpPr>
          <p:nvPr>
            <p:ph type="title"/>
          </p:nvPr>
        </p:nvSpPr>
        <p:spPr/>
        <p:txBody>
          <a:bodyPr/>
          <a:lstStyle/>
          <a:p>
            <a:r>
              <a:rPr lang="en-US" dirty="0"/>
              <a:t>Lack of responsible AI benchmarks</a:t>
            </a:r>
          </a:p>
        </p:txBody>
      </p:sp>
      <p:sp>
        <p:nvSpPr>
          <p:cNvPr id="3" name="Content Placeholder 2">
            <a:extLst>
              <a:ext uri="{FF2B5EF4-FFF2-40B4-BE49-F238E27FC236}">
                <a16:creationId xmlns:a16="http://schemas.microsoft.com/office/drawing/2014/main" id="{4BCA6EF4-5170-A9E9-4099-079CBF8512ED}"/>
              </a:ext>
            </a:extLst>
          </p:cNvPr>
          <p:cNvSpPr>
            <a:spLocks noGrp="1"/>
          </p:cNvSpPr>
          <p:nvPr>
            <p:ph idx="1"/>
          </p:nvPr>
        </p:nvSpPr>
        <p:spPr/>
        <p:txBody>
          <a:bodyPr vert="horz" lIns="91440" tIns="45720" rIns="91440" bIns="45720" rtlCol="0" anchor="t">
            <a:normAutofit/>
          </a:bodyPr>
          <a:lstStyle/>
          <a:p>
            <a:r>
              <a:rPr lang="en-US" dirty="0">
                <a:ea typeface="+mn-lt"/>
                <a:cs typeface="+mn-lt"/>
              </a:rPr>
              <a:t>Robust and standardized evaluations for LLM responsibility are seriously lacking. </a:t>
            </a:r>
          </a:p>
          <a:p>
            <a:r>
              <a:rPr lang="en-US" dirty="0">
                <a:ea typeface="+mn-lt"/>
                <a:cs typeface="+mn-lt"/>
              </a:rPr>
              <a:t>New research from the AI Index reveals a significant lack of standardization in responsible AI reporting. Leading developers, including OpenAI, Google, and Anthropic, primarily test their models against different responsible AI benchmarks. This practice complicates efforts to systematically compare the risks and limitations of top AI models.</a:t>
            </a:r>
            <a:endParaRPr lang="en-US"/>
          </a:p>
        </p:txBody>
      </p:sp>
    </p:spTree>
    <p:extLst>
      <p:ext uri="{BB962C8B-B14F-4D97-AF65-F5344CB8AC3E}">
        <p14:creationId xmlns:p14="http://schemas.microsoft.com/office/powerpoint/2010/main" val="946147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80053-F052-527B-8ED7-C5CBB82FC3F6}"/>
              </a:ext>
            </a:extLst>
          </p:cNvPr>
          <p:cNvSpPr>
            <a:spLocks noGrp="1"/>
          </p:cNvSpPr>
          <p:nvPr>
            <p:ph type="title"/>
          </p:nvPr>
        </p:nvSpPr>
        <p:spPr/>
        <p:txBody>
          <a:bodyPr/>
          <a:lstStyle/>
          <a:p>
            <a:r>
              <a:rPr lang="en-US" dirty="0">
                <a:ea typeface="+mj-lt"/>
                <a:cs typeface="+mj-lt"/>
              </a:rPr>
              <a:t>Substantial investment in Generative AI</a:t>
            </a:r>
            <a:endParaRPr lang="en-US" dirty="0"/>
          </a:p>
        </p:txBody>
      </p:sp>
      <p:sp>
        <p:nvSpPr>
          <p:cNvPr id="3" name="Content Placeholder 2">
            <a:extLst>
              <a:ext uri="{FF2B5EF4-FFF2-40B4-BE49-F238E27FC236}">
                <a16:creationId xmlns:a16="http://schemas.microsoft.com/office/drawing/2014/main" id="{E59D7AE0-6906-A43F-7563-D60209512CFA}"/>
              </a:ext>
            </a:extLst>
          </p:cNvPr>
          <p:cNvSpPr>
            <a:spLocks noGrp="1"/>
          </p:cNvSpPr>
          <p:nvPr>
            <p:ph idx="1"/>
          </p:nvPr>
        </p:nvSpPr>
        <p:spPr/>
        <p:txBody>
          <a:bodyPr vert="horz" lIns="91440" tIns="45720" rIns="91440" bIns="45720" rtlCol="0" anchor="t">
            <a:normAutofit/>
          </a:bodyPr>
          <a:lstStyle/>
          <a:p>
            <a:r>
              <a:rPr lang="en-US" dirty="0">
                <a:ea typeface="+mn-lt"/>
                <a:cs typeface="+mn-lt"/>
              </a:rPr>
              <a:t>Despite a decline in overall AI private investment last year, funding for generative AI surged, nearly eight times from 2022 to reach over $25 billion. </a:t>
            </a:r>
          </a:p>
          <a:p>
            <a:r>
              <a:rPr lang="en-US" dirty="0">
                <a:ea typeface="+mn-lt"/>
                <a:cs typeface="+mn-lt"/>
              </a:rPr>
              <a:t>Major players in the generative AI space, reporting substantial fundraising rounds include: OpenAI, Anthropic, Hugging Face, and Inflection.</a:t>
            </a:r>
            <a:endParaRPr lang="en-US" dirty="0"/>
          </a:p>
        </p:txBody>
      </p:sp>
    </p:spTree>
    <p:extLst>
      <p:ext uri="{BB962C8B-B14F-4D97-AF65-F5344CB8AC3E}">
        <p14:creationId xmlns:p14="http://schemas.microsoft.com/office/powerpoint/2010/main" val="38575506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5C60B4F-BC3B-4500-94A0-12B650EB3A96}">
  <ds:schemaRefs>
    <ds:schemaRef ds:uri="http://schemas.microsoft.com/sharepoint/v3/contenttype/forms"/>
  </ds:schemaRefs>
</ds:datastoreItem>
</file>

<file path=customXml/itemProps2.xml><?xml version="1.0" encoding="utf-8"?>
<ds:datastoreItem xmlns:ds="http://schemas.openxmlformats.org/officeDocument/2006/customXml" ds:itemID="{26E2ACFD-A954-4AE5-A646-04099F7008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8B1A62B-AC56-4FF8-A85C-85C0B480DAF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0</TotalTime>
  <Words>32</Words>
  <Application>Microsoft Office PowerPoint</Application>
  <PresentationFormat>Widescreen</PresentationFormat>
  <Paragraphs>18</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Circuit</vt:lpstr>
      <vt:lpstr>Stanford Artificial Intelligence Index Report </vt:lpstr>
      <vt:lpstr>References</vt:lpstr>
      <vt:lpstr>Figure 01</vt:lpstr>
      <vt:lpstr>AI beats humans on some tasks</vt:lpstr>
      <vt:lpstr>Industry model counts exceed academia</vt:lpstr>
      <vt:lpstr>Premier/Frontier models are very expensive</vt:lpstr>
      <vt:lpstr>The United States continues to produce the top models</vt:lpstr>
      <vt:lpstr>Lack of responsible AI benchmarks</vt:lpstr>
      <vt:lpstr>Substantial investment in Generative AI</vt:lpstr>
      <vt:lpstr>AI and Productivity</vt:lpstr>
      <vt:lpstr>AI accelerates scientific progress</vt:lpstr>
      <vt:lpstr>Ai regulation</vt:lpstr>
      <vt:lpstr>Awareness of ai</vt:lpstr>
      <vt:lpstr>Powering a revolution</vt:lpstr>
      <vt:lpstr>AI USES A 'Shocking' Amount of Electricity</vt:lpstr>
      <vt:lpstr>Where is the energy used?</vt:lpstr>
      <vt:lpstr>GPT Training</vt:lpstr>
      <vt:lpstr>Energy (cont.)</vt:lpstr>
      <vt:lpstr>Tech and Energy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design</dc:title>
  <dc:creator/>
  <cp:lastModifiedBy/>
  <cp:revision>269</cp:revision>
  <dcterms:created xsi:type="dcterms:W3CDTF">2024-04-20T01:55:46Z</dcterms:created>
  <dcterms:modified xsi:type="dcterms:W3CDTF">2024-04-25T14:39:58Z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