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4"/>
  </p:sldMasterIdLst>
  <p:notesMasterIdLst>
    <p:notesMasterId r:id="rId28"/>
  </p:notesMasterIdLst>
  <p:handoutMasterIdLst>
    <p:handoutMasterId r:id="rId29"/>
  </p:handoutMasterIdLst>
  <p:sldIdLst>
    <p:sldId id="256" r:id="rId5"/>
    <p:sldId id="264" r:id="rId6"/>
    <p:sldId id="262" r:id="rId7"/>
    <p:sldId id="266" r:id="rId8"/>
    <p:sldId id="265" r:id="rId9"/>
    <p:sldId id="263" r:id="rId10"/>
    <p:sldId id="273" r:id="rId11"/>
    <p:sldId id="271" r:id="rId12"/>
    <p:sldId id="270" r:id="rId13"/>
    <p:sldId id="269" r:id="rId14"/>
    <p:sldId id="268" r:id="rId15"/>
    <p:sldId id="277" r:id="rId16"/>
    <p:sldId id="276" r:id="rId17"/>
    <p:sldId id="275" r:id="rId18"/>
    <p:sldId id="274" r:id="rId19"/>
    <p:sldId id="280" r:id="rId20"/>
    <p:sldId id="279" r:id="rId21"/>
    <p:sldId id="285" r:id="rId22"/>
    <p:sldId id="284" r:id="rId23"/>
    <p:sldId id="281" r:id="rId24"/>
    <p:sldId id="283" r:id="rId25"/>
    <p:sldId id="282" r:id="rId26"/>
    <p:sldId id="278"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3EEB7A-3765-4177-BD5A-715A1A2A9C60}" v="499" dt="2024-04-25T17:21:25.5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0" d="100"/>
          <a:sy n="100" d="100"/>
        </p:scale>
        <p:origin x="-178" y="43"/>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32A2767-FEC0-45D8-A250-3A0CECEC10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3D87BEA-720A-4B01-983C-6493C00177B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5438802-F28A-42D1-9BCA-40E34B52D6F0}" type="datetimeFigureOut">
              <a:rPr lang="en-US" smtClean="0"/>
              <a:t>4/25/2024</a:t>
            </a:fld>
            <a:endParaRPr lang="en-US" dirty="0"/>
          </a:p>
        </p:txBody>
      </p:sp>
      <p:sp>
        <p:nvSpPr>
          <p:cNvPr id="4" name="Footer Placeholder 3">
            <a:extLst>
              <a:ext uri="{FF2B5EF4-FFF2-40B4-BE49-F238E27FC236}">
                <a16:creationId xmlns:a16="http://schemas.microsoft.com/office/drawing/2014/main" id="{8D7F7142-7B6D-4E82-A762-17951F13958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7AA5D6A-4E5C-4EA7-A13B-15A02BB533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88A98BC-2DB8-47A3-A77F-B9E32C266238}" type="slidenum">
              <a:rPr lang="en-US" smtClean="0"/>
              <a:t>‹#›</a:t>
            </a:fld>
            <a:endParaRPr lang="en-US" dirty="0"/>
          </a:p>
        </p:txBody>
      </p:sp>
    </p:spTree>
    <p:extLst>
      <p:ext uri="{BB962C8B-B14F-4D97-AF65-F5344CB8AC3E}">
        <p14:creationId xmlns:p14="http://schemas.microsoft.com/office/powerpoint/2010/main" val="28456843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65794D-BDB5-4811-AA4A-B25E4EF28521}" type="datetimeFigureOut">
              <a:rPr lang="en-US" smtClean="0"/>
              <a:t>4/25/2024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BB1A04-13E8-48CD-97F9-AC2568E1A8D4}" type="slidenum">
              <a:rPr lang="en-US" smtClean="0"/>
              <a:t>‹#›</a:t>
            </a:fld>
            <a:endParaRPr lang="en-US" dirty="0"/>
          </a:p>
        </p:txBody>
      </p:sp>
    </p:spTree>
    <p:extLst>
      <p:ext uri="{BB962C8B-B14F-4D97-AF65-F5344CB8AC3E}">
        <p14:creationId xmlns:p14="http://schemas.microsoft.com/office/powerpoint/2010/main" val="2576999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BB1A04-13E8-48CD-97F9-AC2568E1A8D4}" type="slidenum">
              <a:rPr lang="en-US" smtClean="0"/>
              <a:t>1</a:t>
            </a:fld>
            <a:endParaRPr lang="en-US" dirty="0"/>
          </a:p>
        </p:txBody>
      </p:sp>
    </p:spTree>
    <p:extLst>
      <p:ext uri="{BB962C8B-B14F-4D97-AF65-F5344CB8AC3E}">
        <p14:creationId xmlns:p14="http://schemas.microsoft.com/office/powerpoint/2010/main" val="32643052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cstate="email">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4/25/2024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58416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29196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172563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022410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473892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4/25/2024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022440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4/25/2024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45445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906166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60474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97360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22801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14335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46593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76122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96950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1360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09866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cstate="email">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4/25/2024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9185221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arxiv.org/pdf/2308.09124.pdf"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cstate="email">
            <a:duotone>
              <a:schemeClr val="bg2">
                <a:shade val="48000"/>
                <a:hueMod val="106000"/>
                <a:satMod val="140000"/>
                <a:lumMod val="42000"/>
              </a:schemeClr>
              <a:schemeClr val="bg2">
                <a:tint val="98000"/>
                <a:hueMod val="92000"/>
                <a:satMod val="220000"/>
                <a:lumMod val="90000"/>
              </a:schemeClr>
            </a:duotone>
            <a:extLst>
              <a:ext uri="{28A0092B-C50C-407E-A947-70E740481C1C}">
                <a14:useLocalDpi xmlns:a14="http://schemas.microsoft.com/office/drawing/2010/main"/>
              </a:ext>
            </a:extLst>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88D5DFD-FA42-4EB0-B24E-4180C0CC5A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1" name="Rectangle 10">
              <a:extLst>
                <a:ext uri="{FF2B5EF4-FFF2-40B4-BE49-F238E27FC236}">
                  <a16:creationId xmlns:a16="http://schemas.microsoft.com/office/drawing/2014/main" id="{CC864817-5955-484B-9D1F-9BC8DB7398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2">
              <a:extLst>
                <a:ext uri="{FF2B5EF4-FFF2-40B4-BE49-F238E27FC236}">
                  <a16:creationId xmlns:a16="http://schemas.microsoft.com/office/drawing/2014/main" id="{280C083F-71A6-4E55-AE35-586518FE29BC}"/>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4" cstate="email">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pic>
        <p:nvPicPr>
          <p:cNvPr id="5" name="Picture 4" descr="Lightbulb">
            <a:extLst>
              <a:ext uri="{FF2B5EF4-FFF2-40B4-BE49-F238E27FC236}">
                <a16:creationId xmlns:a16="http://schemas.microsoft.com/office/drawing/2014/main" id="{AC06F95D-BA5D-4DEE-93EF-3FE3173D13FF}"/>
              </a:ext>
            </a:extLst>
          </p:cNvPr>
          <p:cNvPicPr>
            <a:picLocks noChangeAspect="1"/>
          </p:cNvPicPr>
          <p:nvPr/>
        </p:nvPicPr>
        <p:blipFill rotWithShape="1">
          <a:blip r:embed="rId5" cstate="email">
            <a:alphaModFix/>
            <a:extLst>
              <a:ext uri="{28A0092B-C50C-407E-A947-70E740481C1C}">
                <a14:useLocalDpi xmlns:a14="http://schemas.microsoft.com/office/drawing/2010/main"/>
              </a:ext>
            </a:extLst>
          </a:blip>
          <a:srcRect/>
          <a:stretch/>
        </p:blipFill>
        <p:spPr>
          <a:xfrm>
            <a:off x="3611" y="10"/>
            <a:ext cx="12188389" cy="6857990"/>
          </a:xfrm>
          <a:prstGeom prst="rect">
            <a:avLst/>
          </a:prstGeom>
        </p:spPr>
      </p:pic>
      <p:grpSp>
        <p:nvGrpSpPr>
          <p:cNvPr id="14" name="Group 13">
            <a:extLst>
              <a:ext uri="{FF2B5EF4-FFF2-40B4-BE49-F238E27FC236}">
                <a16:creationId xmlns:a16="http://schemas.microsoft.com/office/drawing/2014/main" id="{D44056DF-7985-4692-968A-466E9E6AF7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235200"/>
            <a:ext cx="10982062" cy="2396067"/>
            <a:chOff x="605895" y="2235200"/>
            <a:chExt cx="10982062" cy="2396067"/>
          </a:xfrm>
        </p:grpSpPr>
        <p:sp>
          <p:nvSpPr>
            <p:cNvPr id="15" name="Round Diagonal Corner Rectangle 7">
              <a:extLst>
                <a:ext uri="{FF2B5EF4-FFF2-40B4-BE49-F238E27FC236}">
                  <a16:creationId xmlns:a16="http://schemas.microsoft.com/office/drawing/2014/main" id="{B414A174-532A-4602-934F-9858D1D86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940B0C0C-7F94-4725-8108-62B3B7A5AE7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p:grpSpPr>
          <p:sp>
            <p:nvSpPr>
              <p:cNvPr id="17" name="Freeform 32">
                <a:extLst>
                  <a:ext uri="{FF2B5EF4-FFF2-40B4-BE49-F238E27FC236}">
                    <a16:creationId xmlns:a16="http://schemas.microsoft.com/office/drawing/2014/main" id="{367EAC5B-1891-480A-A3AD-B9F6A88FAC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8" name="Freeform 33">
                <a:extLst>
                  <a:ext uri="{FF2B5EF4-FFF2-40B4-BE49-F238E27FC236}">
                    <a16:creationId xmlns:a16="http://schemas.microsoft.com/office/drawing/2014/main" id="{E33FF633-15BA-464F-8F5B-26C56665F7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9" name="Freeform 34">
                <a:extLst>
                  <a:ext uri="{FF2B5EF4-FFF2-40B4-BE49-F238E27FC236}">
                    <a16:creationId xmlns:a16="http://schemas.microsoft.com/office/drawing/2014/main" id="{0C949DF6-E66B-4DB8-AB52-30CA781B48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0" name="Freeform 37">
                <a:extLst>
                  <a:ext uri="{FF2B5EF4-FFF2-40B4-BE49-F238E27FC236}">
                    <a16:creationId xmlns:a16="http://schemas.microsoft.com/office/drawing/2014/main" id="{309C2298-5EF9-4B09-8995-014F6D3BFF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1" name="Freeform 35">
                <a:extLst>
                  <a:ext uri="{FF2B5EF4-FFF2-40B4-BE49-F238E27FC236}">
                    <a16:creationId xmlns:a16="http://schemas.microsoft.com/office/drawing/2014/main" id="{319B2AFC-EBFF-477C-A364-6D575BE5AA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2" name="Freeform 36">
                <a:extLst>
                  <a:ext uri="{FF2B5EF4-FFF2-40B4-BE49-F238E27FC236}">
                    <a16:creationId xmlns:a16="http://schemas.microsoft.com/office/drawing/2014/main" id="{CC6B7D67-F2F8-4B07-B954-EAC9135B2B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3" name="Freeform 38">
                <a:extLst>
                  <a:ext uri="{FF2B5EF4-FFF2-40B4-BE49-F238E27FC236}">
                    <a16:creationId xmlns:a16="http://schemas.microsoft.com/office/drawing/2014/main" id="{7FF1659D-33DA-4F62-8567-A54020D2E2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4" name="Freeform 39">
                <a:extLst>
                  <a:ext uri="{FF2B5EF4-FFF2-40B4-BE49-F238E27FC236}">
                    <a16:creationId xmlns:a16="http://schemas.microsoft.com/office/drawing/2014/main" id="{9110F572-DC3D-4AB3-B731-B73BD65057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5" name="Freeform 40">
                <a:extLst>
                  <a:ext uri="{FF2B5EF4-FFF2-40B4-BE49-F238E27FC236}">
                    <a16:creationId xmlns:a16="http://schemas.microsoft.com/office/drawing/2014/main" id="{A2F7D0E9-68CE-40F9-B0E9-F915103ECF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6" name="Rectangle 41">
                <a:extLst>
                  <a:ext uri="{FF2B5EF4-FFF2-40B4-BE49-F238E27FC236}">
                    <a16:creationId xmlns:a16="http://schemas.microsoft.com/office/drawing/2014/main" id="{AB69A438-1FB7-454A-A3E9-0C329643CD4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27" name="Freeform 32">
                <a:extLst>
                  <a:ext uri="{FF2B5EF4-FFF2-40B4-BE49-F238E27FC236}">
                    <a16:creationId xmlns:a16="http://schemas.microsoft.com/office/drawing/2014/main" id="{E64598D0-3A2C-4570-9E7C-C52C89549B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8" name="Freeform 33">
                <a:extLst>
                  <a:ext uri="{FF2B5EF4-FFF2-40B4-BE49-F238E27FC236}">
                    <a16:creationId xmlns:a16="http://schemas.microsoft.com/office/drawing/2014/main" id="{CC17CF42-8908-477B-9F36-DA1306CA01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9" name="Freeform 34">
                <a:extLst>
                  <a:ext uri="{FF2B5EF4-FFF2-40B4-BE49-F238E27FC236}">
                    <a16:creationId xmlns:a16="http://schemas.microsoft.com/office/drawing/2014/main" id="{A2457851-D4A0-404C-BF3F-99AE00B9E9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0" name="Freeform 37">
                <a:extLst>
                  <a:ext uri="{FF2B5EF4-FFF2-40B4-BE49-F238E27FC236}">
                    <a16:creationId xmlns:a16="http://schemas.microsoft.com/office/drawing/2014/main" id="{ECC300FA-EE4A-489E-9A47-79BEBF05D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1" name="Freeform 35">
                <a:extLst>
                  <a:ext uri="{FF2B5EF4-FFF2-40B4-BE49-F238E27FC236}">
                    <a16:creationId xmlns:a16="http://schemas.microsoft.com/office/drawing/2014/main" id="{0D1F26E2-902B-416B-A1DB-80DAF78D8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2" name="Freeform 36">
                <a:extLst>
                  <a:ext uri="{FF2B5EF4-FFF2-40B4-BE49-F238E27FC236}">
                    <a16:creationId xmlns:a16="http://schemas.microsoft.com/office/drawing/2014/main" id="{491346A0-BF6D-45A5-806A-2150768722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3" name="Freeform 38">
                <a:extLst>
                  <a:ext uri="{FF2B5EF4-FFF2-40B4-BE49-F238E27FC236}">
                    <a16:creationId xmlns:a16="http://schemas.microsoft.com/office/drawing/2014/main" id="{A8A5AAC9-38FD-4A03-AB91-236F2AAC625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4" name="Freeform 39">
                <a:extLst>
                  <a:ext uri="{FF2B5EF4-FFF2-40B4-BE49-F238E27FC236}">
                    <a16:creationId xmlns:a16="http://schemas.microsoft.com/office/drawing/2014/main" id="{7AD4105C-55AA-47FF-AC5D-5BCB0B78C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5" name="Freeform 40">
                <a:extLst>
                  <a:ext uri="{FF2B5EF4-FFF2-40B4-BE49-F238E27FC236}">
                    <a16:creationId xmlns:a16="http://schemas.microsoft.com/office/drawing/2014/main" id="{1C4B42B1-B112-4057-82C3-E5AF3BC7F6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6" name="Rectangle 41">
                <a:extLst>
                  <a:ext uri="{FF2B5EF4-FFF2-40B4-BE49-F238E27FC236}">
                    <a16:creationId xmlns:a16="http://schemas.microsoft.com/office/drawing/2014/main" id="{C8B37395-3651-4E66-A62E-31529FABC8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grpSp>
      <p:sp>
        <p:nvSpPr>
          <p:cNvPr id="2" name="Title 1">
            <a:extLst>
              <a:ext uri="{FF2B5EF4-FFF2-40B4-BE49-F238E27FC236}">
                <a16:creationId xmlns:a16="http://schemas.microsoft.com/office/drawing/2014/main" id="{4D687081-16D7-4BC5-A7DB-E70117439F85}"/>
              </a:ext>
            </a:extLst>
          </p:cNvPr>
          <p:cNvSpPr>
            <a:spLocks noGrp="1"/>
          </p:cNvSpPr>
          <p:nvPr>
            <p:ph type="ctrTitle"/>
          </p:nvPr>
        </p:nvSpPr>
        <p:spPr>
          <a:xfrm>
            <a:off x="2667000" y="2741991"/>
            <a:ext cx="6858000" cy="1367896"/>
          </a:xfrm>
        </p:spPr>
        <p:txBody>
          <a:bodyPr anchor="ctr">
            <a:normAutofit fontScale="90000"/>
          </a:bodyPr>
          <a:lstStyle/>
          <a:p>
            <a:pPr algn="ctr"/>
            <a:r>
              <a:rPr lang="en-US" dirty="0"/>
              <a:t>LLM's use a surprisingly simple mechanism to retrieve stored knowledge</a:t>
            </a:r>
          </a:p>
        </p:txBody>
      </p:sp>
      <p:sp>
        <p:nvSpPr>
          <p:cNvPr id="38" name="Rectangle 37">
            <a:extLst>
              <a:ext uri="{FF2B5EF4-FFF2-40B4-BE49-F238E27FC236}">
                <a16:creationId xmlns:a16="http://schemas.microsoft.com/office/drawing/2014/main" id="{6B6D540F-1E2F-416F-819F-D8216BC8F3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4" name="TextBox 3">
            <a:extLst>
              <a:ext uri="{FF2B5EF4-FFF2-40B4-BE49-F238E27FC236}">
                <a16:creationId xmlns:a16="http://schemas.microsoft.com/office/drawing/2014/main" id="{3249A0A9-7C99-7E5D-EB31-CA50407FB7A8}"/>
              </a:ext>
            </a:extLst>
          </p:cNvPr>
          <p:cNvSpPr txBox="1"/>
          <p:nvPr/>
        </p:nvSpPr>
        <p:spPr>
          <a:xfrm>
            <a:off x="6466114" y="4626429"/>
            <a:ext cx="542108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Summary by: Gene Olafsen</a:t>
            </a:r>
          </a:p>
        </p:txBody>
      </p:sp>
    </p:spTree>
    <p:extLst>
      <p:ext uri="{BB962C8B-B14F-4D97-AF65-F5344CB8AC3E}">
        <p14:creationId xmlns:p14="http://schemas.microsoft.com/office/powerpoint/2010/main" val="2185875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A93DF-1DAC-B744-0632-6D86441C1E26}"/>
              </a:ext>
            </a:extLst>
          </p:cNvPr>
          <p:cNvSpPr>
            <a:spLocks noGrp="1"/>
          </p:cNvSpPr>
          <p:nvPr>
            <p:ph type="title"/>
          </p:nvPr>
        </p:nvSpPr>
        <p:spPr/>
        <p:txBody>
          <a:bodyPr/>
          <a:lstStyle/>
          <a:p>
            <a:r>
              <a:rPr lang="en-US" dirty="0"/>
              <a:t>Functions for Relationships</a:t>
            </a:r>
          </a:p>
        </p:txBody>
      </p:sp>
      <p:sp>
        <p:nvSpPr>
          <p:cNvPr id="3" name="Content Placeholder 2">
            <a:extLst>
              <a:ext uri="{FF2B5EF4-FFF2-40B4-BE49-F238E27FC236}">
                <a16:creationId xmlns:a16="http://schemas.microsoft.com/office/drawing/2014/main" id="{6DBD1A6F-C83C-06C0-94EA-92DE4E0B3568}"/>
              </a:ext>
            </a:extLst>
          </p:cNvPr>
          <p:cNvSpPr>
            <a:spLocks noGrp="1"/>
          </p:cNvSpPr>
          <p:nvPr>
            <p:ph idx="1"/>
          </p:nvPr>
        </p:nvSpPr>
        <p:spPr/>
        <p:txBody>
          <a:bodyPr vert="horz" lIns="91440" tIns="45720" rIns="91440" bIns="45720" rtlCol="0" anchor="t">
            <a:normAutofit/>
          </a:bodyPr>
          <a:lstStyle/>
          <a:p>
            <a:r>
              <a:rPr lang="en-US" dirty="0">
                <a:ea typeface="+mn-lt"/>
                <a:cs typeface="+mn-lt"/>
              </a:rPr>
              <a:t>The researchers developed a method to estimate these simple functions, and then computed functions for 47 different relations, such as “capital city of a country” and “lead singer of a band.”</a:t>
            </a:r>
            <a:endParaRPr lang="en-US" dirty="0"/>
          </a:p>
        </p:txBody>
      </p:sp>
    </p:spTree>
    <p:extLst>
      <p:ext uri="{BB962C8B-B14F-4D97-AF65-F5344CB8AC3E}">
        <p14:creationId xmlns:p14="http://schemas.microsoft.com/office/powerpoint/2010/main" val="2842181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8F11D-1856-252C-13B1-C8287D920395}"/>
              </a:ext>
            </a:extLst>
          </p:cNvPr>
          <p:cNvSpPr>
            <a:spLocks noGrp="1"/>
          </p:cNvSpPr>
          <p:nvPr>
            <p:ph type="title"/>
          </p:nvPr>
        </p:nvSpPr>
        <p:spPr/>
        <p:txBody>
          <a:bodyPr/>
          <a:lstStyle/>
          <a:p>
            <a:r>
              <a:rPr lang="en-US" dirty="0"/>
              <a:t>Linear Relational </a:t>
            </a:r>
            <a:r>
              <a:rPr lang="en-US" dirty="0" err="1"/>
              <a:t>EmBedding</a:t>
            </a:r>
            <a:r>
              <a:rPr lang="en-US" dirty="0"/>
              <a:t> (LRE)</a:t>
            </a:r>
          </a:p>
        </p:txBody>
      </p:sp>
      <p:pic>
        <p:nvPicPr>
          <p:cNvPr id="4" name="Content Placeholder 3" descr="A black text with black text&#10;&#10;Description automatically generated">
            <a:extLst>
              <a:ext uri="{FF2B5EF4-FFF2-40B4-BE49-F238E27FC236}">
                <a16:creationId xmlns:a16="http://schemas.microsoft.com/office/drawing/2014/main" id="{B2CFAFF2-5806-49C4-706B-E1C7B16CF4BD}"/>
              </a:ext>
            </a:extLst>
          </p:cNvPr>
          <p:cNvPicPr>
            <a:picLocks noGrp="1" noChangeAspect="1"/>
          </p:cNvPicPr>
          <p:nvPr>
            <p:ph idx="1"/>
          </p:nvPr>
        </p:nvPicPr>
        <p:blipFill>
          <a:blip r:embed="rId2"/>
          <a:stretch>
            <a:fillRect/>
          </a:stretch>
        </p:blipFill>
        <p:spPr>
          <a:xfrm>
            <a:off x="1584324" y="2510631"/>
            <a:ext cx="9020175" cy="3019425"/>
          </a:xfrm>
        </p:spPr>
      </p:pic>
    </p:spTree>
    <p:extLst>
      <p:ext uri="{BB962C8B-B14F-4D97-AF65-F5344CB8AC3E}">
        <p14:creationId xmlns:p14="http://schemas.microsoft.com/office/powerpoint/2010/main" val="1410975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294D9-B71F-3602-F7B4-867435B9F4AC}"/>
              </a:ext>
            </a:extLst>
          </p:cNvPr>
          <p:cNvSpPr>
            <a:spLocks noGrp="1"/>
          </p:cNvSpPr>
          <p:nvPr>
            <p:ph type="title"/>
          </p:nvPr>
        </p:nvSpPr>
        <p:spPr/>
        <p:txBody>
          <a:bodyPr/>
          <a:lstStyle/>
          <a:p>
            <a:r>
              <a:rPr lang="en-US" dirty="0"/>
              <a:t>LRE – Faithfulness and Causality</a:t>
            </a:r>
          </a:p>
        </p:txBody>
      </p:sp>
      <p:sp>
        <p:nvSpPr>
          <p:cNvPr id="3" name="Content Placeholder 2">
            <a:extLst>
              <a:ext uri="{FF2B5EF4-FFF2-40B4-BE49-F238E27FC236}">
                <a16:creationId xmlns:a16="http://schemas.microsoft.com/office/drawing/2014/main" id="{4DD659E0-5F59-8FD6-12EF-3DC3259B0940}"/>
              </a:ext>
            </a:extLst>
          </p:cNvPr>
          <p:cNvSpPr>
            <a:spLocks noGrp="1"/>
          </p:cNvSpPr>
          <p:nvPr>
            <p:ph idx="1"/>
          </p:nvPr>
        </p:nvSpPr>
        <p:spPr/>
        <p:txBody>
          <a:bodyPr vert="horz" lIns="91440" tIns="45720" rIns="91440" bIns="45720" rtlCol="0" anchor="t">
            <a:normAutofit/>
          </a:bodyPr>
          <a:lstStyle/>
          <a:p>
            <a:r>
              <a:rPr lang="en-US" dirty="0">
                <a:ea typeface="+mn-lt"/>
                <a:cs typeface="+mn-lt"/>
              </a:rPr>
              <a:t>For a linear relation operator LRE is a good approximation of the transformer’s decoding algorithm, it should satisfy two properties:</a:t>
            </a:r>
            <a:endParaRPr lang="en-US">
              <a:ea typeface="+mn-lt"/>
              <a:cs typeface="+mn-lt"/>
            </a:endParaRPr>
          </a:p>
          <a:p>
            <a:pPr lvl="1">
              <a:buFont typeface="Courier New" panose="020B0604020202020204" pitchFamily="34" charset="0"/>
              <a:buChar char="o"/>
            </a:pPr>
            <a:r>
              <a:rPr lang="en-US"/>
              <a:t>Faithfulness - </a:t>
            </a:r>
            <a:r>
              <a:rPr lang="en-US">
                <a:ea typeface="+mn-lt"/>
                <a:cs typeface="+mn-lt"/>
              </a:rPr>
              <a:t>When applied to new subjects s, the output of LRE(s) should make the same predictions as the transformer. </a:t>
            </a:r>
          </a:p>
          <a:p>
            <a:pPr lvl="1">
              <a:buFont typeface="Courier New" panose="020B0604020202020204" pitchFamily="34" charset="0"/>
              <a:buChar char="o"/>
            </a:pPr>
            <a:r>
              <a:rPr lang="en-US" dirty="0"/>
              <a:t>Causality </a:t>
            </a:r>
            <a:r>
              <a:rPr lang="en-US"/>
              <a:t>- </a:t>
            </a:r>
            <a:r>
              <a:rPr lang="en-US">
                <a:ea typeface="+mn-lt"/>
                <a:cs typeface="+mn-lt"/>
              </a:rPr>
              <a:t>If a learned LRE is a good description of the LM’s decoding procedure, it should be able to model causal influence of the relational embedding on the LM’s predictions. </a:t>
            </a:r>
            <a:endParaRPr lang="en-US" dirty="0"/>
          </a:p>
          <a:p>
            <a:endParaRPr lang="en-US" dirty="0"/>
          </a:p>
          <a:p>
            <a:pPr lvl="1">
              <a:buFont typeface="Courier New" panose="020B0604020202020204" pitchFamily="34" charset="0"/>
              <a:buChar char="o"/>
            </a:pPr>
            <a:endParaRPr lang="en-US" dirty="0"/>
          </a:p>
        </p:txBody>
      </p:sp>
    </p:spTree>
    <p:extLst>
      <p:ext uri="{BB962C8B-B14F-4D97-AF65-F5344CB8AC3E}">
        <p14:creationId xmlns:p14="http://schemas.microsoft.com/office/powerpoint/2010/main" val="1647913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E568F-D75E-6861-FF35-AF0D65104569}"/>
              </a:ext>
            </a:extLst>
          </p:cNvPr>
          <p:cNvSpPr>
            <a:spLocks noGrp="1"/>
          </p:cNvSpPr>
          <p:nvPr>
            <p:ph type="title"/>
          </p:nvPr>
        </p:nvSpPr>
        <p:spPr/>
        <p:txBody>
          <a:bodyPr/>
          <a:lstStyle/>
          <a:p>
            <a:r>
              <a:rPr lang="en-US" dirty="0"/>
              <a:t>'Subject' Replacement</a:t>
            </a:r>
          </a:p>
        </p:txBody>
      </p:sp>
      <p:pic>
        <p:nvPicPr>
          <p:cNvPr id="4" name="Content Placeholder 3" descr="A diagram of a guitar&#10;&#10;Description automatically generated">
            <a:extLst>
              <a:ext uri="{FF2B5EF4-FFF2-40B4-BE49-F238E27FC236}">
                <a16:creationId xmlns:a16="http://schemas.microsoft.com/office/drawing/2014/main" id="{FD58C6D3-B316-BB89-9B62-38E487ADB2CC}"/>
              </a:ext>
            </a:extLst>
          </p:cNvPr>
          <p:cNvPicPr>
            <a:picLocks noGrp="1" noChangeAspect="1"/>
          </p:cNvPicPr>
          <p:nvPr>
            <p:ph idx="1"/>
          </p:nvPr>
        </p:nvPicPr>
        <p:blipFill>
          <a:blip r:embed="rId2"/>
          <a:stretch>
            <a:fillRect/>
          </a:stretch>
        </p:blipFill>
        <p:spPr>
          <a:xfrm>
            <a:off x="1144478" y="2641893"/>
            <a:ext cx="9910304" cy="2078407"/>
          </a:xfrm>
        </p:spPr>
      </p:pic>
    </p:spTree>
    <p:extLst>
      <p:ext uri="{BB962C8B-B14F-4D97-AF65-F5344CB8AC3E}">
        <p14:creationId xmlns:p14="http://schemas.microsoft.com/office/powerpoint/2010/main" val="3886238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07EE-95D2-6E42-924D-5D7A8FA34026}"/>
              </a:ext>
            </a:extLst>
          </p:cNvPr>
          <p:cNvSpPr>
            <a:spLocks noGrp="1"/>
          </p:cNvSpPr>
          <p:nvPr>
            <p:ph type="title"/>
          </p:nvPr>
        </p:nvSpPr>
        <p:spPr/>
        <p:txBody>
          <a:bodyPr/>
          <a:lstStyle/>
          <a:p>
            <a:r>
              <a:rPr lang="en-US" dirty="0">
                <a:ea typeface="+mj-lt"/>
                <a:cs typeface="+mj-lt"/>
              </a:rPr>
              <a:t>ARE LRES FAITHFUL TO RELATIONS?</a:t>
            </a:r>
            <a:endParaRPr lang="en-US" dirty="0"/>
          </a:p>
        </p:txBody>
      </p:sp>
      <p:sp>
        <p:nvSpPr>
          <p:cNvPr id="3" name="Content Placeholder 2">
            <a:extLst>
              <a:ext uri="{FF2B5EF4-FFF2-40B4-BE49-F238E27FC236}">
                <a16:creationId xmlns:a16="http://schemas.microsoft.com/office/drawing/2014/main" id="{07F571CB-5D85-CF7F-1678-9ADB06B03DF8}"/>
              </a:ext>
            </a:extLst>
          </p:cNvPr>
          <p:cNvSpPr>
            <a:spLocks noGrp="1"/>
          </p:cNvSpPr>
          <p:nvPr>
            <p:ph idx="1"/>
          </p:nvPr>
        </p:nvSpPr>
        <p:spPr/>
        <p:txBody>
          <a:bodyPr vert="horz" lIns="91440" tIns="45720" rIns="91440" bIns="45720" rtlCol="0" anchor="t">
            <a:normAutofit/>
          </a:bodyPr>
          <a:lstStyle/>
          <a:p>
            <a:r>
              <a:rPr lang="en-US" dirty="0">
                <a:ea typeface="+mn-lt"/>
                <a:cs typeface="+mn-lt"/>
              </a:rPr>
              <a:t>From the paper: "Our method achieves over 60% faithfulness for almost half of the relations, indicating that those relations are linearly decodable from the subject representation."</a:t>
            </a:r>
            <a:endParaRPr lang="en-US" dirty="0"/>
          </a:p>
        </p:txBody>
      </p:sp>
    </p:spTree>
    <p:extLst>
      <p:ext uri="{BB962C8B-B14F-4D97-AF65-F5344CB8AC3E}">
        <p14:creationId xmlns:p14="http://schemas.microsoft.com/office/powerpoint/2010/main" val="3792852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graph with blue and black text&#10;&#10;Description automatically generated">
            <a:extLst>
              <a:ext uri="{FF2B5EF4-FFF2-40B4-BE49-F238E27FC236}">
                <a16:creationId xmlns:a16="http://schemas.microsoft.com/office/drawing/2014/main" id="{FF647BBE-B881-3ACB-5676-1F07197C801F}"/>
              </a:ext>
            </a:extLst>
          </p:cNvPr>
          <p:cNvPicPr>
            <a:picLocks noGrp="1" noChangeAspect="1"/>
          </p:cNvPicPr>
          <p:nvPr>
            <p:ph idx="1"/>
          </p:nvPr>
        </p:nvPicPr>
        <p:blipFill>
          <a:blip r:embed="rId2"/>
          <a:stretch>
            <a:fillRect/>
          </a:stretch>
        </p:blipFill>
        <p:spPr>
          <a:xfrm>
            <a:off x="923219" y="902939"/>
            <a:ext cx="10457204" cy="4961329"/>
          </a:xfrm>
        </p:spPr>
      </p:pic>
    </p:spTree>
    <p:extLst>
      <p:ext uri="{BB962C8B-B14F-4D97-AF65-F5344CB8AC3E}">
        <p14:creationId xmlns:p14="http://schemas.microsoft.com/office/powerpoint/2010/main" val="39564304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901BD-1004-0AB4-02B4-AA1BE967BD3C}"/>
              </a:ext>
            </a:extLst>
          </p:cNvPr>
          <p:cNvSpPr>
            <a:spLocks noGrp="1"/>
          </p:cNvSpPr>
          <p:nvPr>
            <p:ph type="title"/>
          </p:nvPr>
        </p:nvSpPr>
        <p:spPr/>
        <p:txBody>
          <a:bodyPr/>
          <a:lstStyle/>
          <a:p>
            <a:r>
              <a:rPr lang="en-US" dirty="0"/>
              <a:t>Figure Analysis Summary</a:t>
            </a:r>
          </a:p>
        </p:txBody>
      </p:sp>
      <p:sp>
        <p:nvSpPr>
          <p:cNvPr id="3" name="Content Placeholder 2">
            <a:extLst>
              <a:ext uri="{FF2B5EF4-FFF2-40B4-BE49-F238E27FC236}">
                <a16:creationId xmlns:a16="http://schemas.microsoft.com/office/drawing/2014/main" id="{6262CCC7-492A-E80A-5C39-1464829F6DA3}"/>
              </a:ext>
            </a:extLst>
          </p:cNvPr>
          <p:cNvSpPr>
            <a:spLocks noGrp="1"/>
          </p:cNvSpPr>
          <p:nvPr>
            <p:ph idx="1"/>
          </p:nvPr>
        </p:nvSpPr>
        <p:spPr/>
        <p:txBody>
          <a:bodyPr vert="horz" lIns="91440" tIns="45720" rIns="91440" bIns="45720" rtlCol="0" anchor="t">
            <a:normAutofit/>
          </a:bodyPr>
          <a:lstStyle/>
          <a:p>
            <a:r>
              <a:rPr lang="en-US" dirty="0">
                <a:ea typeface="+mn-lt"/>
                <a:cs typeface="+mn-lt"/>
              </a:rPr>
              <a:t>Relation-wise LRE faithfulness to LM computation F. Horizontal red lines per relation indicate accuracy of a random-guess baseline. LRE is </a:t>
            </a:r>
            <a:r>
              <a:rPr lang="en-US">
                <a:ea typeface="+mn-lt"/>
                <a:cs typeface="+mn-lt"/>
              </a:rPr>
              <a:t>consistently</a:t>
            </a:r>
            <a:r>
              <a:rPr lang="en-US" dirty="0">
                <a:ea typeface="+mn-lt"/>
                <a:cs typeface="+mn-lt"/>
              </a:rPr>
              <a:t> better than random guess and is predictive of the behavior of the transformer on most relations. However, for some relations such as "company CEO" or "task </a:t>
            </a:r>
            <a:r>
              <a:rPr lang="en-US">
                <a:ea typeface="+mn-lt"/>
                <a:cs typeface="+mn-lt"/>
              </a:rPr>
              <a:t>done by tool", the</a:t>
            </a:r>
            <a:r>
              <a:rPr lang="en-US" dirty="0">
                <a:ea typeface="+mn-lt"/>
                <a:cs typeface="+mn-lt"/>
              </a:rPr>
              <a:t> transformer LM deviates from LRE, suggesting non-linear model computation for those relations.</a:t>
            </a:r>
          </a:p>
        </p:txBody>
      </p:sp>
    </p:spTree>
    <p:extLst>
      <p:ext uri="{BB962C8B-B14F-4D97-AF65-F5344CB8AC3E}">
        <p14:creationId xmlns:p14="http://schemas.microsoft.com/office/powerpoint/2010/main" val="32954037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2CC5C-DD02-55E2-E016-8425604574F9}"/>
              </a:ext>
            </a:extLst>
          </p:cNvPr>
          <p:cNvSpPr>
            <a:spLocks noGrp="1"/>
          </p:cNvSpPr>
          <p:nvPr>
            <p:ph type="title"/>
          </p:nvPr>
        </p:nvSpPr>
        <p:spPr/>
        <p:txBody>
          <a:bodyPr/>
          <a:lstStyle/>
          <a:p>
            <a:r>
              <a:rPr lang="en-US" dirty="0"/>
              <a:t>Possible Multiple Layer Encodings</a:t>
            </a:r>
          </a:p>
        </p:txBody>
      </p:sp>
      <p:sp>
        <p:nvSpPr>
          <p:cNvPr id="3" name="Content Placeholder 2">
            <a:extLst>
              <a:ext uri="{FF2B5EF4-FFF2-40B4-BE49-F238E27FC236}">
                <a16:creationId xmlns:a16="http://schemas.microsoft.com/office/drawing/2014/main" id="{59179533-928B-A809-4340-3EE5660532D8}"/>
              </a:ext>
            </a:extLst>
          </p:cNvPr>
          <p:cNvSpPr>
            <a:spLocks noGrp="1"/>
          </p:cNvSpPr>
          <p:nvPr>
            <p:ph idx="1"/>
          </p:nvPr>
        </p:nvSpPr>
        <p:spPr/>
        <p:txBody>
          <a:bodyPr vert="horz" lIns="91440" tIns="45720" rIns="91440" bIns="45720" rtlCol="0" anchor="t">
            <a:normAutofit fontScale="92500"/>
          </a:bodyPr>
          <a:lstStyle/>
          <a:p>
            <a:r>
              <a:rPr lang="en-US" dirty="0">
                <a:ea typeface="+mn-lt"/>
                <a:cs typeface="+mn-lt"/>
              </a:rPr>
              <a:t>No method reaches over 6% faithfulness on the Company CEO relation, despite GPT-J accurately predicting the CEOs of 69 companies when prompted.  </a:t>
            </a:r>
          </a:p>
          <a:p>
            <a:r>
              <a:rPr lang="en-US" dirty="0">
                <a:ea typeface="+mn-lt"/>
                <a:cs typeface="+mn-lt"/>
              </a:rPr>
              <a:t>Indicating that a more involved, non-linear decoding approach is employed by the model to make those predictions. Interestingly, the relations that exhibit this behavior the most are those where the range is the names of people or companies. </a:t>
            </a:r>
            <a:endParaRPr lang="en-US">
              <a:ea typeface="+mn-lt"/>
              <a:cs typeface="+mn-lt"/>
            </a:endParaRPr>
          </a:p>
          <a:p>
            <a:r>
              <a:rPr lang="en-US" dirty="0">
                <a:ea typeface="+mn-lt"/>
                <a:cs typeface="+mn-lt"/>
              </a:rPr>
              <a:t>One possible explanation is that these ranges are so large that the LM cannot reliably linearly encode them at a single layer, and relies on a more complicated encoding procedures possibly involving multiple layers.</a:t>
            </a:r>
            <a:endParaRPr lang="en-US"/>
          </a:p>
        </p:txBody>
      </p:sp>
    </p:spTree>
    <p:extLst>
      <p:ext uri="{BB962C8B-B14F-4D97-AF65-F5344CB8AC3E}">
        <p14:creationId xmlns:p14="http://schemas.microsoft.com/office/powerpoint/2010/main" val="33294052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D313D-82CC-C6E8-015F-BEE8AE580800}"/>
              </a:ext>
            </a:extLst>
          </p:cNvPr>
          <p:cNvSpPr>
            <a:spLocks noGrp="1"/>
          </p:cNvSpPr>
          <p:nvPr>
            <p:ph type="title"/>
          </p:nvPr>
        </p:nvSpPr>
        <p:spPr/>
        <p:txBody>
          <a:bodyPr>
            <a:normAutofit/>
          </a:bodyPr>
          <a:lstStyle/>
          <a:p>
            <a:r>
              <a:rPr lang="en-US" dirty="0">
                <a:ea typeface="+mj-lt"/>
                <a:cs typeface="+mj-lt"/>
              </a:rPr>
              <a:t>DO LRES  CAUSALLY CHARACTERIZE MODEL PREDICTIONS?</a:t>
            </a:r>
            <a:endParaRPr lang="en-US" dirty="0"/>
          </a:p>
        </p:txBody>
      </p:sp>
      <p:sp>
        <p:nvSpPr>
          <p:cNvPr id="3" name="Content Placeholder 2">
            <a:extLst>
              <a:ext uri="{FF2B5EF4-FFF2-40B4-BE49-F238E27FC236}">
                <a16:creationId xmlns:a16="http://schemas.microsoft.com/office/drawing/2014/main" id="{6561BAC8-E4A0-5BDD-BA09-86AABCFE1A01}"/>
              </a:ext>
            </a:extLst>
          </p:cNvPr>
          <p:cNvSpPr>
            <a:spLocks noGrp="1"/>
          </p:cNvSpPr>
          <p:nvPr>
            <p:ph idx="1"/>
          </p:nvPr>
        </p:nvSpPr>
        <p:spPr/>
        <p:txBody>
          <a:bodyPr vert="horz" lIns="91440" tIns="45720" rIns="91440" bIns="45720" rtlCol="0" anchor="t">
            <a:normAutofit/>
          </a:bodyPr>
          <a:lstStyle/>
          <a:p>
            <a:r>
              <a:rPr lang="en-US" dirty="0">
                <a:ea typeface="+mn-lt"/>
                <a:cs typeface="+mn-lt"/>
              </a:rPr>
              <a:t>To show that LREs causally influence LM predictions, we follow the procedure described in the figure below to use the inverse of LRE to change the LM’s predicted object for a given subject.</a:t>
            </a:r>
            <a:endParaRPr lang="en-US" dirty="0"/>
          </a:p>
        </p:txBody>
      </p:sp>
      <p:pic>
        <p:nvPicPr>
          <p:cNvPr id="5" name="Content Placeholder 3" descr="A diagram of a guitar&#10;&#10;Description automatically generated">
            <a:extLst>
              <a:ext uri="{FF2B5EF4-FFF2-40B4-BE49-F238E27FC236}">
                <a16:creationId xmlns:a16="http://schemas.microsoft.com/office/drawing/2014/main" id="{BAB240E0-48FF-7F82-BC15-AA6394ACD46E}"/>
              </a:ext>
            </a:extLst>
          </p:cNvPr>
          <p:cNvPicPr>
            <a:picLocks noChangeAspect="1"/>
          </p:cNvPicPr>
          <p:nvPr/>
        </p:nvPicPr>
        <p:blipFill>
          <a:blip r:embed="rId2"/>
          <a:stretch>
            <a:fillRect/>
          </a:stretch>
        </p:blipFill>
        <p:spPr>
          <a:xfrm>
            <a:off x="1139803" y="3857353"/>
            <a:ext cx="9910304" cy="2078407"/>
          </a:xfrm>
          <a:prstGeom prst="rect">
            <a:avLst/>
          </a:prstGeom>
        </p:spPr>
      </p:pic>
    </p:spTree>
    <p:extLst>
      <p:ext uri="{BB962C8B-B14F-4D97-AF65-F5344CB8AC3E}">
        <p14:creationId xmlns:p14="http://schemas.microsoft.com/office/powerpoint/2010/main" val="42188929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926BC-2C5B-5F71-B060-733F927F336B}"/>
              </a:ext>
            </a:extLst>
          </p:cNvPr>
          <p:cNvSpPr>
            <a:spLocks noGrp="1"/>
          </p:cNvSpPr>
          <p:nvPr>
            <p:ph type="title"/>
          </p:nvPr>
        </p:nvSpPr>
        <p:spPr/>
        <p:txBody>
          <a:bodyPr/>
          <a:lstStyle/>
          <a:p>
            <a:r>
              <a:rPr lang="en-US" dirty="0"/>
              <a:t>Causality vs faithfulness</a:t>
            </a:r>
          </a:p>
        </p:txBody>
      </p:sp>
      <p:sp>
        <p:nvSpPr>
          <p:cNvPr id="3" name="Content Placeholder 2">
            <a:extLst>
              <a:ext uri="{FF2B5EF4-FFF2-40B4-BE49-F238E27FC236}">
                <a16:creationId xmlns:a16="http://schemas.microsoft.com/office/drawing/2014/main" id="{A7A04D78-C610-2056-40A4-605EE52EAA94}"/>
              </a:ext>
            </a:extLst>
          </p:cNvPr>
          <p:cNvSpPr>
            <a:spLocks noGrp="1"/>
          </p:cNvSpPr>
          <p:nvPr>
            <p:ph idx="1"/>
          </p:nvPr>
        </p:nvSpPr>
        <p:spPr>
          <a:xfrm>
            <a:off x="1141412" y="2249487"/>
            <a:ext cx="5344438" cy="3541714"/>
          </a:xfrm>
        </p:spPr>
        <p:txBody>
          <a:bodyPr vert="horz" lIns="91440" tIns="45720" rIns="91440" bIns="45720" rtlCol="0" anchor="t">
            <a:normAutofit/>
          </a:bodyPr>
          <a:lstStyle/>
          <a:p>
            <a:r>
              <a:rPr lang="en-US" dirty="0">
                <a:ea typeface="+mn-lt"/>
                <a:cs typeface="+mn-lt"/>
              </a:rPr>
              <a:t>This figure depicts a strong linear correlation between the metrics when the hyperparameters were selected to achieve best causal influence.</a:t>
            </a:r>
            <a:endParaRPr lang="en-US" dirty="0"/>
          </a:p>
        </p:txBody>
      </p:sp>
      <p:pic>
        <p:nvPicPr>
          <p:cNvPr id="4" name="Picture 3" descr="A graph of a star constellation&#10;&#10;Description automatically generated">
            <a:extLst>
              <a:ext uri="{FF2B5EF4-FFF2-40B4-BE49-F238E27FC236}">
                <a16:creationId xmlns:a16="http://schemas.microsoft.com/office/drawing/2014/main" id="{F9533D5B-7951-0AF6-A72B-E38197DBD027}"/>
              </a:ext>
            </a:extLst>
          </p:cNvPr>
          <p:cNvPicPr>
            <a:picLocks noChangeAspect="1"/>
          </p:cNvPicPr>
          <p:nvPr/>
        </p:nvPicPr>
        <p:blipFill>
          <a:blip r:embed="rId2"/>
          <a:stretch>
            <a:fillRect/>
          </a:stretch>
        </p:blipFill>
        <p:spPr>
          <a:xfrm>
            <a:off x="6772504" y="2097596"/>
            <a:ext cx="4172594" cy="3737833"/>
          </a:xfrm>
          <a:prstGeom prst="rect">
            <a:avLst/>
          </a:prstGeom>
        </p:spPr>
      </p:pic>
    </p:spTree>
    <p:extLst>
      <p:ext uri="{BB962C8B-B14F-4D97-AF65-F5344CB8AC3E}">
        <p14:creationId xmlns:p14="http://schemas.microsoft.com/office/powerpoint/2010/main" val="199125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B02F8-E59A-356D-3490-392D25698770}"/>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52B24244-CC78-1BC3-6803-63B109BE80EE}"/>
              </a:ext>
            </a:extLst>
          </p:cNvPr>
          <p:cNvSpPr>
            <a:spLocks noGrp="1"/>
          </p:cNvSpPr>
          <p:nvPr>
            <p:ph idx="1"/>
          </p:nvPr>
        </p:nvSpPr>
        <p:spPr/>
        <p:txBody>
          <a:bodyPr vert="horz" lIns="91440" tIns="45720" rIns="91440" bIns="45720" rtlCol="0" anchor="t">
            <a:normAutofit/>
          </a:bodyPr>
          <a:lstStyle/>
          <a:p>
            <a:r>
              <a:rPr lang="en-US" dirty="0">
                <a:ea typeface="+mn-lt"/>
                <a:cs typeface="+mn-lt"/>
                <a:hlinkClick r:id="rId2"/>
              </a:rPr>
              <a:t>2308.09124.pdf (arxiv.org)</a:t>
            </a:r>
            <a:endParaRPr lang="en-US" dirty="0"/>
          </a:p>
        </p:txBody>
      </p:sp>
    </p:spTree>
    <p:extLst>
      <p:ext uri="{BB962C8B-B14F-4D97-AF65-F5344CB8AC3E}">
        <p14:creationId xmlns:p14="http://schemas.microsoft.com/office/powerpoint/2010/main" val="41084187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2CC5C-DD02-55E2-E016-8425604574F9}"/>
              </a:ext>
            </a:extLst>
          </p:cNvPr>
          <p:cNvSpPr>
            <a:spLocks noGrp="1"/>
          </p:cNvSpPr>
          <p:nvPr>
            <p:ph type="title"/>
          </p:nvPr>
        </p:nvSpPr>
        <p:spPr/>
        <p:txBody>
          <a:bodyPr/>
          <a:lstStyle/>
          <a:p>
            <a:r>
              <a:rPr lang="en-US" dirty="0"/>
              <a:t>Erasing an Embedding</a:t>
            </a:r>
          </a:p>
        </p:txBody>
      </p:sp>
      <p:sp>
        <p:nvSpPr>
          <p:cNvPr id="3" name="Content Placeholder 2">
            <a:extLst>
              <a:ext uri="{FF2B5EF4-FFF2-40B4-BE49-F238E27FC236}">
                <a16:creationId xmlns:a16="http://schemas.microsoft.com/office/drawing/2014/main" id="{59179533-928B-A809-4340-3EE5660532D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164344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D7924-29B7-1739-67D5-A671361D927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507596D-BA78-0510-5756-6F542A118FE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081493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9B10A-A1D9-595E-409B-E4911A6E8CC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C3593E2-C28D-50A8-6BB1-B10F35BCE68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513559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B61C3-4BE6-D26F-13C5-C3457F38D4E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FC62F53-BBD8-3878-CE51-E3BEAF8758A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52692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38DC3-98EF-9BAE-2EEB-81DA53BA9267}"/>
              </a:ext>
            </a:extLst>
          </p:cNvPr>
          <p:cNvSpPr>
            <a:spLocks noGrp="1"/>
          </p:cNvSpPr>
          <p:nvPr>
            <p:ph type="title"/>
          </p:nvPr>
        </p:nvSpPr>
        <p:spPr/>
        <p:txBody>
          <a:bodyPr/>
          <a:lstStyle/>
          <a:p>
            <a:r>
              <a:rPr lang="en-US" dirty="0"/>
              <a:t>Overview </a:t>
            </a:r>
          </a:p>
        </p:txBody>
      </p:sp>
      <p:sp>
        <p:nvSpPr>
          <p:cNvPr id="3" name="Content Placeholder 2">
            <a:extLst>
              <a:ext uri="{FF2B5EF4-FFF2-40B4-BE49-F238E27FC236}">
                <a16:creationId xmlns:a16="http://schemas.microsoft.com/office/drawing/2014/main" id="{B2305F5F-7BDC-D395-6251-55A257677208}"/>
              </a:ext>
            </a:extLst>
          </p:cNvPr>
          <p:cNvSpPr>
            <a:spLocks noGrp="1"/>
          </p:cNvSpPr>
          <p:nvPr>
            <p:ph idx="1"/>
          </p:nvPr>
        </p:nvSpPr>
        <p:spPr/>
        <p:txBody>
          <a:bodyPr vert="horz" lIns="91440" tIns="45720" rIns="91440" bIns="45720" rtlCol="0" anchor="t">
            <a:normAutofit/>
          </a:bodyPr>
          <a:lstStyle/>
          <a:p>
            <a:r>
              <a:rPr lang="en-US" dirty="0"/>
              <a:t>Researches from MIT and elsewhere found that complex large language machine-learning models use a simple mechanism to retrieve stored knowledge when they respond to a user prompt. </a:t>
            </a:r>
          </a:p>
          <a:p>
            <a:r>
              <a:rPr lang="en-US" dirty="0"/>
              <a:t>Researches can leverage these simple mechanisms to see what the model knows about different subjects, and also possibly correct false information that it has stored.</a:t>
            </a:r>
          </a:p>
        </p:txBody>
      </p:sp>
    </p:spTree>
    <p:extLst>
      <p:ext uri="{BB962C8B-B14F-4D97-AF65-F5344CB8AC3E}">
        <p14:creationId xmlns:p14="http://schemas.microsoft.com/office/powerpoint/2010/main" val="1450687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4B674-51A1-8424-89E6-655DF218C198}"/>
              </a:ext>
            </a:extLst>
          </p:cNvPr>
          <p:cNvSpPr>
            <a:spLocks noGrp="1"/>
          </p:cNvSpPr>
          <p:nvPr>
            <p:ph type="title"/>
          </p:nvPr>
        </p:nvSpPr>
        <p:spPr/>
        <p:txBody>
          <a:bodyPr/>
          <a:lstStyle/>
          <a:p>
            <a:r>
              <a:rPr lang="en-US" dirty="0"/>
              <a:t>Information Retrieval</a:t>
            </a:r>
          </a:p>
        </p:txBody>
      </p:sp>
      <p:sp>
        <p:nvSpPr>
          <p:cNvPr id="3" name="Content Placeholder 2">
            <a:extLst>
              <a:ext uri="{FF2B5EF4-FFF2-40B4-BE49-F238E27FC236}">
                <a16:creationId xmlns:a16="http://schemas.microsoft.com/office/drawing/2014/main" id="{779A59DA-503C-8172-0FA8-267409183F92}"/>
              </a:ext>
            </a:extLst>
          </p:cNvPr>
          <p:cNvSpPr>
            <a:spLocks noGrp="1"/>
          </p:cNvSpPr>
          <p:nvPr>
            <p:ph idx="1"/>
          </p:nvPr>
        </p:nvSpPr>
        <p:spPr/>
        <p:txBody>
          <a:bodyPr vert="horz" lIns="91440" tIns="45720" rIns="91440" bIns="45720" rtlCol="0" anchor="t">
            <a:normAutofit/>
          </a:bodyPr>
          <a:lstStyle/>
          <a:p>
            <a:r>
              <a:rPr lang="en-US" dirty="0">
                <a:ea typeface="+mn-lt"/>
                <a:cs typeface="+mn-lt"/>
              </a:rPr>
              <a:t>Researchers at MIT studied the mechanisms at work within LLM's machine-learning models to retrieve stored knowledge.</a:t>
            </a:r>
            <a:endParaRPr lang="en-US" dirty="0"/>
          </a:p>
        </p:txBody>
      </p:sp>
    </p:spTree>
    <p:extLst>
      <p:ext uri="{BB962C8B-B14F-4D97-AF65-F5344CB8AC3E}">
        <p14:creationId xmlns:p14="http://schemas.microsoft.com/office/powerpoint/2010/main" val="1992927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80BC3-DC2D-BABC-163F-76C1593A0B2D}"/>
              </a:ext>
            </a:extLst>
          </p:cNvPr>
          <p:cNvSpPr>
            <a:spLocks noGrp="1"/>
          </p:cNvSpPr>
          <p:nvPr>
            <p:ph type="title"/>
          </p:nvPr>
        </p:nvSpPr>
        <p:spPr/>
        <p:txBody>
          <a:bodyPr/>
          <a:lstStyle/>
          <a:p>
            <a:r>
              <a:rPr lang="en-US" dirty="0"/>
              <a:t>Surprising Result</a:t>
            </a:r>
          </a:p>
        </p:txBody>
      </p:sp>
      <p:sp>
        <p:nvSpPr>
          <p:cNvPr id="3" name="Content Placeholder 2">
            <a:extLst>
              <a:ext uri="{FF2B5EF4-FFF2-40B4-BE49-F238E27FC236}">
                <a16:creationId xmlns:a16="http://schemas.microsoft.com/office/drawing/2014/main" id="{12E032B1-8334-5CAB-6EE9-BB4ABE52FD55}"/>
              </a:ext>
            </a:extLst>
          </p:cNvPr>
          <p:cNvSpPr>
            <a:spLocks noGrp="1"/>
          </p:cNvSpPr>
          <p:nvPr>
            <p:ph idx="1"/>
          </p:nvPr>
        </p:nvSpPr>
        <p:spPr/>
        <p:txBody>
          <a:bodyPr vert="horz" lIns="91440" tIns="45720" rIns="91440" bIns="45720" rtlCol="0" anchor="t">
            <a:normAutofit/>
          </a:bodyPr>
          <a:lstStyle/>
          <a:p>
            <a:r>
              <a:rPr lang="en-US" dirty="0">
                <a:ea typeface="+mn-lt"/>
                <a:cs typeface="+mn-lt"/>
              </a:rPr>
              <a:t>LLMs often use a very simple linear function to recover and decode stored facts. Moreover, the model uses the same decoding function for similar types of facts. Linear functions, equations with only two variables and no exponents, capture the straightforward, straight-line relationship between two variables.</a:t>
            </a:r>
            <a:endParaRPr lang="en-US" dirty="0"/>
          </a:p>
        </p:txBody>
      </p:sp>
    </p:spTree>
    <p:extLst>
      <p:ext uri="{BB962C8B-B14F-4D97-AF65-F5344CB8AC3E}">
        <p14:creationId xmlns:p14="http://schemas.microsoft.com/office/powerpoint/2010/main" val="2223142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454B1-8985-85E4-868E-5E5ADCEC5791}"/>
              </a:ext>
            </a:extLst>
          </p:cNvPr>
          <p:cNvSpPr>
            <a:spLocks noGrp="1"/>
          </p:cNvSpPr>
          <p:nvPr>
            <p:ph type="title"/>
          </p:nvPr>
        </p:nvSpPr>
        <p:spPr/>
        <p:txBody>
          <a:bodyPr/>
          <a:lstStyle/>
          <a:p>
            <a:r>
              <a:rPr lang="en-US" dirty="0"/>
              <a:t>Probing subjects</a:t>
            </a:r>
          </a:p>
        </p:txBody>
      </p:sp>
      <p:sp>
        <p:nvSpPr>
          <p:cNvPr id="3" name="Content Placeholder 2">
            <a:extLst>
              <a:ext uri="{FF2B5EF4-FFF2-40B4-BE49-F238E27FC236}">
                <a16:creationId xmlns:a16="http://schemas.microsoft.com/office/drawing/2014/main" id="{2310A034-1768-ACA4-47A2-C7A943B83421}"/>
              </a:ext>
            </a:extLst>
          </p:cNvPr>
          <p:cNvSpPr>
            <a:spLocks noGrp="1"/>
          </p:cNvSpPr>
          <p:nvPr>
            <p:ph idx="1"/>
          </p:nvPr>
        </p:nvSpPr>
        <p:spPr/>
        <p:txBody>
          <a:bodyPr vert="horz" lIns="91440" tIns="45720" rIns="91440" bIns="45720" rtlCol="0" anchor="t">
            <a:normAutofit fontScale="92500" lnSpcReduction="10000"/>
          </a:bodyPr>
          <a:lstStyle/>
          <a:p>
            <a:r>
              <a:rPr lang="en-US" dirty="0">
                <a:ea typeface="+mn-lt"/>
                <a:cs typeface="+mn-lt"/>
              </a:rPr>
              <a:t>The researchers showed that, by identifying linear functions for different facts, they can probe the model to see what it knows about new subjects, and where within the model that knowledge is stored.</a:t>
            </a:r>
            <a:endParaRPr lang="en-US" dirty="0"/>
          </a:p>
          <a:p>
            <a:r>
              <a:rPr lang="en-US" dirty="0">
                <a:ea typeface="+mn-lt"/>
                <a:cs typeface="+mn-lt"/>
              </a:rPr>
              <a:t>Using a technique they developed to estimate these simple functions, the researchers found that even when a model answers a prompt incorrectly, it has </a:t>
            </a:r>
            <a:r>
              <a:rPr lang="en-US" u="sng" dirty="0">
                <a:ea typeface="+mn-lt"/>
                <a:cs typeface="+mn-lt"/>
              </a:rPr>
              <a:t>often stored the correct information</a:t>
            </a:r>
            <a:r>
              <a:rPr lang="en-US" dirty="0">
                <a:ea typeface="+mn-lt"/>
                <a:cs typeface="+mn-lt"/>
              </a:rPr>
              <a:t>. Future researchers could use such an approach to find and correct falsehoods inside the model, which could reduce a model’s tendency to sometimes give incorrect or nonsensical answers- commonly referred to as 'hallucinations'</a:t>
            </a:r>
            <a:endParaRPr lang="en-US" dirty="0"/>
          </a:p>
          <a:p>
            <a:endParaRPr lang="en-US" dirty="0"/>
          </a:p>
        </p:txBody>
      </p:sp>
    </p:spTree>
    <p:extLst>
      <p:ext uri="{BB962C8B-B14F-4D97-AF65-F5344CB8AC3E}">
        <p14:creationId xmlns:p14="http://schemas.microsoft.com/office/powerpoint/2010/main" val="33721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77DC2-E2E5-1ED7-ADF6-2241A7B1AC1B}"/>
              </a:ext>
            </a:extLst>
          </p:cNvPr>
          <p:cNvSpPr>
            <a:spLocks noGrp="1"/>
          </p:cNvSpPr>
          <p:nvPr>
            <p:ph type="title"/>
          </p:nvPr>
        </p:nvSpPr>
        <p:spPr/>
        <p:txBody>
          <a:bodyPr/>
          <a:lstStyle/>
          <a:p>
            <a:r>
              <a:rPr lang="en-US" dirty="0"/>
              <a:t>Miles Davis plays THE </a:t>
            </a:r>
            <a:r>
              <a:rPr lang="en-US" dirty="0" err="1"/>
              <a:t>trumpeT</a:t>
            </a:r>
          </a:p>
        </p:txBody>
      </p:sp>
      <p:pic>
        <p:nvPicPr>
          <p:cNvPr id="7" name="Content Placeholder 6" descr="A diagram of a trumpet&#10;&#10;Description automatically generated">
            <a:extLst>
              <a:ext uri="{FF2B5EF4-FFF2-40B4-BE49-F238E27FC236}">
                <a16:creationId xmlns:a16="http://schemas.microsoft.com/office/drawing/2014/main" id="{B7A22422-7D04-0E38-5574-A6DBF8BDA97F}"/>
              </a:ext>
            </a:extLst>
          </p:cNvPr>
          <p:cNvPicPr>
            <a:picLocks noGrp="1" noChangeAspect="1"/>
          </p:cNvPicPr>
          <p:nvPr>
            <p:ph idx="1"/>
          </p:nvPr>
        </p:nvPicPr>
        <p:blipFill>
          <a:blip r:embed="rId2"/>
          <a:stretch>
            <a:fillRect/>
          </a:stretch>
        </p:blipFill>
        <p:spPr>
          <a:xfrm>
            <a:off x="1215720" y="1709618"/>
            <a:ext cx="10143603" cy="4329177"/>
          </a:xfrm>
        </p:spPr>
      </p:pic>
      <p:sp>
        <p:nvSpPr>
          <p:cNvPr id="3" name="TextBox 2">
            <a:extLst>
              <a:ext uri="{FF2B5EF4-FFF2-40B4-BE49-F238E27FC236}">
                <a16:creationId xmlns:a16="http://schemas.microsoft.com/office/drawing/2014/main" id="{4DFD0396-11D0-2108-89EF-FD95D0884EC8}"/>
              </a:ext>
            </a:extLst>
          </p:cNvPr>
          <p:cNvSpPr txBox="1"/>
          <p:nvPr/>
        </p:nvSpPr>
        <p:spPr>
          <a:xfrm>
            <a:off x="8089725" y="6231699"/>
            <a:ext cx="326720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Connecting 'Subject' with 'Object'</a:t>
            </a:r>
          </a:p>
        </p:txBody>
      </p:sp>
    </p:spTree>
    <p:extLst>
      <p:ext uri="{BB962C8B-B14F-4D97-AF65-F5344CB8AC3E}">
        <p14:creationId xmlns:p14="http://schemas.microsoft.com/office/powerpoint/2010/main" val="526844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FC361-35E3-5E4F-269B-97CE2B745262}"/>
              </a:ext>
            </a:extLst>
          </p:cNvPr>
          <p:cNvSpPr>
            <a:spLocks noGrp="1"/>
          </p:cNvSpPr>
          <p:nvPr>
            <p:ph type="title"/>
          </p:nvPr>
        </p:nvSpPr>
        <p:spPr/>
        <p:txBody>
          <a:bodyPr/>
          <a:lstStyle/>
          <a:p>
            <a:r>
              <a:rPr lang="en-US"/>
              <a:t>Simple Mechanisms</a:t>
            </a:r>
          </a:p>
        </p:txBody>
      </p:sp>
      <p:sp>
        <p:nvSpPr>
          <p:cNvPr id="3" name="Content Placeholder 2">
            <a:extLst>
              <a:ext uri="{FF2B5EF4-FFF2-40B4-BE49-F238E27FC236}">
                <a16:creationId xmlns:a16="http://schemas.microsoft.com/office/drawing/2014/main" id="{35EDE78C-A074-D608-4A5C-4A72AEAB6847}"/>
              </a:ext>
            </a:extLst>
          </p:cNvPr>
          <p:cNvSpPr>
            <a:spLocks noGrp="1"/>
          </p:cNvSpPr>
          <p:nvPr>
            <p:ph idx="1"/>
          </p:nvPr>
        </p:nvSpPr>
        <p:spPr/>
        <p:txBody>
          <a:bodyPr vert="horz" lIns="91440" tIns="45720" rIns="91440" bIns="45720" rtlCol="0" anchor="t">
            <a:normAutofit fontScale="85000" lnSpcReduction="10000"/>
          </a:bodyPr>
          <a:lstStyle/>
          <a:p>
            <a:r>
              <a:rPr lang="en-US" dirty="0">
                <a:ea typeface="+mn-lt"/>
                <a:cs typeface="+mn-lt"/>
              </a:rPr>
              <a:t>Evan Hernandez, an electrical engineering and computer science (EECS) graduate student and co-lead author of a paper said "Even though these models are really complicated, nonlinear functions that are trained on lots of data and are very hard to understand, there are sometimes really simple mechanisms working inside them. This is one instance of that."</a:t>
            </a:r>
          </a:p>
          <a:p>
            <a:r>
              <a:rPr lang="en-US" dirty="0">
                <a:ea typeface="+mn-lt"/>
                <a:cs typeface="+mn-lt"/>
              </a:rPr>
              <a:t>Much of the knowledge stored in a transformer can be represented as relations that connect subjects and objects.</a:t>
            </a:r>
          </a:p>
          <a:p>
            <a:r>
              <a:rPr lang="en-US" dirty="0">
                <a:ea typeface="+mn-lt"/>
                <a:cs typeface="+mn-lt"/>
              </a:rPr>
              <a:t>As a transformer gains more knowledge, it stores additional facts about a certain subject across multiple layers. If a user asks about that subject, the model must decode the most relevant fact to respond to the query.</a:t>
            </a:r>
            <a:endParaRPr lang="en-US" dirty="0"/>
          </a:p>
          <a:p>
            <a:endParaRPr lang="en-US" dirty="0"/>
          </a:p>
        </p:txBody>
      </p:sp>
    </p:spTree>
    <p:extLst>
      <p:ext uri="{BB962C8B-B14F-4D97-AF65-F5344CB8AC3E}">
        <p14:creationId xmlns:p14="http://schemas.microsoft.com/office/powerpoint/2010/main" val="3882224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8787B-7858-91FB-2645-CD31B4B40F40}"/>
              </a:ext>
            </a:extLst>
          </p:cNvPr>
          <p:cNvSpPr>
            <a:spLocks noGrp="1"/>
          </p:cNvSpPr>
          <p:nvPr>
            <p:ph type="title"/>
          </p:nvPr>
        </p:nvSpPr>
        <p:spPr/>
        <p:txBody>
          <a:bodyPr/>
          <a:lstStyle/>
          <a:p>
            <a:r>
              <a:rPr lang="en-US" dirty="0"/>
              <a:t>Paper </a:t>
            </a:r>
          </a:p>
        </p:txBody>
      </p:sp>
      <p:sp>
        <p:nvSpPr>
          <p:cNvPr id="3" name="Content Placeholder 2">
            <a:extLst>
              <a:ext uri="{FF2B5EF4-FFF2-40B4-BE49-F238E27FC236}">
                <a16:creationId xmlns:a16="http://schemas.microsoft.com/office/drawing/2014/main" id="{DCEDD80E-1347-C16E-0B32-F7CFF39611C4}"/>
              </a:ext>
            </a:extLst>
          </p:cNvPr>
          <p:cNvSpPr>
            <a:spLocks noGrp="1"/>
          </p:cNvSpPr>
          <p:nvPr>
            <p:ph idx="1"/>
          </p:nvPr>
        </p:nvSpPr>
        <p:spPr/>
        <p:txBody>
          <a:bodyPr vert="horz" lIns="91440" tIns="45720" rIns="91440" bIns="45720" rtlCol="0" anchor="t">
            <a:normAutofit fontScale="92500"/>
          </a:bodyPr>
          <a:lstStyle/>
          <a:p>
            <a:r>
              <a:rPr lang="en-US" dirty="0">
                <a:ea typeface="+mn-lt"/>
                <a:cs typeface="+mn-lt"/>
              </a:rPr>
              <a:t>"In GPT and </a:t>
            </a:r>
            <a:r>
              <a:rPr lang="en-US" dirty="0" err="1">
                <a:ea typeface="+mn-lt"/>
                <a:cs typeface="+mn-lt"/>
              </a:rPr>
              <a:t>LLaMA</a:t>
            </a:r>
            <a:r>
              <a:rPr lang="en-US" dirty="0">
                <a:ea typeface="+mn-lt"/>
                <a:cs typeface="+mn-lt"/>
              </a:rPr>
              <a:t> models, we search for LREs encoding 47 different relations, covering more than 10k facts relating famous entities (The Space Needle, is located in, Seattle), commonsense knowledge (banana, has color, yellow), and implicit biases (doctor, has gender, man). </a:t>
            </a:r>
            <a:endParaRPr lang="en-US"/>
          </a:p>
          <a:p>
            <a:r>
              <a:rPr lang="en-US" dirty="0">
                <a:ea typeface="+mn-lt"/>
                <a:cs typeface="+mn-lt"/>
              </a:rPr>
              <a:t>In 48% of the relations we tested, we find robust LREs that faithfully recover subject–object mappings for a majority of the subjects. </a:t>
            </a:r>
            <a:endParaRPr lang="en-US"/>
          </a:p>
          <a:p>
            <a:r>
              <a:rPr lang="en-US" dirty="0">
                <a:ea typeface="+mn-lt"/>
                <a:cs typeface="+mn-lt"/>
              </a:rPr>
              <a:t>Furthermore, we find that LREs can be used to edit subject representations (Hernandez et al., 2023) to control LM output. "</a:t>
            </a:r>
            <a:endParaRPr lang="en-US" dirty="0"/>
          </a:p>
        </p:txBody>
      </p:sp>
    </p:spTree>
    <p:extLst>
      <p:ext uri="{BB962C8B-B14F-4D97-AF65-F5344CB8AC3E}">
        <p14:creationId xmlns:p14="http://schemas.microsoft.com/office/powerpoint/2010/main" val="42386979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5C60B4F-BC3B-4500-94A0-12B650EB3A96}">
  <ds:schemaRefs>
    <ds:schemaRef ds:uri="http://schemas.microsoft.com/sharepoint/v3/contenttype/forms"/>
  </ds:schemaRefs>
</ds:datastoreItem>
</file>

<file path=customXml/itemProps2.xml><?xml version="1.0" encoding="utf-8"?>
<ds:datastoreItem xmlns:ds="http://schemas.openxmlformats.org/officeDocument/2006/customXml" ds:itemID="{26E2ACFD-A954-4AE5-A646-04099F7008F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8B1A62B-AC56-4FF8-A85C-85C0B480DAF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
  <TotalTime>0</TotalTime>
  <Words>32</Words>
  <Application>Microsoft Office PowerPoint</Application>
  <PresentationFormat>Widescreen</PresentationFormat>
  <Paragraphs>18</Paragraphs>
  <Slides>23</Slides>
  <Notes>1</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Circuit</vt:lpstr>
      <vt:lpstr>LLM's use a surprisingly simple mechanism to retrieve stored knowledge</vt:lpstr>
      <vt:lpstr>References</vt:lpstr>
      <vt:lpstr>Overview </vt:lpstr>
      <vt:lpstr>Information Retrieval</vt:lpstr>
      <vt:lpstr>Surprising Result</vt:lpstr>
      <vt:lpstr>Probing subjects</vt:lpstr>
      <vt:lpstr>Miles Davis plays THE trumpeT</vt:lpstr>
      <vt:lpstr>Simple Mechanisms</vt:lpstr>
      <vt:lpstr>Paper </vt:lpstr>
      <vt:lpstr>Functions for Relationships</vt:lpstr>
      <vt:lpstr>Linear Relational EmBedding (LRE)</vt:lpstr>
      <vt:lpstr>LRE – Faithfulness and Causality</vt:lpstr>
      <vt:lpstr>'Subject' Replacement</vt:lpstr>
      <vt:lpstr>ARE LRES FAITHFUL TO RELATIONS?</vt:lpstr>
      <vt:lpstr>PowerPoint Presentation</vt:lpstr>
      <vt:lpstr>Figure Analysis Summary</vt:lpstr>
      <vt:lpstr>Possible Multiple Layer Encodings</vt:lpstr>
      <vt:lpstr>DO LRES  CAUSALLY CHARACTERIZE MODEL PREDICTIONS?</vt:lpstr>
      <vt:lpstr>Causality vs faithfulness</vt:lpstr>
      <vt:lpstr>Erasing an Embedding</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design</dc:title>
  <dc:creator/>
  <cp:lastModifiedBy/>
  <cp:revision>299</cp:revision>
  <dcterms:created xsi:type="dcterms:W3CDTF">2024-04-21T01:13:08Z</dcterms:created>
  <dcterms:modified xsi:type="dcterms:W3CDTF">2024-04-25T17:21:35Z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