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44" r:id="rId3"/>
    <p:sldId id="276" r:id="rId4"/>
    <p:sldId id="325" r:id="rId5"/>
    <p:sldId id="288" r:id="rId6"/>
    <p:sldId id="290" r:id="rId7"/>
    <p:sldId id="278" r:id="rId8"/>
    <p:sldId id="339" r:id="rId9"/>
    <p:sldId id="289" r:id="rId10"/>
    <p:sldId id="340" r:id="rId11"/>
    <p:sldId id="280" r:id="rId12"/>
    <p:sldId id="320" r:id="rId13"/>
    <p:sldId id="319" r:id="rId14"/>
    <p:sldId id="265" r:id="rId15"/>
    <p:sldId id="345" r:id="rId16"/>
    <p:sldId id="281" r:id="rId17"/>
    <p:sldId id="282" r:id="rId18"/>
    <p:sldId id="326"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F4ACBE-8E5F-4834-AA70-2405D6C4E2C5}" v="73" dt="2020-09-10T02:06:27.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36" autoAdjust="0"/>
  </p:normalViewPr>
  <p:slideViewPr>
    <p:cSldViewPr>
      <p:cViewPr varScale="1">
        <p:scale>
          <a:sx n="61" d="100"/>
          <a:sy n="61" d="100"/>
        </p:scale>
        <p:origin x="1098"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5747" tIns="47873" rIns="95747" bIns="47873" rtlCol="0"/>
          <a:lstStyle>
            <a:lvl1pPr algn="l">
              <a:defRPr sz="1300"/>
            </a:lvl1pPr>
          </a:lstStyle>
          <a:p>
            <a:endParaRPr/>
          </a:p>
        </p:txBody>
      </p:sp>
      <p:sp>
        <p:nvSpPr>
          <p:cNvPr id="3" name="Date Placeholder 2"/>
          <p:cNvSpPr>
            <a:spLocks noGrp="1"/>
          </p:cNvSpPr>
          <p:nvPr>
            <p:ph type="dt" sz="quarter" idx="1"/>
          </p:nvPr>
        </p:nvSpPr>
        <p:spPr>
          <a:xfrm>
            <a:off x="4143587" y="0"/>
            <a:ext cx="3169920" cy="481727"/>
          </a:xfrm>
          <a:prstGeom prst="rect">
            <a:avLst/>
          </a:prstGeom>
        </p:spPr>
        <p:txBody>
          <a:bodyPr vert="horz" lIns="95747" tIns="47873" rIns="95747" bIns="47873" rtlCol="0"/>
          <a:lstStyle>
            <a:lvl1pPr algn="r">
              <a:defRPr sz="1300"/>
            </a:lvl1pPr>
          </a:lstStyle>
          <a:p>
            <a:fld id="{762B48F5-BACC-47D6-A0F7-82FBF9C6BC85}" type="datetimeFigureOut">
              <a:rPr lang="en-US"/>
              <a:t>9/15/2020</a:t>
            </a:fld>
            <a:endParaRPr/>
          </a:p>
        </p:txBody>
      </p:sp>
      <p:sp>
        <p:nvSpPr>
          <p:cNvPr id="4" name="Footer Placeholder 3"/>
          <p:cNvSpPr>
            <a:spLocks noGrp="1"/>
          </p:cNvSpPr>
          <p:nvPr>
            <p:ph type="ftr" sz="quarter" idx="2"/>
          </p:nvPr>
        </p:nvSpPr>
        <p:spPr>
          <a:xfrm>
            <a:off x="0" y="9119475"/>
            <a:ext cx="3169920" cy="481726"/>
          </a:xfrm>
          <a:prstGeom prst="rect">
            <a:avLst/>
          </a:prstGeom>
        </p:spPr>
        <p:txBody>
          <a:bodyPr vert="horz" lIns="95747" tIns="47873" rIns="95747" bIns="47873" rtlCol="0" anchor="b"/>
          <a:lstStyle>
            <a:lvl1pPr algn="l">
              <a:defRPr sz="1300"/>
            </a:lvl1pPr>
          </a:lstStyle>
          <a:p>
            <a:endParaRPr/>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5747" tIns="47873" rIns="95747" bIns="47873" rtlCol="0" anchor="b"/>
          <a:lstStyle>
            <a:lvl1pPr algn="r">
              <a:defRPr sz="13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5747" tIns="47873" rIns="95747" bIns="47873" rtlCol="0"/>
          <a:lstStyle>
            <a:lvl1pPr algn="l">
              <a:defRPr sz="1300"/>
            </a:lvl1pPr>
          </a:lstStyle>
          <a:p>
            <a:endParaRPr/>
          </a:p>
        </p:txBody>
      </p:sp>
      <p:sp>
        <p:nvSpPr>
          <p:cNvPr id="3" name="Date Placeholder 2"/>
          <p:cNvSpPr>
            <a:spLocks noGrp="1"/>
          </p:cNvSpPr>
          <p:nvPr>
            <p:ph type="dt" idx="1"/>
          </p:nvPr>
        </p:nvSpPr>
        <p:spPr>
          <a:xfrm>
            <a:off x="4143587" y="0"/>
            <a:ext cx="3169920" cy="481727"/>
          </a:xfrm>
          <a:prstGeom prst="rect">
            <a:avLst/>
          </a:prstGeom>
        </p:spPr>
        <p:txBody>
          <a:bodyPr vert="horz" lIns="95747" tIns="47873" rIns="95747" bIns="47873" rtlCol="0"/>
          <a:lstStyle>
            <a:lvl1pPr algn="r">
              <a:defRPr sz="1300"/>
            </a:lvl1pPr>
          </a:lstStyle>
          <a:p>
            <a:fld id="{0CB1CD00-5424-4675-AB18-2C419B060449}" type="datetimeFigureOut">
              <a:rPr lang="en-US"/>
              <a:t>9/15/2020</a:t>
            </a:fld>
            <a:endParaRPr/>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5747" tIns="47873" rIns="95747" bIns="47873" rtlCol="0" anchor="ctr"/>
          <a:lstStyle/>
          <a:p>
            <a:endParaRPr/>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5747" tIns="47873" rIns="95747" bIns="47873"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5747" tIns="47873" rIns="95747" bIns="47873" rtlCol="0" anchor="b"/>
          <a:lstStyle>
            <a:lvl1pPr algn="l">
              <a:defRPr sz="1300"/>
            </a:lvl1pPr>
          </a:lstStyle>
          <a:p>
            <a:endParaRPr/>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5747" tIns="47873" rIns="95747" bIns="47873" rtlCol="0" anchor="b"/>
          <a:lstStyle>
            <a:lvl1pPr algn="r">
              <a:defRPr sz="13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as I like to call it, the MBD-MLG</a:t>
            </a:r>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3649119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(or joy) of investigating a topic such as ML is that there is so much to learn. </a:t>
            </a:r>
          </a:p>
          <a:p>
            <a:r>
              <a:rPr lang="en-US" dirty="0"/>
              <a:t>It has its own language, vernacular, techniques, etc.</a:t>
            </a: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159023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158403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281058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795905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1954021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2637886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1916671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4248832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papers are often presented in slide-deck form for presentation and discussion.</a:t>
            </a:r>
          </a:p>
          <a:p>
            <a:r>
              <a:rPr lang="en-US" dirty="0"/>
              <a:t>ML papers can be dense, it takes time to get used to reading them… understanding them is a different story.</a:t>
            </a:r>
          </a:p>
          <a:p>
            <a:r>
              <a:rPr lang="en-US" dirty="0"/>
              <a:t>What you will find though, is that overall, many of the advancements in ML are incremental and are based on existing (sometimes only months-old) work</a:t>
            </a:r>
          </a:p>
        </p:txBody>
      </p:sp>
      <p:sp>
        <p:nvSpPr>
          <p:cNvPr id="4" name="Slide Number Placeholder 3"/>
          <p:cNvSpPr>
            <a:spLocks noGrp="1"/>
          </p:cNvSpPr>
          <p:nvPr>
            <p:ph type="sldNum" sz="quarter" idx="5"/>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200235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we are here- these are some of the exciting developments and deployed uses of ML.</a:t>
            </a:r>
          </a:p>
          <a:p>
            <a:r>
              <a:rPr lang="en-US" dirty="0"/>
              <a:t>AlphaGo beats world champion Lee Sedol</a:t>
            </a:r>
          </a:p>
          <a:p>
            <a:r>
              <a:rPr lang="en-US" dirty="0"/>
              <a:t>Boston Dynamics robots and </a:t>
            </a:r>
            <a:r>
              <a:rPr lang="en-US" dirty="0" err="1"/>
              <a:t>OpenAI</a:t>
            </a:r>
            <a:r>
              <a:rPr lang="en-US" dirty="0"/>
              <a:t> advances</a:t>
            </a:r>
          </a:p>
          <a:p>
            <a:r>
              <a:rPr lang="en-US" dirty="0"/>
              <a:t>These are some of the interesting applications of ML which are in the news and some are even based in our local area!</a:t>
            </a:r>
          </a:p>
          <a:p>
            <a:r>
              <a:rPr lang="en-US" dirty="0"/>
              <a:t>Physical devices are interesting, because there are so many more problems to solve, when applying, embedding AI/ML.</a:t>
            </a:r>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295282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82719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422207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98233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5286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712651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840161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644661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9/15/2020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9/15/2020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9/15/2020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9/15/2020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etup.com/Natick-Artificial-Intelligence-Meetu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MetrowestBostonDevelopersMLGro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a:t>
            </a:r>
            <a:endParaRPr dirty="0"/>
          </a:p>
        </p:txBody>
      </p:sp>
      <p:sp>
        <p:nvSpPr>
          <p:cNvPr id="3" name="Subtitle 2"/>
          <p:cNvSpPr>
            <a:spLocks noGrp="1"/>
          </p:cNvSpPr>
          <p:nvPr>
            <p:ph type="subTitle" idx="1"/>
          </p:nvPr>
        </p:nvSpPr>
        <p:spPr/>
        <p:txBody>
          <a:bodyPr/>
          <a:lstStyle/>
          <a:p>
            <a:r>
              <a:rPr lang="en-US" dirty="0"/>
              <a:t>MetroWest Boston Developers Machine Learning Group</a:t>
            </a:r>
            <a:endParaRPr dirty="0"/>
          </a:p>
        </p:txBody>
      </p:sp>
      <p:sp>
        <p:nvSpPr>
          <p:cNvPr id="4" name="TextBox 3">
            <a:extLst>
              <a:ext uri="{FF2B5EF4-FFF2-40B4-BE49-F238E27FC236}">
                <a16:creationId xmlns:a16="http://schemas.microsoft.com/office/drawing/2014/main" id="{1714A624-1EFC-46F7-B7BC-706C33D1872F}"/>
              </a:ext>
            </a:extLst>
          </p:cNvPr>
          <p:cNvSpPr txBox="1"/>
          <p:nvPr/>
        </p:nvSpPr>
        <p:spPr>
          <a:xfrm>
            <a:off x="10591800" y="5405021"/>
            <a:ext cx="2133600" cy="369332"/>
          </a:xfrm>
          <a:prstGeom prst="rect">
            <a:avLst/>
          </a:prstGeom>
          <a:noFill/>
        </p:spPr>
        <p:txBody>
          <a:bodyPr wrap="square" rtlCol="0">
            <a:spAutoFit/>
          </a:bodyPr>
          <a:lstStyle/>
          <a:p>
            <a:r>
              <a:rPr lang="en-US" dirty="0"/>
              <a:t>Gene Olafsen</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6101CF1-2180-4838-ABCE-99684ECA2D4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1066" b="23437"/>
          <a:stretch/>
        </p:blipFill>
        <p:spPr bwMode="auto">
          <a:xfrm>
            <a:off x="1524000" y="1828800"/>
            <a:ext cx="9144000" cy="4267200"/>
          </a:xfrm>
          <a:prstGeom prst="rect">
            <a:avLst/>
          </a:prstGeom>
          <a:solidFill>
            <a:srgbClr val="FFFFFF"/>
          </a:solidFill>
        </p:spPr>
      </p:pic>
      <p:sp>
        <p:nvSpPr>
          <p:cNvPr id="2" name="Title 1">
            <a:extLst>
              <a:ext uri="{FF2B5EF4-FFF2-40B4-BE49-F238E27FC236}">
                <a16:creationId xmlns:a16="http://schemas.microsoft.com/office/drawing/2014/main" id="{14995B0E-B536-48A0-A5CB-9C663EB47736}"/>
              </a:ext>
            </a:extLst>
          </p:cNvPr>
          <p:cNvSpPr>
            <a:spLocks noGrp="1"/>
          </p:cNvSpPr>
          <p:nvPr>
            <p:ph type="title"/>
          </p:nvPr>
        </p:nvSpPr>
        <p:spPr>
          <a:xfrm>
            <a:off x="1524000" y="457200"/>
            <a:ext cx="9144000" cy="1143000"/>
          </a:xfrm>
        </p:spPr>
        <p:txBody>
          <a:bodyPr anchor="b">
            <a:normAutofit/>
          </a:bodyPr>
          <a:lstStyle/>
          <a:p>
            <a:r>
              <a:rPr lang="en-US" dirty="0"/>
              <a:t>Down the Rabbit Hole</a:t>
            </a:r>
          </a:p>
        </p:txBody>
      </p:sp>
    </p:spTree>
    <p:extLst>
      <p:ext uri="{BB962C8B-B14F-4D97-AF65-F5344CB8AC3E}">
        <p14:creationId xmlns:p14="http://schemas.microsoft.com/office/powerpoint/2010/main" val="66952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B1C7-6EBC-47D6-8690-22885728A8E8}"/>
              </a:ext>
            </a:extLst>
          </p:cNvPr>
          <p:cNvSpPr>
            <a:spLocks noGrp="1"/>
          </p:cNvSpPr>
          <p:nvPr>
            <p:ph type="title"/>
          </p:nvPr>
        </p:nvSpPr>
        <p:spPr>
          <a:xfrm>
            <a:off x="140193" y="457200"/>
            <a:ext cx="2743200" cy="1143000"/>
          </a:xfrm>
        </p:spPr>
        <p:txBody>
          <a:bodyPr/>
          <a:lstStyle/>
          <a:p>
            <a:r>
              <a:rPr lang="en-US" dirty="0"/>
              <a:t>The Journey</a:t>
            </a:r>
          </a:p>
        </p:txBody>
      </p:sp>
      <p:sp>
        <p:nvSpPr>
          <p:cNvPr id="4" name="Rectangle 3">
            <a:extLst>
              <a:ext uri="{FF2B5EF4-FFF2-40B4-BE49-F238E27FC236}">
                <a16:creationId xmlns:a16="http://schemas.microsoft.com/office/drawing/2014/main" id="{596297B9-BA6D-46A3-AC0D-3628D8A68A81}"/>
              </a:ext>
            </a:extLst>
          </p:cNvPr>
          <p:cNvSpPr/>
          <p:nvPr/>
        </p:nvSpPr>
        <p:spPr>
          <a:xfrm>
            <a:off x="2209800" y="1273810"/>
            <a:ext cx="2895600" cy="1118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Scikit-Learn Overview</a:t>
            </a:r>
          </a:p>
          <a:p>
            <a:pPr marL="285750" indent="-285750">
              <a:buFont typeface="Arial" panose="020B0604020202020204" pitchFamily="34" charset="0"/>
              <a:buChar char="•"/>
            </a:pPr>
            <a:r>
              <a:rPr lang="en-US" dirty="0"/>
              <a:t>MNIST</a:t>
            </a:r>
          </a:p>
          <a:p>
            <a:pPr marL="285750" indent="-285750">
              <a:buFont typeface="Arial" panose="020B0604020202020204" pitchFamily="34" charset="0"/>
              <a:buChar char="•"/>
            </a:pPr>
            <a:r>
              <a:rPr lang="en-US" dirty="0"/>
              <a:t>Data Conditioning</a:t>
            </a:r>
          </a:p>
          <a:p>
            <a:pPr marL="285750" indent="-285750">
              <a:buFont typeface="Arial" panose="020B0604020202020204" pitchFamily="34" charset="0"/>
              <a:buChar char="•"/>
            </a:pPr>
            <a:r>
              <a:rPr lang="en-US" dirty="0"/>
              <a:t>Classifiers</a:t>
            </a:r>
          </a:p>
        </p:txBody>
      </p:sp>
      <p:sp>
        <p:nvSpPr>
          <p:cNvPr id="8" name="Rectangle 7">
            <a:extLst>
              <a:ext uri="{FF2B5EF4-FFF2-40B4-BE49-F238E27FC236}">
                <a16:creationId xmlns:a16="http://schemas.microsoft.com/office/drawing/2014/main" id="{131B704B-09B8-430D-9C4E-80BDE4CA018A}"/>
              </a:ext>
            </a:extLst>
          </p:cNvPr>
          <p:cNvSpPr/>
          <p:nvPr/>
        </p:nvSpPr>
        <p:spPr>
          <a:xfrm>
            <a:off x="2219324" y="2724705"/>
            <a:ext cx="2901703" cy="81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Confusion Matrix</a:t>
            </a:r>
          </a:p>
          <a:p>
            <a:pPr marL="285750" indent="-285750">
              <a:buFont typeface="Arial" panose="020B0604020202020204" pitchFamily="34" charset="0"/>
              <a:buChar char="•"/>
            </a:pPr>
            <a:r>
              <a:rPr lang="en-US" dirty="0"/>
              <a:t>Precision and Recall</a:t>
            </a:r>
          </a:p>
          <a:p>
            <a:pPr marL="285750" indent="-285750">
              <a:buFont typeface="Arial" panose="020B0604020202020204" pitchFamily="34" charset="0"/>
              <a:buChar char="•"/>
            </a:pPr>
            <a:r>
              <a:rPr lang="en-US" dirty="0"/>
              <a:t>The ROC Curve</a:t>
            </a:r>
          </a:p>
        </p:txBody>
      </p:sp>
      <p:sp>
        <p:nvSpPr>
          <p:cNvPr id="10" name="Rectangle 9">
            <a:extLst>
              <a:ext uri="{FF2B5EF4-FFF2-40B4-BE49-F238E27FC236}">
                <a16:creationId xmlns:a16="http://schemas.microsoft.com/office/drawing/2014/main" id="{B5D4431F-CFBC-4291-9932-A87DAE97793C}"/>
              </a:ext>
            </a:extLst>
          </p:cNvPr>
          <p:cNvSpPr/>
          <p:nvPr/>
        </p:nvSpPr>
        <p:spPr>
          <a:xfrm>
            <a:off x="5256502" y="1981200"/>
            <a:ext cx="3048001" cy="6352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Intro to </a:t>
            </a:r>
            <a:r>
              <a:rPr lang="en-US" dirty="0" err="1"/>
              <a:t>Jupyter</a:t>
            </a:r>
            <a:r>
              <a:rPr lang="en-US" dirty="0"/>
              <a:t> Notebooks </a:t>
            </a:r>
          </a:p>
        </p:txBody>
      </p:sp>
      <p:sp>
        <p:nvSpPr>
          <p:cNvPr id="14" name="Rectangle 13">
            <a:extLst>
              <a:ext uri="{FF2B5EF4-FFF2-40B4-BE49-F238E27FC236}">
                <a16:creationId xmlns:a16="http://schemas.microsoft.com/office/drawing/2014/main" id="{C61CC172-48E0-49D8-9C7B-E6A15C84679A}"/>
              </a:ext>
            </a:extLst>
          </p:cNvPr>
          <p:cNvSpPr/>
          <p:nvPr/>
        </p:nvSpPr>
        <p:spPr>
          <a:xfrm>
            <a:off x="2295617" y="5032938"/>
            <a:ext cx="2809784" cy="136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Intro to TensorFlow</a:t>
            </a:r>
          </a:p>
          <a:p>
            <a:pPr marL="285750" indent="-285750">
              <a:buFont typeface="Arial" panose="020B0604020202020204" pitchFamily="34" charset="0"/>
              <a:buChar char="•"/>
            </a:pPr>
            <a:r>
              <a:rPr lang="en-US" dirty="0"/>
              <a:t>Gradient Descent</a:t>
            </a:r>
          </a:p>
          <a:p>
            <a:pPr marL="285750" indent="-285750">
              <a:buFont typeface="Arial" panose="020B0604020202020204" pitchFamily="34" charset="0"/>
              <a:buChar char="•"/>
            </a:pPr>
            <a:r>
              <a:rPr lang="en-US" dirty="0"/>
              <a:t>Activation Functions</a:t>
            </a:r>
          </a:p>
          <a:p>
            <a:pPr marL="285750" indent="-285750">
              <a:buFont typeface="Arial" panose="020B0604020202020204" pitchFamily="34" charset="0"/>
              <a:buChar char="•"/>
            </a:pPr>
            <a:r>
              <a:rPr lang="en-US" dirty="0"/>
              <a:t>Intro to Artificial Neurons</a:t>
            </a:r>
          </a:p>
        </p:txBody>
      </p:sp>
      <p:sp>
        <p:nvSpPr>
          <p:cNvPr id="24" name="Rectangle 23">
            <a:extLst>
              <a:ext uri="{FF2B5EF4-FFF2-40B4-BE49-F238E27FC236}">
                <a16:creationId xmlns:a16="http://schemas.microsoft.com/office/drawing/2014/main" id="{265DDCB6-C099-480B-A813-77294D753C64}"/>
              </a:ext>
            </a:extLst>
          </p:cNvPr>
          <p:cNvSpPr/>
          <p:nvPr/>
        </p:nvSpPr>
        <p:spPr>
          <a:xfrm>
            <a:off x="2295617" y="3900529"/>
            <a:ext cx="2809783" cy="900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Feature Extraction</a:t>
            </a:r>
          </a:p>
          <a:p>
            <a:pPr marL="285750" indent="-285750">
              <a:buFont typeface="Arial" panose="020B0604020202020204" pitchFamily="34" charset="0"/>
              <a:buChar char="•"/>
            </a:pPr>
            <a:r>
              <a:rPr lang="en-US" dirty="0"/>
              <a:t>Simple Linear Regression</a:t>
            </a:r>
          </a:p>
        </p:txBody>
      </p:sp>
      <p:sp>
        <p:nvSpPr>
          <p:cNvPr id="5" name="Rectangle 4">
            <a:extLst>
              <a:ext uri="{FF2B5EF4-FFF2-40B4-BE49-F238E27FC236}">
                <a16:creationId xmlns:a16="http://schemas.microsoft.com/office/drawing/2014/main" id="{24EC774E-DAA3-45AB-8B65-5ADC5D6B6E6E}"/>
              </a:ext>
            </a:extLst>
          </p:cNvPr>
          <p:cNvSpPr/>
          <p:nvPr/>
        </p:nvSpPr>
        <p:spPr>
          <a:xfrm>
            <a:off x="2219324" y="484596"/>
            <a:ext cx="28956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ML Fundamentals</a:t>
            </a:r>
          </a:p>
        </p:txBody>
      </p:sp>
      <p:sp>
        <p:nvSpPr>
          <p:cNvPr id="7" name="Rectangle 6">
            <a:extLst>
              <a:ext uri="{FF2B5EF4-FFF2-40B4-BE49-F238E27FC236}">
                <a16:creationId xmlns:a16="http://schemas.microsoft.com/office/drawing/2014/main" id="{123BC12E-6653-4646-94C2-3CA46BA200A8}"/>
              </a:ext>
            </a:extLst>
          </p:cNvPr>
          <p:cNvSpPr/>
          <p:nvPr/>
        </p:nvSpPr>
        <p:spPr>
          <a:xfrm>
            <a:off x="5256504" y="489152"/>
            <a:ext cx="3048000" cy="4191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Supporting Content</a:t>
            </a:r>
          </a:p>
        </p:txBody>
      </p:sp>
      <p:sp>
        <p:nvSpPr>
          <p:cNvPr id="9" name="Rectangle 8">
            <a:extLst>
              <a:ext uri="{FF2B5EF4-FFF2-40B4-BE49-F238E27FC236}">
                <a16:creationId xmlns:a16="http://schemas.microsoft.com/office/drawing/2014/main" id="{92CA1C2F-BD40-402A-977E-FFCE7F05D15F}"/>
              </a:ext>
            </a:extLst>
          </p:cNvPr>
          <p:cNvSpPr/>
          <p:nvPr/>
        </p:nvSpPr>
        <p:spPr>
          <a:xfrm>
            <a:off x="8430548" y="484595"/>
            <a:ext cx="3048000" cy="419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Projects</a:t>
            </a:r>
          </a:p>
        </p:txBody>
      </p:sp>
      <p:sp>
        <p:nvSpPr>
          <p:cNvPr id="6" name="Rectangle 5">
            <a:extLst>
              <a:ext uri="{FF2B5EF4-FFF2-40B4-BE49-F238E27FC236}">
                <a16:creationId xmlns:a16="http://schemas.microsoft.com/office/drawing/2014/main" id="{398A78F9-BD44-4A68-80C2-C05990397D8D}"/>
              </a:ext>
            </a:extLst>
          </p:cNvPr>
          <p:cNvSpPr/>
          <p:nvPr/>
        </p:nvSpPr>
        <p:spPr>
          <a:xfrm>
            <a:off x="5256502" y="2987336"/>
            <a:ext cx="3048002"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Intro to Python</a:t>
            </a:r>
          </a:p>
          <a:p>
            <a:pPr marL="285750" indent="-285750">
              <a:buFont typeface="Arial" panose="020B0604020202020204" pitchFamily="34" charset="0"/>
              <a:buChar char="•"/>
            </a:pPr>
            <a:r>
              <a:rPr lang="en-US" dirty="0"/>
              <a:t>Python Classes, Sub, Super</a:t>
            </a:r>
          </a:p>
          <a:p>
            <a:pPr marL="285750" indent="-285750">
              <a:buFont typeface="Arial" panose="020B0604020202020204" pitchFamily="34" charset="0"/>
              <a:buChar char="•"/>
            </a:pPr>
            <a:r>
              <a:rPr lang="en-US" dirty="0"/>
              <a:t>C/C++ Extensions for Python</a:t>
            </a:r>
          </a:p>
        </p:txBody>
      </p:sp>
      <p:sp>
        <p:nvSpPr>
          <p:cNvPr id="12" name="Rectangle 11">
            <a:extLst>
              <a:ext uri="{FF2B5EF4-FFF2-40B4-BE49-F238E27FC236}">
                <a16:creationId xmlns:a16="http://schemas.microsoft.com/office/drawing/2014/main" id="{C8495EC2-87DE-47E8-AD10-BEA1C734A776}"/>
              </a:ext>
            </a:extLst>
          </p:cNvPr>
          <p:cNvSpPr/>
          <p:nvPr/>
        </p:nvSpPr>
        <p:spPr>
          <a:xfrm>
            <a:off x="5256500" y="4507078"/>
            <a:ext cx="3048003" cy="67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Code Profiling</a:t>
            </a:r>
          </a:p>
        </p:txBody>
      </p:sp>
    </p:spTree>
    <p:extLst>
      <p:ext uri="{BB962C8B-B14F-4D97-AF65-F5344CB8AC3E}">
        <p14:creationId xmlns:p14="http://schemas.microsoft.com/office/powerpoint/2010/main" val="73989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B1C7-6EBC-47D6-8690-22885728A8E8}"/>
              </a:ext>
            </a:extLst>
          </p:cNvPr>
          <p:cNvSpPr>
            <a:spLocks noGrp="1"/>
          </p:cNvSpPr>
          <p:nvPr>
            <p:ph type="title"/>
          </p:nvPr>
        </p:nvSpPr>
        <p:spPr>
          <a:xfrm>
            <a:off x="140193" y="457200"/>
            <a:ext cx="2743200" cy="1143000"/>
          </a:xfrm>
        </p:spPr>
        <p:txBody>
          <a:bodyPr/>
          <a:lstStyle/>
          <a:p>
            <a:r>
              <a:rPr lang="en-US" dirty="0"/>
              <a:t>The Journey</a:t>
            </a:r>
          </a:p>
        </p:txBody>
      </p:sp>
      <p:sp>
        <p:nvSpPr>
          <p:cNvPr id="4" name="Rectangle 3">
            <a:extLst>
              <a:ext uri="{FF2B5EF4-FFF2-40B4-BE49-F238E27FC236}">
                <a16:creationId xmlns:a16="http://schemas.microsoft.com/office/drawing/2014/main" id="{596297B9-BA6D-46A3-AC0D-3628D8A68A81}"/>
              </a:ext>
            </a:extLst>
          </p:cNvPr>
          <p:cNvSpPr/>
          <p:nvPr/>
        </p:nvSpPr>
        <p:spPr>
          <a:xfrm>
            <a:off x="2209800" y="1273810"/>
            <a:ext cx="2895600" cy="1450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Regularization</a:t>
            </a:r>
          </a:p>
          <a:p>
            <a:pPr marL="285750" indent="-285750">
              <a:buFont typeface="Arial" panose="020B0604020202020204" pitchFamily="34" charset="0"/>
              <a:buChar char="•"/>
            </a:pPr>
            <a:r>
              <a:rPr lang="en-US" dirty="0"/>
              <a:t>Intro to CNNs</a:t>
            </a:r>
          </a:p>
          <a:p>
            <a:pPr marL="285750" indent="-285750">
              <a:buFont typeface="Arial" panose="020B0604020202020204" pitchFamily="34" charset="0"/>
              <a:buChar char="•"/>
            </a:pPr>
            <a:r>
              <a:rPr lang="en-US" dirty="0"/>
              <a:t>CNN Architecture</a:t>
            </a:r>
          </a:p>
          <a:p>
            <a:pPr marL="285750" indent="-285750">
              <a:buFont typeface="Arial" panose="020B0604020202020204" pitchFamily="34" charset="0"/>
              <a:buChar char="•"/>
            </a:pPr>
            <a:r>
              <a:rPr lang="en-US" dirty="0"/>
              <a:t>Training Deep Neural Networks</a:t>
            </a:r>
          </a:p>
        </p:txBody>
      </p:sp>
      <p:sp>
        <p:nvSpPr>
          <p:cNvPr id="8" name="Rectangle 7">
            <a:extLst>
              <a:ext uri="{FF2B5EF4-FFF2-40B4-BE49-F238E27FC236}">
                <a16:creationId xmlns:a16="http://schemas.microsoft.com/office/drawing/2014/main" id="{131B704B-09B8-430D-9C4E-80BDE4CA018A}"/>
              </a:ext>
            </a:extLst>
          </p:cNvPr>
          <p:cNvSpPr/>
          <p:nvPr/>
        </p:nvSpPr>
        <p:spPr>
          <a:xfrm>
            <a:off x="2277032" y="2957471"/>
            <a:ext cx="2824884" cy="81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Recurrent Neural Networks</a:t>
            </a:r>
          </a:p>
          <a:p>
            <a:pPr marL="285750" indent="-285750">
              <a:buFont typeface="Arial" panose="020B0604020202020204" pitchFamily="34" charset="0"/>
              <a:buChar char="•"/>
            </a:pPr>
            <a:r>
              <a:rPr lang="en-US" dirty="0"/>
              <a:t>Attention-based Models</a:t>
            </a:r>
          </a:p>
        </p:txBody>
      </p:sp>
      <p:sp>
        <p:nvSpPr>
          <p:cNvPr id="10" name="Rectangle 9">
            <a:extLst>
              <a:ext uri="{FF2B5EF4-FFF2-40B4-BE49-F238E27FC236}">
                <a16:creationId xmlns:a16="http://schemas.microsoft.com/office/drawing/2014/main" id="{B5D4431F-CFBC-4291-9932-A87DAE97793C}"/>
              </a:ext>
            </a:extLst>
          </p:cNvPr>
          <p:cNvSpPr/>
          <p:nvPr/>
        </p:nvSpPr>
        <p:spPr>
          <a:xfrm>
            <a:off x="5256502" y="1907318"/>
            <a:ext cx="3048001" cy="8173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TensorFlow Lessons</a:t>
            </a:r>
          </a:p>
          <a:p>
            <a:pPr marL="285750" indent="-285750">
              <a:buFont typeface="Arial" panose="020B0604020202020204" pitchFamily="34" charset="0"/>
              <a:buChar char="•"/>
            </a:pPr>
            <a:r>
              <a:rPr lang="en-US" dirty="0"/>
              <a:t>What Does an Artificial Neuron do?</a:t>
            </a:r>
          </a:p>
        </p:txBody>
      </p:sp>
      <p:sp>
        <p:nvSpPr>
          <p:cNvPr id="14" name="Rectangle 13">
            <a:extLst>
              <a:ext uri="{FF2B5EF4-FFF2-40B4-BE49-F238E27FC236}">
                <a16:creationId xmlns:a16="http://schemas.microsoft.com/office/drawing/2014/main" id="{C61CC172-48E0-49D8-9C7B-E6A15C84679A}"/>
              </a:ext>
            </a:extLst>
          </p:cNvPr>
          <p:cNvSpPr/>
          <p:nvPr/>
        </p:nvSpPr>
        <p:spPr>
          <a:xfrm>
            <a:off x="2295617" y="5032938"/>
            <a:ext cx="2806300" cy="914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Markov Decision Process</a:t>
            </a:r>
          </a:p>
          <a:p>
            <a:pPr marL="285750" indent="-285750">
              <a:buFont typeface="Arial" panose="020B0604020202020204" pitchFamily="34" charset="0"/>
              <a:buChar char="•"/>
            </a:pPr>
            <a:r>
              <a:rPr lang="en-US" dirty="0"/>
              <a:t>Q-Learning</a:t>
            </a:r>
          </a:p>
        </p:txBody>
      </p:sp>
      <p:sp>
        <p:nvSpPr>
          <p:cNvPr id="16" name="Rectangle 15">
            <a:extLst>
              <a:ext uri="{FF2B5EF4-FFF2-40B4-BE49-F238E27FC236}">
                <a16:creationId xmlns:a16="http://schemas.microsoft.com/office/drawing/2014/main" id="{8ED34BF7-AF4A-48EE-B4E8-5ADF5CE82B61}"/>
              </a:ext>
            </a:extLst>
          </p:cNvPr>
          <p:cNvSpPr/>
          <p:nvPr/>
        </p:nvSpPr>
        <p:spPr>
          <a:xfrm>
            <a:off x="8430548" y="2545468"/>
            <a:ext cx="3048000" cy="419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Self-Driving Model Car</a:t>
            </a:r>
          </a:p>
        </p:txBody>
      </p:sp>
      <p:sp>
        <p:nvSpPr>
          <p:cNvPr id="18" name="Rectangle 17">
            <a:extLst>
              <a:ext uri="{FF2B5EF4-FFF2-40B4-BE49-F238E27FC236}">
                <a16:creationId xmlns:a16="http://schemas.microsoft.com/office/drawing/2014/main" id="{9E670CF8-EFFB-4447-BD7A-534EBB53ACA5}"/>
              </a:ext>
            </a:extLst>
          </p:cNvPr>
          <p:cNvSpPr/>
          <p:nvPr/>
        </p:nvSpPr>
        <p:spPr>
          <a:xfrm>
            <a:off x="8430548" y="5737789"/>
            <a:ext cx="3048000" cy="419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Kaggle - Titanic</a:t>
            </a:r>
          </a:p>
        </p:txBody>
      </p:sp>
      <p:sp>
        <p:nvSpPr>
          <p:cNvPr id="24" name="Rectangle 23">
            <a:extLst>
              <a:ext uri="{FF2B5EF4-FFF2-40B4-BE49-F238E27FC236}">
                <a16:creationId xmlns:a16="http://schemas.microsoft.com/office/drawing/2014/main" id="{265DDCB6-C099-480B-A813-77294D753C64}"/>
              </a:ext>
            </a:extLst>
          </p:cNvPr>
          <p:cNvSpPr/>
          <p:nvPr/>
        </p:nvSpPr>
        <p:spPr>
          <a:xfrm>
            <a:off x="2290041" y="4225939"/>
            <a:ext cx="2824884" cy="67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Intro to Reinforcement Learning</a:t>
            </a:r>
          </a:p>
        </p:txBody>
      </p:sp>
      <p:sp>
        <p:nvSpPr>
          <p:cNvPr id="5" name="Rectangle 4">
            <a:extLst>
              <a:ext uri="{FF2B5EF4-FFF2-40B4-BE49-F238E27FC236}">
                <a16:creationId xmlns:a16="http://schemas.microsoft.com/office/drawing/2014/main" id="{24EC774E-DAA3-45AB-8B65-5ADC5D6B6E6E}"/>
              </a:ext>
            </a:extLst>
          </p:cNvPr>
          <p:cNvSpPr/>
          <p:nvPr/>
        </p:nvSpPr>
        <p:spPr>
          <a:xfrm>
            <a:off x="2219324" y="484596"/>
            <a:ext cx="28956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ML Fundamentals</a:t>
            </a:r>
          </a:p>
        </p:txBody>
      </p:sp>
      <p:sp>
        <p:nvSpPr>
          <p:cNvPr id="7" name="Rectangle 6">
            <a:extLst>
              <a:ext uri="{FF2B5EF4-FFF2-40B4-BE49-F238E27FC236}">
                <a16:creationId xmlns:a16="http://schemas.microsoft.com/office/drawing/2014/main" id="{123BC12E-6653-4646-94C2-3CA46BA200A8}"/>
              </a:ext>
            </a:extLst>
          </p:cNvPr>
          <p:cNvSpPr/>
          <p:nvPr/>
        </p:nvSpPr>
        <p:spPr>
          <a:xfrm>
            <a:off x="5256504" y="489152"/>
            <a:ext cx="3048000" cy="4191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Supporting Content</a:t>
            </a:r>
          </a:p>
        </p:txBody>
      </p:sp>
      <p:sp>
        <p:nvSpPr>
          <p:cNvPr id="9" name="Rectangle 8">
            <a:extLst>
              <a:ext uri="{FF2B5EF4-FFF2-40B4-BE49-F238E27FC236}">
                <a16:creationId xmlns:a16="http://schemas.microsoft.com/office/drawing/2014/main" id="{92CA1C2F-BD40-402A-977E-FFCE7F05D15F}"/>
              </a:ext>
            </a:extLst>
          </p:cNvPr>
          <p:cNvSpPr/>
          <p:nvPr/>
        </p:nvSpPr>
        <p:spPr>
          <a:xfrm>
            <a:off x="8430548" y="484595"/>
            <a:ext cx="3048000" cy="419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Projects</a:t>
            </a:r>
          </a:p>
        </p:txBody>
      </p:sp>
      <p:sp>
        <p:nvSpPr>
          <p:cNvPr id="6" name="Rectangle 5">
            <a:extLst>
              <a:ext uri="{FF2B5EF4-FFF2-40B4-BE49-F238E27FC236}">
                <a16:creationId xmlns:a16="http://schemas.microsoft.com/office/drawing/2014/main" id="{398A78F9-BD44-4A68-80C2-C05990397D8D}"/>
              </a:ext>
            </a:extLst>
          </p:cNvPr>
          <p:cNvSpPr/>
          <p:nvPr/>
        </p:nvSpPr>
        <p:spPr>
          <a:xfrm>
            <a:off x="5256502" y="2987336"/>
            <a:ext cx="3048002"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Preventing Overfitting with Ridge and Lasso Regression</a:t>
            </a:r>
          </a:p>
        </p:txBody>
      </p:sp>
      <p:sp>
        <p:nvSpPr>
          <p:cNvPr id="12" name="Rectangle 11">
            <a:extLst>
              <a:ext uri="{FF2B5EF4-FFF2-40B4-BE49-F238E27FC236}">
                <a16:creationId xmlns:a16="http://schemas.microsoft.com/office/drawing/2014/main" id="{C8495EC2-87DE-47E8-AD10-BEA1C734A776}"/>
              </a:ext>
            </a:extLst>
          </p:cNvPr>
          <p:cNvSpPr/>
          <p:nvPr/>
        </p:nvSpPr>
        <p:spPr>
          <a:xfrm>
            <a:off x="5256500" y="4507078"/>
            <a:ext cx="3048003" cy="67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Hidden Markov Models</a:t>
            </a:r>
          </a:p>
        </p:txBody>
      </p:sp>
    </p:spTree>
    <p:extLst>
      <p:ext uri="{BB962C8B-B14F-4D97-AF65-F5344CB8AC3E}">
        <p14:creationId xmlns:p14="http://schemas.microsoft.com/office/powerpoint/2010/main" val="349993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B1C7-6EBC-47D6-8690-22885728A8E8}"/>
              </a:ext>
            </a:extLst>
          </p:cNvPr>
          <p:cNvSpPr>
            <a:spLocks noGrp="1"/>
          </p:cNvSpPr>
          <p:nvPr>
            <p:ph type="title"/>
          </p:nvPr>
        </p:nvSpPr>
        <p:spPr>
          <a:xfrm>
            <a:off x="140193" y="457200"/>
            <a:ext cx="2743200" cy="1143000"/>
          </a:xfrm>
        </p:spPr>
        <p:txBody>
          <a:bodyPr/>
          <a:lstStyle/>
          <a:p>
            <a:r>
              <a:rPr lang="en-US" dirty="0"/>
              <a:t>The Journey</a:t>
            </a:r>
          </a:p>
        </p:txBody>
      </p:sp>
      <p:sp>
        <p:nvSpPr>
          <p:cNvPr id="4" name="Rectangle 3">
            <a:extLst>
              <a:ext uri="{FF2B5EF4-FFF2-40B4-BE49-F238E27FC236}">
                <a16:creationId xmlns:a16="http://schemas.microsoft.com/office/drawing/2014/main" id="{596297B9-BA6D-46A3-AC0D-3628D8A68A81}"/>
              </a:ext>
            </a:extLst>
          </p:cNvPr>
          <p:cNvSpPr/>
          <p:nvPr/>
        </p:nvSpPr>
        <p:spPr>
          <a:xfrm>
            <a:off x="2209800" y="1273810"/>
            <a:ext cx="2895600" cy="123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Gauge Equivariant CNNs</a:t>
            </a:r>
          </a:p>
          <a:p>
            <a:pPr marL="285750" indent="-285750">
              <a:buFont typeface="Arial" panose="020B0604020202020204" pitchFamily="34" charset="0"/>
              <a:buChar char="•"/>
            </a:pPr>
            <a:r>
              <a:rPr lang="en-US" dirty="0" err="1"/>
              <a:t>EfficientNet</a:t>
            </a:r>
            <a:r>
              <a:rPr lang="en-US" dirty="0"/>
              <a:t> – </a:t>
            </a:r>
            <a:r>
              <a:rPr lang="en-US" dirty="0" err="1"/>
              <a:t>ConvNet</a:t>
            </a:r>
            <a:r>
              <a:rPr lang="en-US" dirty="0"/>
              <a:t> Scaling</a:t>
            </a:r>
          </a:p>
          <a:p>
            <a:pPr marL="285750" indent="-285750">
              <a:buFont typeface="Arial" panose="020B0604020202020204" pitchFamily="34" charset="0"/>
              <a:buChar char="•"/>
            </a:pPr>
            <a:r>
              <a:rPr lang="en-US" dirty="0"/>
              <a:t>Reinforcement Learning</a:t>
            </a:r>
          </a:p>
        </p:txBody>
      </p:sp>
      <p:sp>
        <p:nvSpPr>
          <p:cNvPr id="8" name="Rectangle 7">
            <a:extLst>
              <a:ext uri="{FF2B5EF4-FFF2-40B4-BE49-F238E27FC236}">
                <a16:creationId xmlns:a16="http://schemas.microsoft.com/office/drawing/2014/main" id="{131B704B-09B8-430D-9C4E-80BDE4CA018A}"/>
              </a:ext>
            </a:extLst>
          </p:cNvPr>
          <p:cNvSpPr/>
          <p:nvPr/>
        </p:nvSpPr>
        <p:spPr>
          <a:xfrm>
            <a:off x="2219324" y="2799779"/>
            <a:ext cx="2895600" cy="113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BERT - Bidirectional Encoder Representations from Transformers</a:t>
            </a:r>
          </a:p>
        </p:txBody>
      </p:sp>
      <p:sp>
        <p:nvSpPr>
          <p:cNvPr id="10" name="Rectangle 9">
            <a:extLst>
              <a:ext uri="{FF2B5EF4-FFF2-40B4-BE49-F238E27FC236}">
                <a16:creationId xmlns:a16="http://schemas.microsoft.com/office/drawing/2014/main" id="{B5D4431F-CFBC-4291-9932-A87DAE97793C}"/>
              </a:ext>
            </a:extLst>
          </p:cNvPr>
          <p:cNvSpPr/>
          <p:nvPr/>
        </p:nvSpPr>
        <p:spPr>
          <a:xfrm>
            <a:off x="5256502" y="1907318"/>
            <a:ext cx="3048001" cy="8173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Exploration by Random Distillation</a:t>
            </a:r>
          </a:p>
        </p:txBody>
      </p:sp>
      <p:sp>
        <p:nvSpPr>
          <p:cNvPr id="14" name="Rectangle 13">
            <a:extLst>
              <a:ext uri="{FF2B5EF4-FFF2-40B4-BE49-F238E27FC236}">
                <a16:creationId xmlns:a16="http://schemas.microsoft.com/office/drawing/2014/main" id="{C61CC172-48E0-49D8-9C7B-E6A15C84679A}"/>
              </a:ext>
            </a:extLst>
          </p:cNvPr>
          <p:cNvSpPr/>
          <p:nvPr/>
        </p:nvSpPr>
        <p:spPr>
          <a:xfrm>
            <a:off x="2219324" y="5032938"/>
            <a:ext cx="2882593" cy="914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Reinforcement Learning Using RL-GLUE</a:t>
            </a:r>
          </a:p>
          <a:p>
            <a:pPr marL="285750" indent="-285750">
              <a:buFont typeface="Arial" panose="020B0604020202020204" pitchFamily="34" charset="0"/>
              <a:buChar char="•"/>
            </a:pPr>
            <a:r>
              <a:rPr lang="en-US" dirty="0"/>
              <a:t>Evolution Strategies</a:t>
            </a:r>
          </a:p>
        </p:txBody>
      </p:sp>
      <p:sp>
        <p:nvSpPr>
          <p:cNvPr id="20" name="Rectangle 19">
            <a:extLst>
              <a:ext uri="{FF2B5EF4-FFF2-40B4-BE49-F238E27FC236}">
                <a16:creationId xmlns:a16="http://schemas.microsoft.com/office/drawing/2014/main" id="{5AA08B47-21D6-48B9-93B9-41595E3CAF03}"/>
              </a:ext>
            </a:extLst>
          </p:cNvPr>
          <p:cNvSpPr/>
          <p:nvPr/>
        </p:nvSpPr>
        <p:spPr>
          <a:xfrm>
            <a:off x="8430548" y="3143250"/>
            <a:ext cx="30480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Reinforcement Learning – Crawler Robot</a:t>
            </a:r>
          </a:p>
        </p:txBody>
      </p:sp>
      <p:sp>
        <p:nvSpPr>
          <p:cNvPr id="22" name="Rectangle 21">
            <a:extLst>
              <a:ext uri="{FF2B5EF4-FFF2-40B4-BE49-F238E27FC236}">
                <a16:creationId xmlns:a16="http://schemas.microsoft.com/office/drawing/2014/main" id="{782DB28D-9B27-4BD4-B657-619365C51973}"/>
              </a:ext>
            </a:extLst>
          </p:cNvPr>
          <p:cNvSpPr/>
          <p:nvPr/>
        </p:nvSpPr>
        <p:spPr>
          <a:xfrm>
            <a:off x="8460566" y="4793052"/>
            <a:ext cx="3048000" cy="67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Django Application with Postgres DB</a:t>
            </a:r>
          </a:p>
        </p:txBody>
      </p:sp>
      <p:sp>
        <p:nvSpPr>
          <p:cNvPr id="24" name="Rectangle 23">
            <a:extLst>
              <a:ext uri="{FF2B5EF4-FFF2-40B4-BE49-F238E27FC236}">
                <a16:creationId xmlns:a16="http://schemas.microsoft.com/office/drawing/2014/main" id="{265DDCB6-C099-480B-A813-77294D753C64}"/>
              </a:ext>
            </a:extLst>
          </p:cNvPr>
          <p:cNvSpPr/>
          <p:nvPr/>
        </p:nvSpPr>
        <p:spPr>
          <a:xfrm>
            <a:off x="2209800" y="4225939"/>
            <a:ext cx="2905125" cy="419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Big Data Analytics</a:t>
            </a:r>
          </a:p>
        </p:txBody>
      </p:sp>
      <p:sp>
        <p:nvSpPr>
          <p:cNvPr id="5" name="Rectangle 4">
            <a:extLst>
              <a:ext uri="{FF2B5EF4-FFF2-40B4-BE49-F238E27FC236}">
                <a16:creationId xmlns:a16="http://schemas.microsoft.com/office/drawing/2014/main" id="{24EC774E-DAA3-45AB-8B65-5ADC5D6B6E6E}"/>
              </a:ext>
            </a:extLst>
          </p:cNvPr>
          <p:cNvSpPr/>
          <p:nvPr/>
        </p:nvSpPr>
        <p:spPr>
          <a:xfrm>
            <a:off x="2219324" y="484596"/>
            <a:ext cx="28956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ML Fundamentals</a:t>
            </a:r>
          </a:p>
        </p:txBody>
      </p:sp>
      <p:sp>
        <p:nvSpPr>
          <p:cNvPr id="7" name="Rectangle 6">
            <a:extLst>
              <a:ext uri="{FF2B5EF4-FFF2-40B4-BE49-F238E27FC236}">
                <a16:creationId xmlns:a16="http://schemas.microsoft.com/office/drawing/2014/main" id="{123BC12E-6653-4646-94C2-3CA46BA200A8}"/>
              </a:ext>
            </a:extLst>
          </p:cNvPr>
          <p:cNvSpPr/>
          <p:nvPr/>
        </p:nvSpPr>
        <p:spPr>
          <a:xfrm>
            <a:off x="5256504" y="489152"/>
            <a:ext cx="3048000" cy="4191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Supporting Content</a:t>
            </a:r>
          </a:p>
        </p:txBody>
      </p:sp>
      <p:sp>
        <p:nvSpPr>
          <p:cNvPr id="9" name="Rectangle 8">
            <a:extLst>
              <a:ext uri="{FF2B5EF4-FFF2-40B4-BE49-F238E27FC236}">
                <a16:creationId xmlns:a16="http://schemas.microsoft.com/office/drawing/2014/main" id="{92CA1C2F-BD40-402A-977E-FFCE7F05D15F}"/>
              </a:ext>
            </a:extLst>
          </p:cNvPr>
          <p:cNvSpPr/>
          <p:nvPr/>
        </p:nvSpPr>
        <p:spPr>
          <a:xfrm>
            <a:off x="8430548" y="484595"/>
            <a:ext cx="3048000" cy="419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Projects</a:t>
            </a:r>
          </a:p>
        </p:txBody>
      </p:sp>
      <p:sp>
        <p:nvSpPr>
          <p:cNvPr id="6" name="Rectangle 5">
            <a:extLst>
              <a:ext uri="{FF2B5EF4-FFF2-40B4-BE49-F238E27FC236}">
                <a16:creationId xmlns:a16="http://schemas.microsoft.com/office/drawing/2014/main" id="{398A78F9-BD44-4A68-80C2-C05990397D8D}"/>
              </a:ext>
            </a:extLst>
          </p:cNvPr>
          <p:cNvSpPr/>
          <p:nvPr/>
        </p:nvSpPr>
        <p:spPr>
          <a:xfrm>
            <a:off x="5256502" y="2987336"/>
            <a:ext cx="3048002"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Tri-Training: Exploiting Unlabeled Data Using Three Classifiers</a:t>
            </a:r>
          </a:p>
        </p:txBody>
      </p:sp>
      <p:sp>
        <p:nvSpPr>
          <p:cNvPr id="12" name="Rectangle 11">
            <a:extLst>
              <a:ext uri="{FF2B5EF4-FFF2-40B4-BE49-F238E27FC236}">
                <a16:creationId xmlns:a16="http://schemas.microsoft.com/office/drawing/2014/main" id="{C8495EC2-87DE-47E8-AD10-BEA1C734A776}"/>
              </a:ext>
            </a:extLst>
          </p:cNvPr>
          <p:cNvSpPr/>
          <p:nvPr/>
        </p:nvSpPr>
        <p:spPr>
          <a:xfrm>
            <a:off x="5256500" y="4507078"/>
            <a:ext cx="3048003" cy="67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err="1"/>
              <a:t>NeurOS</a:t>
            </a:r>
            <a:r>
              <a:rPr lang="en-US" dirty="0"/>
              <a:t> – Biologically Inspired ML Alternative</a:t>
            </a:r>
          </a:p>
        </p:txBody>
      </p:sp>
      <p:sp>
        <p:nvSpPr>
          <p:cNvPr id="3" name="Rectangle 2">
            <a:extLst>
              <a:ext uri="{FF2B5EF4-FFF2-40B4-BE49-F238E27FC236}">
                <a16:creationId xmlns:a16="http://schemas.microsoft.com/office/drawing/2014/main" id="{549B3EA7-3389-4F47-9AA2-4F9AE0EE9070}"/>
              </a:ext>
            </a:extLst>
          </p:cNvPr>
          <p:cNvSpPr/>
          <p:nvPr/>
        </p:nvSpPr>
        <p:spPr>
          <a:xfrm>
            <a:off x="8430548" y="1866429"/>
            <a:ext cx="3048000" cy="4191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Kaggle - </a:t>
            </a:r>
            <a:r>
              <a:rPr lang="en-US" dirty="0" err="1"/>
              <a:t>PLAsTiCC</a:t>
            </a:r>
            <a:endParaRPr lang="en-US" dirty="0"/>
          </a:p>
        </p:txBody>
      </p:sp>
      <p:sp>
        <p:nvSpPr>
          <p:cNvPr id="11" name="Rectangle 10">
            <a:extLst>
              <a:ext uri="{FF2B5EF4-FFF2-40B4-BE49-F238E27FC236}">
                <a16:creationId xmlns:a16="http://schemas.microsoft.com/office/drawing/2014/main" id="{C17BB8B9-7C65-4346-A3C5-D0A3998F9AF6}"/>
              </a:ext>
            </a:extLst>
          </p:cNvPr>
          <p:cNvSpPr/>
          <p:nvPr/>
        </p:nvSpPr>
        <p:spPr>
          <a:xfrm>
            <a:off x="5256500" y="5795010"/>
            <a:ext cx="3048003" cy="67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CML – Continuous Machine Learning</a:t>
            </a:r>
          </a:p>
        </p:txBody>
      </p:sp>
    </p:spTree>
    <p:extLst>
      <p:ext uri="{BB962C8B-B14F-4D97-AF65-F5344CB8AC3E}">
        <p14:creationId xmlns:p14="http://schemas.microsoft.com/office/powerpoint/2010/main" val="145890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002587" y="1600200"/>
            <a:ext cx="3122613" cy="1828800"/>
          </a:xfrm>
        </p:spPr>
        <p:txBody>
          <a:bodyPr anchor="b">
            <a:normAutofit/>
          </a:bodyPr>
          <a:lstStyle/>
          <a:p>
            <a:r>
              <a:rPr lang="en-US" dirty="0"/>
              <a:t>Self-Driving Model Car</a:t>
            </a:r>
            <a:endParaRPr dirty="0"/>
          </a:p>
        </p:txBody>
      </p:sp>
      <p:sp>
        <p:nvSpPr>
          <p:cNvPr id="20" name="Text Placeholder 3">
            <a:extLst>
              <a:ext uri="{FF2B5EF4-FFF2-40B4-BE49-F238E27FC236}">
                <a16:creationId xmlns:a16="http://schemas.microsoft.com/office/drawing/2014/main" id="{C0A78BE4-B000-4555-9C83-9914D9233374}"/>
              </a:ext>
            </a:extLst>
          </p:cNvPr>
          <p:cNvSpPr>
            <a:spLocks noGrp="1"/>
          </p:cNvSpPr>
          <p:nvPr>
            <p:ph type="body" sz="half" idx="2"/>
          </p:nvPr>
        </p:nvSpPr>
        <p:spPr>
          <a:xfrm>
            <a:off x="8001039" y="3429000"/>
            <a:ext cx="3124161" cy="1828800"/>
          </a:xfrm>
        </p:spPr>
        <p:txBody>
          <a:bodyPr/>
          <a:lstStyle/>
          <a:p>
            <a:r>
              <a:rPr lang="en-US" dirty="0"/>
              <a:t>(Video Removed)</a:t>
            </a:r>
          </a:p>
        </p:txBody>
      </p:sp>
    </p:spTree>
    <p:extLst>
      <p:ext uri="{BB962C8B-B14F-4D97-AF65-F5344CB8AC3E}">
        <p14:creationId xmlns:p14="http://schemas.microsoft.com/office/powerpoint/2010/main" val="304282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1CCC-F0E7-4CC2-85BF-3130718B1CBD}"/>
              </a:ext>
            </a:extLst>
          </p:cNvPr>
          <p:cNvSpPr>
            <a:spLocks noGrp="1"/>
          </p:cNvSpPr>
          <p:nvPr>
            <p:ph type="title"/>
          </p:nvPr>
        </p:nvSpPr>
        <p:spPr/>
        <p:txBody>
          <a:bodyPr/>
          <a:lstStyle/>
          <a:p>
            <a:r>
              <a:rPr lang="en-US" dirty="0"/>
              <a:t>Self-Driving</a:t>
            </a:r>
          </a:p>
        </p:txBody>
      </p:sp>
      <p:sp>
        <p:nvSpPr>
          <p:cNvPr id="4" name="Text Placeholder 3">
            <a:extLst>
              <a:ext uri="{FF2B5EF4-FFF2-40B4-BE49-F238E27FC236}">
                <a16:creationId xmlns:a16="http://schemas.microsoft.com/office/drawing/2014/main" id="{9BCCBFA2-9A4B-45E4-8729-835F9112979C}"/>
              </a:ext>
            </a:extLst>
          </p:cNvPr>
          <p:cNvSpPr>
            <a:spLocks noGrp="1"/>
          </p:cNvSpPr>
          <p:nvPr>
            <p:ph type="body" sz="half" idx="2"/>
          </p:nvPr>
        </p:nvSpPr>
        <p:spPr/>
        <p:txBody>
          <a:bodyPr/>
          <a:lstStyle/>
          <a:p>
            <a:r>
              <a:rPr lang="en-US" dirty="0"/>
              <a:t>Between the Lines, Not!</a:t>
            </a:r>
          </a:p>
        </p:txBody>
      </p:sp>
      <p:pic>
        <p:nvPicPr>
          <p:cNvPr id="5" name="Picture 4">
            <a:extLst>
              <a:ext uri="{FF2B5EF4-FFF2-40B4-BE49-F238E27FC236}">
                <a16:creationId xmlns:a16="http://schemas.microsoft.com/office/drawing/2014/main" id="{759DBB7C-036D-4BB5-99BE-F89F808D6769}"/>
              </a:ext>
            </a:extLst>
          </p:cNvPr>
          <p:cNvPicPr>
            <a:picLocks noChangeAspect="1"/>
          </p:cNvPicPr>
          <p:nvPr/>
        </p:nvPicPr>
        <p:blipFill>
          <a:blip r:embed="rId3"/>
          <a:stretch>
            <a:fillRect/>
          </a:stretch>
        </p:blipFill>
        <p:spPr>
          <a:xfrm>
            <a:off x="1905000" y="266700"/>
            <a:ext cx="5061310" cy="6324600"/>
          </a:xfrm>
          <a:prstGeom prst="rect">
            <a:avLst/>
          </a:prstGeom>
        </p:spPr>
      </p:pic>
    </p:spTree>
    <p:extLst>
      <p:ext uri="{BB962C8B-B14F-4D97-AF65-F5344CB8AC3E}">
        <p14:creationId xmlns:p14="http://schemas.microsoft.com/office/powerpoint/2010/main" val="273480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3B6F-E7E5-4BA1-B48A-D1B1455DE59D}"/>
              </a:ext>
            </a:extLst>
          </p:cNvPr>
          <p:cNvSpPr>
            <a:spLocks noGrp="1"/>
          </p:cNvSpPr>
          <p:nvPr>
            <p:ph type="title"/>
          </p:nvPr>
        </p:nvSpPr>
        <p:spPr/>
        <p:txBody>
          <a:bodyPr/>
          <a:lstStyle/>
          <a:p>
            <a:r>
              <a:rPr lang="en-US" dirty="0"/>
              <a:t>Reinforcement Learning - Crawler</a:t>
            </a:r>
          </a:p>
        </p:txBody>
      </p:sp>
      <p:sp>
        <p:nvSpPr>
          <p:cNvPr id="5" name="TextBox 4">
            <a:extLst>
              <a:ext uri="{FF2B5EF4-FFF2-40B4-BE49-F238E27FC236}">
                <a16:creationId xmlns:a16="http://schemas.microsoft.com/office/drawing/2014/main" id="{F1234A0D-EF70-495F-A102-7AB10CF33AB2}"/>
              </a:ext>
            </a:extLst>
          </p:cNvPr>
          <p:cNvSpPr txBox="1"/>
          <p:nvPr/>
        </p:nvSpPr>
        <p:spPr>
          <a:xfrm>
            <a:off x="1524000" y="1981200"/>
            <a:ext cx="6093372" cy="369332"/>
          </a:xfrm>
          <a:prstGeom prst="rect">
            <a:avLst/>
          </a:prstGeom>
          <a:noFill/>
        </p:spPr>
        <p:txBody>
          <a:bodyPr wrap="square">
            <a:spAutoFit/>
          </a:bodyPr>
          <a:lstStyle/>
          <a:p>
            <a:r>
              <a:rPr lang="en-US" dirty="0"/>
              <a:t>(Video Removed)</a:t>
            </a:r>
          </a:p>
        </p:txBody>
      </p:sp>
    </p:spTree>
    <p:extLst>
      <p:ext uri="{BB962C8B-B14F-4D97-AF65-F5344CB8AC3E}">
        <p14:creationId xmlns:p14="http://schemas.microsoft.com/office/powerpoint/2010/main" val="342335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E36-B8EA-4DF9-98BE-2D64B8A98B10}"/>
              </a:ext>
            </a:extLst>
          </p:cNvPr>
          <p:cNvSpPr>
            <a:spLocks noGrp="1"/>
          </p:cNvSpPr>
          <p:nvPr>
            <p:ph type="title"/>
          </p:nvPr>
        </p:nvSpPr>
        <p:spPr/>
        <p:txBody>
          <a:bodyPr/>
          <a:lstStyle/>
          <a:p>
            <a:r>
              <a:rPr lang="en-US" dirty="0"/>
              <a:t>Reinforcement Learning - Crawler</a:t>
            </a:r>
          </a:p>
        </p:txBody>
      </p:sp>
      <p:sp>
        <p:nvSpPr>
          <p:cNvPr id="3" name="TextBox 2">
            <a:extLst>
              <a:ext uri="{FF2B5EF4-FFF2-40B4-BE49-F238E27FC236}">
                <a16:creationId xmlns:a16="http://schemas.microsoft.com/office/drawing/2014/main" id="{956578E9-1D25-4014-B09C-48F8AF21F1DD}"/>
              </a:ext>
            </a:extLst>
          </p:cNvPr>
          <p:cNvSpPr txBox="1"/>
          <p:nvPr/>
        </p:nvSpPr>
        <p:spPr>
          <a:xfrm>
            <a:off x="1676400" y="2286000"/>
            <a:ext cx="1880643" cy="646331"/>
          </a:xfrm>
          <a:prstGeom prst="rect">
            <a:avLst/>
          </a:prstGeom>
          <a:noFill/>
        </p:spPr>
        <p:txBody>
          <a:bodyPr wrap="none" rtlCol="0">
            <a:spAutoFit/>
          </a:bodyPr>
          <a:lstStyle/>
          <a:p>
            <a:r>
              <a:rPr lang="en-US" dirty="0"/>
              <a:t>(Video Removed)</a:t>
            </a:r>
          </a:p>
          <a:p>
            <a:endParaRPr lang="en-US" dirty="0"/>
          </a:p>
        </p:txBody>
      </p:sp>
    </p:spTree>
    <p:extLst>
      <p:ext uri="{BB962C8B-B14F-4D97-AF65-F5344CB8AC3E}">
        <p14:creationId xmlns:p14="http://schemas.microsoft.com/office/powerpoint/2010/main" val="161543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959A-7BD5-47F3-8A7B-E7B7366ECD74}"/>
              </a:ext>
            </a:extLst>
          </p:cNvPr>
          <p:cNvSpPr>
            <a:spLocks noGrp="1"/>
          </p:cNvSpPr>
          <p:nvPr>
            <p:ph type="title"/>
          </p:nvPr>
        </p:nvSpPr>
        <p:spPr/>
        <p:txBody>
          <a:bodyPr/>
          <a:lstStyle/>
          <a:p>
            <a:r>
              <a:rPr lang="en-US" dirty="0"/>
              <a:t>Present!</a:t>
            </a:r>
          </a:p>
        </p:txBody>
      </p:sp>
      <p:sp>
        <p:nvSpPr>
          <p:cNvPr id="3" name="Content Placeholder 2">
            <a:extLst>
              <a:ext uri="{FF2B5EF4-FFF2-40B4-BE49-F238E27FC236}">
                <a16:creationId xmlns:a16="http://schemas.microsoft.com/office/drawing/2014/main" id="{877DB1F5-29F4-4A18-AF33-A54584CE5A42}"/>
              </a:ext>
            </a:extLst>
          </p:cNvPr>
          <p:cNvSpPr>
            <a:spLocks noGrp="1"/>
          </p:cNvSpPr>
          <p:nvPr>
            <p:ph idx="1"/>
          </p:nvPr>
        </p:nvSpPr>
        <p:spPr/>
        <p:txBody>
          <a:bodyPr/>
          <a:lstStyle/>
          <a:p>
            <a:r>
              <a:rPr lang="en-US" dirty="0"/>
              <a:t>You are encouraged to ask questions and consider presenting on an ML topic. There is no better way to learn a subject than to spend the time researching a topic and creating a slide deck to present to the group.</a:t>
            </a:r>
          </a:p>
        </p:txBody>
      </p:sp>
      <p:pic>
        <p:nvPicPr>
          <p:cNvPr id="4" name="Picture 3">
            <a:extLst>
              <a:ext uri="{FF2B5EF4-FFF2-40B4-BE49-F238E27FC236}">
                <a16:creationId xmlns:a16="http://schemas.microsoft.com/office/drawing/2014/main" id="{28EC5487-BBA5-4CE2-BF5E-396ECF4CC039}"/>
              </a:ext>
            </a:extLst>
          </p:cNvPr>
          <p:cNvPicPr>
            <a:picLocks noChangeAspect="1"/>
          </p:cNvPicPr>
          <p:nvPr/>
        </p:nvPicPr>
        <p:blipFill>
          <a:blip r:embed="rId3"/>
          <a:stretch>
            <a:fillRect/>
          </a:stretch>
        </p:blipFill>
        <p:spPr>
          <a:xfrm rot="19816927">
            <a:off x="2489046" y="3189277"/>
            <a:ext cx="2277740" cy="2960621"/>
          </a:xfrm>
          <a:prstGeom prst="rect">
            <a:avLst/>
          </a:prstGeom>
        </p:spPr>
      </p:pic>
      <p:pic>
        <p:nvPicPr>
          <p:cNvPr id="5" name="Picture 4">
            <a:extLst>
              <a:ext uri="{FF2B5EF4-FFF2-40B4-BE49-F238E27FC236}">
                <a16:creationId xmlns:a16="http://schemas.microsoft.com/office/drawing/2014/main" id="{38B8623B-C808-42B2-9557-6E5A483510F6}"/>
              </a:ext>
            </a:extLst>
          </p:cNvPr>
          <p:cNvPicPr>
            <a:picLocks noChangeAspect="1"/>
          </p:cNvPicPr>
          <p:nvPr/>
        </p:nvPicPr>
        <p:blipFill>
          <a:blip r:embed="rId4"/>
          <a:stretch>
            <a:fillRect/>
          </a:stretch>
        </p:blipFill>
        <p:spPr>
          <a:xfrm rot="1338192">
            <a:off x="4786692" y="3175084"/>
            <a:ext cx="2511735" cy="3232846"/>
          </a:xfrm>
          <a:prstGeom prst="rect">
            <a:avLst/>
          </a:prstGeom>
        </p:spPr>
      </p:pic>
      <p:pic>
        <p:nvPicPr>
          <p:cNvPr id="6" name="Picture 5">
            <a:extLst>
              <a:ext uri="{FF2B5EF4-FFF2-40B4-BE49-F238E27FC236}">
                <a16:creationId xmlns:a16="http://schemas.microsoft.com/office/drawing/2014/main" id="{AA0D0C1C-3289-416D-AC55-92F137473CF2}"/>
              </a:ext>
            </a:extLst>
          </p:cNvPr>
          <p:cNvPicPr>
            <a:picLocks noChangeAspect="1"/>
          </p:cNvPicPr>
          <p:nvPr/>
        </p:nvPicPr>
        <p:blipFill>
          <a:blip r:embed="rId5"/>
          <a:stretch>
            <a:fillRect/>
          </a:stretch>
        </p:blipFill>
        <p:spPr>
          <a:xfrm rot="20120100">
            <a:off x="7518579" y="3113066"/>
            <a:ext cx="2176428" cy="3313007"/>
          </a:xfrm>
          <a:prstGeom prst="rect">
            <a:avLst/>
          </a:prstGeom>
        </p:spPr>
      </p:pic>
    </p:spTree>
    <p:extLst>
      <p:ext uri="{BB962C8B-B14F-4D97-AF65-F5344CB8AC3E}">
        <p14:creationId xmlns:p14="http://schemas.microsoft.com/office/powerpoint/2010/main" val="59367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7787C-7932-4C6E-A38F-7070FDEBB890}"/>
              </a:ext>
            </a:extLst>
          </p:cNvPr>
          <p:cNvSpPr>
            <a:spLocks noGrp="1"/>
          </p:cNvSpPr>
          <p:nvPr>
            <p:ph type="title"/>
          </p:nvPr>
        </p:nvSpPr>
        <p:spPr/>
        <p:txBody>
          <a:bodyPr/>
          <a:lstStyle/>
          <a:p>
            <a:r>
              <a:rPr lang="en-US" dirty="0"/>
              <a:t>Real World Machine Learning</a:t>
            </a:r>
          </a:p>
        </p:txBody>
      </p:sp>
      <p:pic>
        <p:nvPicPr>
          <p:cNvPr id="4098" name="Picture 2" descr="Spot® | Boston Dynamics">
            <a:extLst>
              <a:ext uri="{FF2B5EF4-FFF2-40B4-BE49-F238E27FC236}">
                <a16:creationId xmlns:a16="http://schemas.microsoft.com/office/drawing/2014/main" id="{53B8466C-BAEF-4BB3-BC12-120236E5651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78002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ould You Buy A Robot Dog Named Spot? | Waltham, MA Patch">
            <a:extLst>
              <a:ext uri="{FF2B5EF4-FFF2-40B4-BE49-F238E27FC236}">
                <a16:creationId xmlns:a16="http://schemas.microsoft.com/office/drawing/2014/main" id="{D7C6B752-1B77-43E7-A32C-7E8A9709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064" y="23526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penAI teaches AI teamwork by playing hide-and-seek | VentureBeat">
            <a:extLst>
              <a:ext uri="{FF2B5EF4-FFF2-40B4-BE49-F238E27FC236}">
                <a16:creationId xmlns:a16="http://schemas.microsoft.com/office/drawing/2014/main" id="{58028FC1-B585-4F41-BFC2-984CF972E8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936" y="44958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tificial Intelligence Discovers Tool Use in Hide-and-Seek Games | Quanta  Magazine">
            <a:extLst>
              <a:ext uri="{FF2B5EF4-FFF2-40B4-BE49-F238E27FC236}">
                <a16:creationId xmlns:a16="http://schemas.microsoft.com/office/drawing/2014/main" id="{8C624BB2-DF59-4AA5-8E18-68AAD5755C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9530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oogle reveals latest humanoid robot 'Atlas' (then hits it with a hockey  stick) - Netimperative">
            <a:extLst>
              <a:ext uri="{FF2B5EF4-FFF2-40B4-BE49-F238E27FC236}">
                <a16:creationId xmlns:a16="http://schemas.microsoft.com/office/drawing/2014/main" id="{A393BBD0-6B36-4FB7-A133-C048CDDF3E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678" y="1802967"/>
            <a:ext cx="3650288" cy="234661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DeepMind's AI beats world's best Go player in latest face-off | New  Scientist">
            <a:extLst>
              <a:ext uri="{FF2B5EF4-FFF2-40B4-BE49-F238E27FC236}">
                <a16:creationId xmlns:a16="http://schemas.microsoft.com/office/drawing/2014/main" id="{ADE3E54C-75AB-4A8D-B7F0-D04A5A36BF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4352348"/>
            <a:ext cx="3533775" cy="235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3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5032-061B-4E1D-BFCD-E7A9C9E80442}"/>
              </a:ext>
            </a:extLst>
          </p:cNvPr>
          <p:cNvSpPr>
            <a:spLocks noGrp="1"/>
          </p:cNvSpPr>
          <p:nvPr>
            <p:ph type="title"/>
          </p:nvPr>
        </p:nvSpPr>
        <p:spPr>
          <a:xfrm>
            <a:off x="8002587" y="1600200"/>
            <a:ext cx="3122613" cy="1828800"/>
          </a:xfrm>
        </p:spPr>
        <p:txBody>
          <a:bodyPr anchor="b">
            <a:normAutofit/>
          </a:bodyPr>
          <a:lstStyle/>
          <a:p>
            <a:r>
              <a:rPr lang="en-US" dirty="0"/>
              <a:t>It All Begins With a Book…</a:t>
            </a:r>
          </a:p>
        </p:txBody>
      </p:sp>
      <p:pic>
        <p:nvPicPr>
          <p:cNvPr id="1026" name="Picture 2">
            <a:extLst>
              <a:ext uri="{FF2B5EF4-FFF2-40B4-BE49-F238E27FC236}">
                <a16:creationId xmlns:a16="http://schemas.microsoft.com/office/drawing/2014/main" id="{5512EB72-6D3C-4664-906D-E999AD891D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7224" y="762000"/>
            <a:ext cx="4067175" cy="5334000"/>
          </a:xfrm>
          <a:prstGeom prst="rect">
            <a:avLst/>
          </a:prstGeom>
          <a:solidFill>
            <a:srgbClr val="FFFFFF"/>
          </a:solidFill>
        </p:spPr>
      </p:pic>
      <p:sp>
        <p:nvSpPr>
          <p:cNvPr id="3" name="Content Placeholder 2">
            <a:extLst>
              <a:ext uri="{FF2B5EF4-FFF2-40B4-BE49-F238E27FC236}">
                <a16:creationId xmlns:a16="http://schemas.microsoft.com/office/drawing/2014/main" id="{D7BF68BD-FF64-45EB-94D9-A3ADA46B4CD2}"/>
              </a:ext>
            </a:extLst>
          </p:cNvPr>
          <p:cNvSpPr>
            <a:spLocks noGrp="1"/>
          </p:cNvSpPr>
          <p:nvPr>
            <p:ph type="body" sz="half" idx="2"/>
          </p:nvPr>
        </p:nvSpPr>
        <p:spPr>
          <a:xfrm>
            <a:off x="8001039" y="3429000"/>
            <a:ext cx="3124161" cy="2362200"/>
          </a:xfrm>
        </p:spPr>
        <p:txBody>
          <a:bodyPr>
            <a:normAutofit fontScale="92500" lnSpcReduction="20000"/>
          </a:bodyPr>
          <a:lstStyle/>
          <a:p>
            <a:pPr>
              <a:spcAft>
                <a:spcPts val="600"/>
              </a:spcAft>
            </a:pPr>
            <a:r>
              <a:rPr lang="en-US" dirty="0"/>
              <a:t>The MetroWest Boston Developers Machine Learning Group  is indirectly the result of an Amazon book recommendation almost four years ago.</a:t>
            </a:r>
          </a:p>
          <a:p>
            <a:pPr>
              <a:spcAft>
                <a:spcPts val="600"/>
              </a:spcAft>
            </a:pPr>
            <a:endParaRPr lang="en-US" dirty="0"/>
          </a:p>
          <a:p>
            <a:pPr>
              <a:spcAft>
                <a:spcPts val="600"/>
              </a:spcAft>
            </a:pPr>
            <a:r>
              <a:rPr lang="en-US" dirty="0" err="1"/>
              <a:t>Aurelien</a:t>
            </a:r>
            <a:r>
              <a:rPr lang="en-US" dirty="0"/>
              <a:t> </a:t>
            </a:r>
            <a:r>
              <a:rPr lang="en-US" dirty="0" err="1"/>
              <a:t>Geron</a:t>
            </a:r>
            <a:r>
              <a:rPr lang="en-US" dirty="0"/>
              <a:t> led Google’s video classification team from 2013-16.</a:t>
            </a:r>
          </a:p>
          <a:p>
            <a:pPr>
              <a:spcAft>
                <a:spcPts val="600"/>
              </a:spcAft>
            </a:pPr>
            <a:endParaRPr lang="en-US" dirty="0"/>
          </a:p>
          <a:p>
            <a:pPr>
              <a:spcAft>
                <a:spcPts val="600"/>
              </a:spcAft>
            </a:pPr>
            <a:r>
              <a:rPr lang="en-US" dirty="0"/>
              <a:t>Many of my presentations are inspired by or closely follow the topics and examples in this book.</a:t>
            </a:r>
          </a:p>
        </p:txBody>
      </p:sp>
    </p:spTree>
    <p:extLst>
      <p:ext uri="{BB962C8B-B14F-4D97-AF65-F5344CB8AC3E}">
        <p14:creationId xmlns:p14="http://schemas.microsoft.com/office/powerpoint/2010/main" val="240547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F4CB-24ED-4B0F-925B-176F7B4C6A47}"/>
              </a:ext>
            </a:extLst>
          </p:cNvPr>
          <p:cNvSpPr>
            <a:spLocks noGrp="1"/>
          </p:cNvSpPr>
          <p:nvPr>
            <p:ph type="title"/>
          </p:nvPr>
        </p:nvSpPr>
        <p:spPr/>
        <p:txBody>
          <a:bodyPr/>
          <a:lstStyle/>
          <a:p>
            <a:r>
              <a:rPr lang="en-US" dirty="0"/>
              <a:t>MetroWest</a:t>
            </a:r>
          </a:p>
        </p:txBody>
      </p:sp>
      <p:pic>
        <p:nvPicPr>
          <p:cNvPr id="5" name="Content Placeholder 4">
            <a:extLst>
              <a:ext uri="{FF2B5EF4-FFF2-40B4-BE49-F238E27FC236}">
                <a16:creationId xmlns:a16="http://schemas.microsoft.com/office/drawing/2014/main" id="{BEC7D21D-CC5C-4D65-8D63-D41F692162D7}"/>
              </a:ext>
            </a:extLst>
          </p:cNvPr>
          <p:cNvPicPr>
            <a:picLocks noGrp="1" noChangeAspect="1"/>
          </p:cNvPicPr>
          <p:nvPr>
            <p:ph idx="1"/>
          </p:nvPr>
        </p:nvPicPr>
        <p:blipFill>
          <a:blip r:embed="rId3"/>
          <a:stretch>
            <a:fillRect/>
          </a:stretch>
        </p:blipFill>
        <p:spPr>
          <a:xfrm>
            <a:off x="836613" y="1357312"/>
            <a:ext cx="6248400" cy="4143375"/>
          </a:xfrm>
          <a:prstGeom prst="rect">
            <a:avLst/>
          </a:prstGeom>
        </p:spPr>
      </p:pic>
      <p:sp>
        <p:nvSpPr>
          <p:cNvPr id="4" name="Text Placeholder 3">
            <a:extLst>
              <a:ext uri="{FF2B5EF4-FFF2-40B4-BE49-F238E27FC236}">
                <a16:creationId xmlns:a16="http://schemas.microsoft.com/office/drawing/2014/main" id="{2E5A63E9-8930-4E7C-B848-175682272275}"/>
              </a:ext>
            </a:extLst>
          </p:cNvPr>
          <p:cNvSpPr>
            <a:spLocks noGrp="1"/>
          </p:cNvSpPr>
          <p:nvPr>
            <p:ph type="body" sz="half" idx="2"/>
          </p:nvPr>
        </p:nvSpPr>
        <p:spPr/>
        <p:txBody>
          <a:bodyPr/>
          <a:lstStyle/>
          <a:p>
            <a:r>
              <a:rPr lang="en-US" dirty="0"/>
              <a:t>Yes, we are located west of Boston. There are other machine learning and AI meetups in Massachusetts, but they require you to drive to Boston or Cambridge.</a:t>
            </a:r>
          </a:p>
        </p:txBody>
      </p:sp>
    </p:spTree>
    <p:extLst>
      <p:ext uri="{BB962C8B-B14F-4D97-AF65-F5344CB8AC3E}">
        <p14:creationId xmlns:p14="http://schemas.microsoft.com/office/powerpoint/2010/main" val="246948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A200-B810-4365-88E9-DE69E8498220}"/>
              </a:ext>
            </a:extLst>
          </p:cNvPr>
          <p:cNvSpPr>
            <a:spLocks noGrp="1"/>
          </p:cNvSpPr>
          <p:nvPr>
            <p:ph type="title"/>
          </p:nvPr>
        </p:nvSpPr>
        <p:spPr/>
        <p:txBody>
          <a:bodyPr/>
          <a:lstStyle/>
          <a:p>
            <a:r>
              <a:rPr lang="en-US" dirty="0"/>
              <a:t>Steps for a Successful Meetup</a:t>
            </a:r>
          </a:p>
        </p:txBody>
      </p:sp>
      <p:pic>
        <p:nvPicPr>
          <p:cNvPr id="5" name="Content Placeholder 4">
            <a:extLst>
              <a:ext uri="{FF2B5EF4-FFF2-40B4-BE49-F238E27FC236}">
                <a16:creationId xmlns:a16="http://schemas.microsoft.com/office/drawing/2014/main" id="{EF827BBE-708E-46CF-B3D5-7D496CE54FAA}"/>
              </a:ext>
            </a:extLst>
          </p:cNvPr>
          <p:cNvPicPr>
            <a:picLocks noGrp="1" noChangeAspect="1"/>
          </p:cNvPicPr>
          <p:nvPr>
            <p:ph idx="1"/>
          </p:nvPr>
        </p:nvPicPr>
        <p:blipFill>
          <a:blip r:embed="rId3"/>
          <a:stretch>
            <a:fillRect/>
          </a:stretch>
        </p:blipFill>
        <p:spPr>
          <a:xfrm>
            <a:off x="914400" y="203345"/>
            <a:ext cx="5600661" cy="6451309"/>
          </a:xfrm>
          <a:prstGeom prst="rect">
            <a:avLst/>
          </a:prstGeom>
        </p:spPr>
      </p:pic>
      <p:sp>
        <p:nvSpPr>
          <p:cNvPr id="4" name="Text Placeholder 3">
            <a:extLst>
              <a:ext uri="{FF2B5EF4-FFF2-40B4-BE49-F238E27FC236}">
                <a16:creationId xmlns:a16="http://schemas.microsoft.com/office/drawing/2014/main" id="{9B3E579D-3D62-42BD-AE79-0EE4E56F05D5}"/>
              </a:ext>
            </a:extLst>
          </p:cNvPr>
          <p:cNvSpPr>
            <a:spLocks noGrp="1"/>
          </p:cNvSpPr>
          <p:nvPr>
            <p:ph type="body" sz="half" idx="2"/>
          </p:nvPr>
        </p:nvSpPr>
        <p:spPr/>
        <p:txBody>
          <a:bodyPr/>
          <a:lstStyle/>
          <a:p>
            <a:pPr marL="342900" indent="-342900">
              <a:buAutoNum type="arabicPeriod"/>
            </a:pPr>
            <a:r>
              <a:rPr lang="en-US" dirty="0"/>
              <a:t>Find an interesting book.</a:t>
            </a:r>
          </a:p>
          <a:p>
            <a:pPr marL="342900" indent="-342900">
              <a:buAutoNum type="arabicPeriod"/>
            </a:pPr>
            <a:r>
              <a:rPr lang="en-US" dirty="0"/>
              <a:t>Pay for a Meetup account.</a:t>
            </a:r>
          </a:p>
          <a:p>
            <a:pPr marL="342900" indent="-342900">
              <a:buAutoNum type="arabicPeriod"/>
            </a:pPr>
            <a:r>
              <a:rPr lang="en-US" dirty="0"/>
              <a:t>Find a location to host your events.</a:t>
            </a:r>
          </a:p>
          <a:p>
            <a:pPr marL="342900" indent="-342900">
              <a:buAutoNum type="arabicPeriod"/>
            </a:pPr>
            <a:r>
              <a:rPr lang="en-US" dirty="0"/>
              <a:t>Wait for people to join.</a:t>
            </a:r>
          </a:p>
        </p:txBody>
      </p:sp>
    </p:spTree>
    <p:extLst>
      <p:ext uri="{BB962C8B-B14F-4D97-AF65-F5344CB8AC3E}">
        <p14:creationId xmlns:p14="http://schemas.microsoft.com/office/powerpoint/2010/main" val="346647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5E9F-3B45-44E2-BA6D-D49A3D0369F3}"/>
              </a:ext>
            </a:extLst>
          </p:cNvPr>
          <p:cNvSpPr>
            <a:spLocks noGrp="1"/>
          </p:cNvSpPr>
          <p:nvPr>
            <p:ph type="title"/>
          </p:nvPr>
        </p:nvSpPr>
        <p:spPr/>
        <p:txBody>
          <a:bodyPr/>
          <a:lstStyle/>
          <a:p>
            <a:r>
              <a:rPr lang="en-US" dirty="0"/>
              <a:t>What We Are About</a:t>
            </a:r>
          </a:p>
        </p:txBody>
      </p:sp>
      <p:sp>
        <p:nvSpPr>
          <p:cNvPr id="3" name="Content Placeholder 2">
            <a:extLst>
              <a:ext uri="{FF2B5EF4-FFF2-40B4-BE49-F238E27FC236}">
                <a16:creationId xmlns:a16="http://schemas.microsoft.com/office/drawing/2014/main" id="{F67CD6B8-62BA-4BEE-AC38-C7BEFB3A6AED}"/>
              </a:ext>
            </a:extLst>
          </p:cNvPr>
          <p:cNvSpPr>
            <a:spLocks noGrp="1"/>
          </p:cNvSpPr>
          <p:nvPr>
            <p:ph idx="1"/>
          </p:nvPr>
        </p:nvSpPr>
        <p:spPr/>
        <p:txBody>
          <a:bodyPr/>
          <a:lstStyle/>
          <a:p>
            <a:r>
              <a:rPr lang="en-US" dirty="0"/>
              <a:t>The group focuses on the data conditioning and application development of a list of real-world examples to advance the skills necessary for a software engineer to leverage machine learning technologies. It is important for developers, managers, QA and business executives to understand the power of all forms of machine learning, from predictive analytics to machine vision; including the tools and techniques associated with their successful deployment. Artificial intelligence technology is quickly progressing to the point where non-data scientists can leverage these computational advances. </a:t>
            </a:r>
          </a:p>
        </p:txBody>
      </p:sp>
    </p:spTree>
    <p:extLst>
      <p:ext uri="{BB962C8B-B14F-4D97-AF65-F5344CB8AC3E}">
        <p14:creationId xmlns:p14="http://schemas.microsoft.com/office/powerpoint/2010/main" val="945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E60F-07EA-4C4C-9CA5-8734DA9C4444}"/>
              </a:ext>
            </a:extLst>
          </p:cNvPr>
          <p:cNvSpPr>
            <a:spLocks noGrp="1"/>
          </p:cNvSpPr>
          <p:nvPr>
            <p:ph type="title"/>
          </p:nvPr>
        </p:nvSpPr>
        <p:spPr/>
        <p:txBody>
          <a:bodyPr/>
          <a:lstStyle/>
          <a:p>
            <a:r>
              <a:rPr lang="en-US" dirty="0"/>
              <a:t>Ready Player One</a:t>
            </a:r>
          </a:p>
        </p:txBody>
      </p:sp>
      <p:pic>
        <p:nvPicPr>
          <p:cNvPr id="2050" name="Picture 2">
            <a:extLst>
              <a:ext uri="{FF2B5EF4-FFF2-40B4-BE49-F238E27FC236}">
                <a16:creationId xmlns:a16="http://schemas.microsoft.com/office/drawing/2014/main" id="{0435E9C0-B5DD-45F9-8D7A-4D68F85F22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2614" y="2140168"/>
            <a:ext cx="2238687" cy="1219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3D2FB6-D439-438E-857C-9F464255FC72}"/>
              </a:ext>
            </a:extLst>
          </p:cNvPr>
          <p:cNvSpPr txBox="1"/>
          <p:nvPr/>
        </p:nvSpPr>
        <p:spPr>
          <a:xfrm>
            <a:off x="1806557" y="3358502"/>
            <a:ext cx="2590800" cy="369332"/>
          </a:xfrm>
          <a:prstGeom prst="rect">
            <a:avLst/>
          </a:prstGeom>
          <a:noFill/>
        </p:spPr>
        <p:txBody>
          <a:bodyPr wrap="square" rtlCol="0">
            <a:spAutoFit/>
          </a:bodyPr>
          <a:lstStyle/>
          <a:p>
            <a:r>
              <a:rPr lang="en-US" b="0" i="0" u="none" strike="noStrike" dirty="0" err="1">
                <a:solidFill>
                  <a:srgbClr val="FFFFFF"/>
                </a:solidFill>
                <a:effectLst/>
                <a:latin typeface="Tw Cen MT" panose="020B0602020104020603" pitchFamily="34" charset="0"/>
              </a:rPr>
              <a:t>Bresenham's</a:t>
            </a:r>
            <a:r>
              <a:rPr lang="en-US" b="0" i="0" u="none" strike="noStrike" dirty="0">
                <a:solidFill>
                  <a:srgbClr val="FFFFFF"/>
                </a:solidFill>
                <a:effectLst/>
                <a:latin typeface="Tw Cen MT" panose="020B0602020104020603" pitchFamily="34" charset="0"/>
              </a:rPr>
              <a:t> line algorithm</a:t>
            </a:r>
            <a:endParaRPr lang="en-US" dirty="0"/>
          </a:p>
        </p:txBody>
      </p:sp>
      <p:sp>
        <p:nvSpPr>
          <p:cNvPr id="7" name="Arrow: Right 6">
            <a:extLst>
              <a:ext uri="{FF2B5EF4-FFF2-40B4-BE49-F238E27FC236}">
                <a16:creationId xmlns:a16="http://schemas.microsoft.com/office/drawing/2014/main" id="{624D30FC-7C82-4897-A573-DBC94A8F40E3}"/>
              </a:ext>
            </a:extLst>
          </p:cNvPr>
          <p:cNvSpPr/>
          <p:nvPr/>
        </p:nvSpPr>
        <p:spPr>
          <a:xfrm rot="20819475">
            <a:off x="4569358" y="1980562"/>
            <a:ext cx="2137511"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5164509D-9FC3-49A4-9AB1-ABB734BAF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859" y="2589579"/>
            <a:ext cx="3305779" cy="2124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B5FEE91-37D7-4595-832A-7A6831B683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602" y="1018287"/>
            <a:ext cx="3581400" cy="20249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594830B-46C9-4D84-BDD0-52C21F0C4D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5189" y="4183795"/>
            <a:ext cx="3794150" cy="212407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1F921B16-7207-440D-BBB1-FF13DC46419E}"/>
              </a:ext>
            </a:extLst>
          </p:cNvPr>
          <p:cNvSpPr/>
          <p:nvPr/>
        </p:nvSpPr>
        <p:spPr>
          <a:xfrm rot="8959730">
            <a:off x="6441440" y="4302054"/>
            <a:ext cx="2137511"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A9418-292F-4FA7-8CFA-398FE9F5C73D}"/>
              </a:ext>
            </a:extLst>
          </p:cNvPr>
          <p:cNvSpPr txBox="1"/>
          <p:nvPr/>
        </p:nvSpPr>
        <p:spPr>
          <a:xfrm>
            <a:off x="7338859" y="5157404"/>
            <a:ext cx="1524000" cy="923330"/>
          </a:xfrm>
          <a:prstGeom prst="rect">
            <a:avLst/>
          </a:prstGeom>
          <a:noFill/>
        </p:spPr>
        <p:txBody>
          <a:bodyPr wrap="square" rtlCol="0">
            <a:spAutoFit/>
          </a:bodyPr>
          <a:lstStyle/>
          <a:p>
            <a:r>
              <a:rPr lang="en-US" dirty="0"/>
              <a:t>DirectX, Unity, Unreal…</a:t>
            </a:r>
          </a:p>
        </p:txBody>
      </p:sp>
    </p:spTree>
    <p:extLst>
      <p:ext uri="{BB962C8B-B14F-4D97-AF65-F5344CB8AC3E}">
        <p14:creationId xmlns:p14="http://schemas.microsoft.com/office/powerpoint/2010/main" val="25387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88CD-0DC1-429C-B0F3-D2A916CC0D6B}"/>
              </a:ext>
            </a:extLst>
          </p:cNvPr>
          <p:cNvSpPr>
            <a:spLocks noGrp="1"/>
          </p:cNvSpPr>
          <p:nvPr>
            <p:ph type="title"/>
          </p:nvPr>
        </p:nvSpPr>
        <p:spPr/>
        <p:txBody>
          <a:bodyPr/>
          <a:lstStyle/>
          <a:p>
            <a:r>
              <a:rPr lang="en-US" dirty="0"/>
              <a:t>ML Maturing</a:t>
            </a:r>
          </a:p>
        </p:txBody>
      </p:sp>
      <p:sp>
        <p:nvSpPr>
          <p:cNvPr id="4" name="Content Placeholder 2">
            <a:extLst>
              <a:ext uri="{FF2B5EF4-FFF2-40B4-BE49-F238E27FC236}">
                <a16:creationId xmlns:a16="http://schemas.microsoft.com/office/drawing/2014/main" id="{3BA486A5-010B-45E9-8EDD-63E78C91FE3E}"/>
              </a:ext>
            </a:extLst>
          </p:cNvPr>
          <p:cNvSpPr txBox="1">
            <a:spLocks/>
          </p:cNvSpPr>
          <p:nvPr/>
        </p:nvSpPr>
        <p:spPr>
          <a:xfrm>
            <a:off x="8229600" y="2895600"/>
            <a:ext cx="3581400" cy="20196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Scikit-Learn</a:t>
            </a:r>
          </a:p>
          <a:p>
            <a:r>
              <a:rPr lang="en-US" dirty="0"/>
              <a:t>TensorFlow</a:t>
            </a:r>
          </a:p>
          <a:p>
            <a:r>
              <a:rPr lang="en-US" dirty="0" err="1"/>
              <a:t>PyTorch</a:t>
            </a:r>
            <a:endParaRPr lang="en-US" dirty="0"/>
          </a:p>
          <a:p>
            <a:r>
              <a:rPr lang="en-US" dirty="0"/>
              <a:t>Cloud-based Tools (ML as a Service)</a:t>
            </a:r>
          </a:p>
        </p:txBody>
      </p:sp>
      <p:pic>
        <p:nvPicPr>
          <p:cNvPr id="5" name="Picture 4">
            <a:extLst>
              <a:ext uri="{FF2B5EF4-FFF2-40B4-BE49-F238E27FC236}">
                <a16:creationId xmlns:a16="http://schemas.microsoft.com/office/drawing/2014/main" id="{E7E15205-DE17-4F57-817E-A2CB9DD362DB}"/>
              </a:ext>
            </a:extLst>
          </p:cNvPr>
          <p:cNvPicPr>
            <a:picLocks noChangeAspect="1"/>
          </p:cNvPicPr>
          <p:nvPr/>
        </p:nvPicPr>
        <p:blipFill>
          <a:blip r:embed="rId3"/>
          <a:stretch>
            <a:fillRect/>
          </a:stretch>
        </p:blipFill>
        <p:spPr>
          <a:xfrm>
            <a:off x="1600200" y="2514600"/>
            <a:ext cx="3701761" cy="2400615"/>
          </a:xfrm>
          <a:prstGeom prst="rect">
            <a:avLst/>
          </a:prstGeom>
        </p:spPr>
      </p:pic>
      <p:sp>
        <p:nvSpPr>
          <p:cNvPr id="6" name="Arrow: Right 5">
            <a:extLst>
              <a:ext uri="{FF2B5EF4-FFF2-40B4-BE49-F238E27FC236}">
                <a16:creationId xmlns:a16="http://schemas.microsoft.com/office/drawing/2014/main" id="{53A05B22-1E24-4F52-A24C-113C3C3399F7}"/>
              </a:ext>
            </a:extLst>
          </p:cNvPr>
          <p:cNvSpPr/>
          <p:nvPr/>
        </p:nvSpPr>
        <p:spPr>
          <a:xfrm>
            <a:off x="5785703" y="3295807"/>
            <a:ext cx="2208675"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67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5274-7783-43E1-8840-ABAFF3DAF4E1}"/>
              </a:ext>
            </a:extLst>
          </p:cNvPr>
          <p:cNvSpPr>
            <a:spLocks noGrp="1"/>
          </p:cNvSpPr>
          <p:nvPr>
            <p:ph type="title"/>
          </p:nvPr>
        </p:nvSpPr>
        <p:spPr/>
        <p:txBody>
          <a:bodyPr/>
          <a:lstStyle/>
          <a:p>
            <a:r>
              <a:rPr lang="en-US" dirty="0"/>
              <a:t>A Very Active Meetup</a:t>
            </a:r>
          </a:p>
        </p:txBody>
      </p:sp>
      <p:sp>
        <p:nvSpPr>
          <p:cNvPr id="3" name="Content Placeholder 2">
            <a:extLst>
              <a:ext uri="{FF2B5EF4-FFF2-40B4-BE49-F238E27FC236}">
                <a16:creationId xmlns:a16="http://schemas.microsoft.com/office/drawing/2014/main" id="{F849A659-12BE-4C9E-A7F8-1507D2B4F766}"/>
              </a:ext>
            </a:extLst>
          </p:cNvPr>
          <p:cNvSpPr>
            <a:spLocks noGrp="1"/>
          </p:cNvSpPr>
          <p:nvPr>
            <p:ph idx="1"/>
          </p:nvPr>
        </p:nvSpPr>
        <p:spPr/>
        <p:txBody>
          <a:bodyPr>
            <a:normAutofit/>
          </a:bodyPr>
          <a:lstStyle/>
          <a:p>
            <a:r>
              <a:rPr lang="en-US" dirty="0"/>
              <a:t>Plymouth Church in Framingham</a:t>
            </a:r>
          </a:p>
          <a:p>
            <a:pPr lvl="1"/>
            <a:r>
              <a:rPr lang="en-US" dirty="0"/>
              <a:t>Easily accessible from routes 495 and 90</a:t>
            </a:r>
          </a:p>
          <a:p>
            <a:r>
              <a:rPr lang="en-US" dirty="0"/>
              <a:t>Every other Wednesday at 7pm </a:t>
            </a:r>
          </a:p>
          <a:p>
            <a:pPr lvl="1"/>
            <a:r>
              <a:rPr lang="en-US" dirty="0"/>
              <a:t>(though may meet once in July and have taken August off)</a:t>
            </a:r>
          </a:p>
          <a:p>
            <a:r>
              <a:rPr lang="en-US" dirty="0"/>
              <a:t>Meetings are scheduled for 2 hours, but often go longer</a:t>
            </a:r>
          </a:p>
          <a:p>
            <a:r>
              <a:rPr lang="en-US" dirty="0"/>
              <a:t>More than 700 members</a:t>
            </a:r>
          </a:p>
          <a:p>
            <a:r>
              <a:rPr lang="en-US" dirty="0"/>
              <a:t>Meetup: </a:t>
            </a:r>
            <a:r>
              <a:rPr lang="en-US" dirty="0">
                <a:hlinkClick r:id="rId3"/>
              </a:rPr>
              <a:t>https://www.meetup.com/Natick-Artificial-Intelligence-Meetup/</a:t>
            </a:r>
            <a:endParaRPr lang="en-US" dirty="0"/>
          </a:p>
          <a:p>
            <a:r>
              <a:rPr lang="en-US" dirty="0"/>
              <a:t>Over 110 hours of content has been presented!</a:t>
            </a:r>
          </a:p>
          <a:p>
            <a:pPr lvl="1"/>
            <a:r>
              <a:rPr lang="en-US" dirty="0"/>
              <a:t>Content is available here:  </a:t>
            </a:r>
            <a:r>
              <a:rPr lang="en-US" dirty="0">
                <a:hlinkClick r:id="rId4"/>
              </a:rPr>
              <a:t>https://github.com/MetrowestBostonDevelopersMLGroup</a:t>
            </a:r>
            <a:endParaRPr lang="en-US" dirty="0">
              <a:hlinkClick r:id="rId3"/>
            </a:endParaRPr>
          </a:p>
          <a:p>
            <a:endParaRPr lang="en-US" dirty="0"/>
          </a:p>
        </p:txBody>
      </p:sp>
    </p:spTree>
    <p:extLst>
      <p:ext uri="{BB962C8B-B14F-4D97-AF65-F5344CB8AC3E}">
        <p14:creationId xmlns:p14="http://schemas.microsoft.com/office/powerpoint/2010/main" val="350592533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8663</TotalTime>
  <Words>797</Words>
  <Application>Microsoft Office PowerPoint</Application>
  <PresentationFormat>Widescreen</PresentationFormat>
  <Paragraphs>137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Candara</vt:lpstr>
      <vt:lpstr>Consolas</vt:lpstr>
      <vt:lpstr>Tw Cen MT</vt:lpstr>
      <vt:lpstr>Tech Computer 16x9</vt:lpstr>
      <vt:lpstr>Welcome</vt:lpstr>
      <vt:lpstr>Real World Machine Learning</vt:lpstr>
      <vt:lpstr>It All Begins With a Book…</vt:lpstr>
      <vt:lpstr>MetroWest</vt:lpstr>
      <vt:lpstr>Steps for a Successful Meetup</vt:lpstr>
      <vt:lpstr>What We Are About</vt:lpstr>
      <vt:lpstr>Ready Player One</vt:lpstr>
      <vt:lpstr>ML Maturing</vt:lpstr>
      <vt:lpstr>A Very Active Meetup</vt:lpstr>
      <vt:lpstr>Down the Rabbit Hole</vt:lpstr>
      <vt:lpstr>The Journey</vt:lpstr>
      <vt:lpstr>The Journey</vt:lpstr>
      <vt:lpstr>The Journey</vt:lpstr>
      <vt:lpstr>Self-Driving Model Car</vt:lpstr>
      <vt:lpstr>Self-Driving</vt:lpstr>
      <vt:lpstr>Reinforcement Learning - Crawler</vt:lpstr>
      <vt:lpstr>Reinforcement Learning - Crawler</vt:lpstr>
      <vt:lpstr>Present!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gene</dc:creator>
  <cp:lastModifiedBy>gene</cp:lastModifiedBy>
  <cp:revision>14</cp:revision>
  <cp:lastPrinted>2020-09-10T17:46:13Z</cp:lastPrinted>
  <dcterms:created xsi:type="dcterms:W3CDTF">2020-09-09T00:09:32Z</dcterms:created>
  <dcterms:modified xsi:type="dcterms:W3CDTF">2020-09-15T12:28:46Z</dcterms:modified>
</cp:coreProperties>
</file>