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70" r:id="rId3"/>
    <p:sldId id="266" r:id="rId4"/>
    <p:sldId id="268" r:id="rId5"/>
    <p:sldId id="267" r:id="rId6"/>
    <p:sldId id="269" r:id="rId7"/>
    <p:sldId id="257" r:id="rId8"/>
    <p:sldId id="258" r:id="rId9"/>
    <p:sldId id="261" r:id="rId10"/>
    <p:sldId id="273" r:id="rId11"/>
    <p:sldId id="259" r:id="rId12"/>
    <p:sldId id="271" r:id="rId13"/>
    <p:sldId id="272" r:id="rId14"/>
    <p:sldId id="260" r:id="rId15"/>
    <p:sldId id="262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7030A0"/>
    <a:srgbClr val="000000"/>
    <a:srgbClr val="619378"/>
    <a:srgbClr val="419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58A-DBAD-483F-BA3C-C9B85B38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9EEB-562D-4154-81F3-5F818C8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B00D-BA30-46B3-A003-3209B8EF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11C-D4EF-4DFD-9420-2C0360C3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506-0A2C-49D9-A90C-B372398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18F-AC60-43E2-A3BA-0BEFB42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52CF-E909-44F7-A138-DBEBBD4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622C-0ADB-4ED8-BA65-827304A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0F9C-D3F8-44C4-AA1B-EA3F0F2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BC9-3FF7-43CD-B1E9-6FF2D6D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E056-E33B-44EA-A5D5-C6DE1F84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4D70-94B3-41EB-A016-48BE48BC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3984-3481-449F-8190-257C5C7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69EA-3C4B-4172-9017-938BE8A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CF2-3121-4CE5-B8A9-F1AA64D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99B-C285-48F3-AF60-6897DCC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440-E104-489E-81E4-5D73937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FE4E-085D-486D-950C-78959AA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C23-6558-4130-A11C-293EB4D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DEE5-C495-4263-8917-523ED37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3C5-7DD1-4CED-848C-D23FD8D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3FA3-DBC2-4996-87B6-FC423E88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DBC-E7BD-4380-9DC2-D046743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AECF-FDFA-4F5C-A5D5-71E36D6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F114-C38E-4C97-A7B7-608F79E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B82A-1CF3-4D20-BC3F-08E800D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268-CF02-49AF-9430-41003327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54FD-498D-4040-8E7C-53BB780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A3EA-3258-4544-86E4-3A755DA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3727-3461-48A7-8709-6805C978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C237-FE9E-47CA-826B-8E15B1D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C2D-86D4-4AB4-88CC-C597DC10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F4C4-BC72-4094-85F7-F7F69BF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36F1-3368-4F3C-A036-A7908DC5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1E6-7906-4AEF-B182-AD8F830A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047F1-6D9C-4068-9906-111B89DA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4C91-E7F8-4705-944B-C27A0091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3C07E-56C8-4052-B0A1-79F8F84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C56-7FE4-4E4C-9B4C-6574F69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CC20-3B63-4AC4-B1D4-985E32A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7B5D-85D8-4173-9F34-EBBF599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61FB-4A99-4252-9CEC-678979F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442C-3CD9-4700-9061-EE6A5A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769E-E246-42D7-BFAC-12ADB734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5C96-D706-4C96-8226-F8D838D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8E36-5975-4537-843C-0752021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E42-FA49-496F-AF57-7FC460D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0D15-D047-43E6-B210-B2F955C8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C11-58C4-442E-81F9-74EB7F9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E763-0730-4A3B-9F3F-4000E10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8268-9897-471F-90FA-1BC124F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A9A2-2B71-45C6-8930-7F9FF87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0C9-D75A-4EC2-818C-52E2472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8DA4A-07AB-4129-88A2-A30AFB7D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7D1C-8E93-42EA-8E21-8234F25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D713-D611-4479-B328-7D25740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FAC-1DCE-4CBE-94FD-52F474F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000-0D46-40EB-B905-8B05DF4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E0CF-00CD-48B0-98FE-40149DF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03"/>
            <a:ext cx="10515600" cy="8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74C0-0A2D-4085-AC4B-1AD65E3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F80-F369-49F1-84CB-A60E9CCF9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207-A838-47A4-902F-5CA5A22E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E7D-A5D7-4B58-A289-A2BD6403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6134E-4F1A-4DDE-AF2B-1FDFCE4F43AD}"/>
              </a:ext>
            </a:extLst>
          </p:cNvPr>
          <p:cNvSpPr/>
          <p:nvPr userDrawn="1"/>
        </p:nvSpPr>
        <p:spPr>
          <a:xfrm>
            <a:off x="0" y="0"/>
            <a:ext cx="12192000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3ECB-7187-4E75-939E-46934BFD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275"/>
            <a:ext cx="9144000" cy="147011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DATA USING SIMPLE GRAPHS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AF0E-27F1-4C66-BF75-35830A5F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Aronson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88D0DF-3237-463B-8F03-83CECCBB5B4D}"/>
              </a:ext>
            </a:extLst>
          </p:cNvPr>
          <p:cNvSpPr txBox="1">
            <a:spLocks/>
          </p:cNvSpPr>
          <p:nvPr/>
        </p:nvSpPr>
        <p:spPr>
          <a:xfrm>
            <a:off x="1524000" y="2265363"/>
            <a:ext cx="9144000" cy="1066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Building Intuition About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eroplane Plane Air Airplane Png Image - Airplane Clipart, Transparent Png  - 1280x640(#4563912) - PngFi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8" b="96053" l="2143" r="98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94" y="2493922"/>
            <a:ext cx="4615930" cy="208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78212" y="2581096"/>
            <a:ext cx="2727097" cy="2138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0" y="2717716"/>
            <a:ext cx="3047918" cy="2120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076" y="2287016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17539">
            <a:off x="1864300" y="4200246"/>
            <a:ext cx="2727097" cy="2138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46" y="1405362"/>
            <a:ext cx="3065669" cy="2132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89868" y="992486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24" y="578779"/>
            <a:ext cx="2727097" cy="2138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36" y="4659755"/>
            <a:ext cx="2583273" cy="20957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77688" y="4290423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261D4-0AAA-45F1-B585-B5CFEF62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6" y="121967"/>
            <a:ext cx="10515600" cy="895285"/>
          </a:xfrm>
        </p:spPr>
        <p:txBody>
          <a:bodyPr/>
          <a:lstStyle/>
          <a:p>
            <a:r>
              <a:rPr lang="en-US" dirty="0"/>
              <a:t>Projecting</a:t>
            </a:r>
          </a:p>
        </p:txBody>
      </p:sp>
    </p:spTree>
    <p:extLst>
      <p:ext uri="{BB962C8B-B14F-4D97-AF65-F5344CB8AC3E}">
        <p14:creationId xmlns:p14="http://schemas.microsoft.com/office/powerpoint/2010/main" val="71165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3A6-8F3A-4287-963A-182E7F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projections to the images of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4FBB-4038-47BF-A491-6B6D0C337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Select 2 (of 64) dimensions</a:t>
            </a:r>
          </a:p>
          <a:p>
            <a:pPr lvl="1"/>
            <a:r>
              <a:rPr lang="en-US" dirty="0"/>
              <a:t>As expected, not successful in creating </a:t>
            </a:r>
            <a:r>
              <a:rPr lang="en-US" dirty="0" err="1"/>
              <a:t>seperation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5F8436-FFF9-4694-A6D9-084F736FB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965797" cy="42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9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3A6-8F3A-4287-963A-182E7F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projections to the images of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4FBB-4038-47BF-A491-6B6D0C337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</a:t>
            </a:r>
          </a:p>
          <a:p>
            <a:pPr lvl="1"/>
            <a:r>
              <a:rPr lang="en-US" dirty="0"/>
              <a:t>Find 2 dimensions that spread the data the most</a:t>
            </a:r>
          </a:p>
          <a:p>
            <a:r>
              <a:rPr lang="en-US" dirty="0"/>
              <a:t>Start to see some banding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7D05C2-23CC-470F-A92F-D936817F4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6014695" cy="42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3A6-8F3A-4287-963A-182E7F84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projections to the images of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4FBB-4038-47BF-A491-6B6D0C337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between points (t-SNE)</a:t>
            </a:r>
          </a:p>
          <a:p>
            <a:pPr lvl="1"/>
            <a:r>
              <a:rPr lang="en-US" dirty="0"/>
              <a:t>Map distances from point to point in original space to 2 dimensions</a:t>
            </a:r>
          </a:p>
          <a:p>
            <a:r>
              <a:rPr lang="en-US" dirty="0"/>
              <a:t>Easily identify inputs that are like each other</a:t>
            </a:r>
          </a:p>
          <a:p>
            <a:r>
              <a:rPr lang="en-US" dirty="0"/>
              <a:t>Predicting new image</a:t>
            </a:r>
          </a:p>
          <a:p>
            <a:pPr lvl="1"/>
            <a:r>
              <a:rPr lang="en-US" dirty="0"/>
              <a:t>Convert image to input array</a:t>
            </a:r>
          </a:p>
          <a:p>
            <a:pPr lvl="1"/>
            <a:r>
              <a:rPr lang="en-US" dirty="0"/>
              <a:t>Apply same mapping</a:t>
            </a:r>
          </a:p>
          <a:p>
            <a:pPr lvl="1"/>
            <a:r>
              <a:rPr lang="en-US" dirty="0"/>
              <a:t>See which grouping is closest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D81E14-A351-4651-AC1C-2BB6598CA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16126"/>
            <a:ext cx="597975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36140-E746-4348-9F96-4261FCAA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93" y="4436438"/>
            <a:ext cx="377687" cy="3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D254-DC3A-42BD-AFA1-6203F94B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also project into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F691-11DB-4AEF-B254-EBFCDF200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Tool published by Google’s TensorFlow</a:t>
            </a:r>
          </a:p>
          <a:p>
            <a:pPr lvl="1"/>
            <a:r>
              <a:rPr lang="en-US" dirty="0"/>
              <a:t>3D projection  of the larger MNIST dataset</a:t>
            </a:r>
          </a:p>
          <a:p>
            <a:r>
              <a:rPr lang="en-US" dirty="0"/>
              <a:t>EMBEDDING PROJECTOR</a:t>
            </a:r>
          </a:p>
          <a:p>
            <a:pPr lvl="1"/>
            <a:r>
              <a:rPr lang="en-US" dirty="0"/>
              <a:t>https://projector.tensorflow.org/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23A08-2EFE-4AA6-8DF9-96C701454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364" y="1825625"/>
            <a:ext cx="5043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9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5A1-9009-4F9F-AE69-8F765604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similar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8C39-251C-4433-99B2-D3FAA4014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Collect some data</a:t>
            </a:r>
          </a:p>
          <a:p>
            <a:pPr lvl="1"/>
            <a:r>
              <a:rPr lang="en-US" sz="2000" dirty="0"/>
              <a:t>This data set comes from Quora</a:t>
            </a:r>
          </a:p>
          <a:p>
            <a:pPr lvl="1"/>
            <a:r>
              <a:rPr lang="en-US" sz="2000" dirty="0"/>
              <a:t>Start with a set of questions that have duplicates labeled</a:t>
            </a:r>
          </a:p>
          <a:p>
            <a:r>
              <a:rPr lang="en-US" sz="2400" dirty="0"/>
              <a:t>Simple idea count matching words</a:t>
            </a:r>
          </a:p>
          <a:p>
            <a:pPr lvl="1"/>
            <a:r>
              <a:rPr lang="en-US" sz="2000" dirty="0"/>
              <a:t>Lacks matching words with similar meanings (gods/mythology)</a:t>
            </a:r>
          </a:p>
          <a:p>
            <a:r>
              <a:rPr lang="en-US" sz="2400" dirty="0"/>
              <a:t>Build a model that can identify similar words</a:t>
            </a:r>
          </a:p>
          <a:p>
            <a:pPr lvl="1"/>
            <a:r>
              <a:rPr lang="en-US" sz="2000" dirty="0"/>
              <a:t>Count word matches that are identical or similar</a:t>
            </a:r>
          </a:p>
          <a:p>
            <a:pPr lvl="1"/>
            <a:r>
              <a:rPr lang="en-US" sz="2000" dirty="0"/>
              <a:t>Use this model to estimate similarity of new questions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BB765A-850D-4DB5-AB5F-59795E0CA2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5745622"/>
              </p:ext>
            </p:extLst>
          </p:nvPr>
        </p:nvGraphicFramePr>
        <p:xfrm>
          <a:off x="6172200" y="1841418"/>
          <a:ext cx="5181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94661892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6430788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6114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Duplicate?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Does anyone see the relation between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Greek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gods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Hindu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gods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parallelism can we draw between gods of </a:t>
                      </a:r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Hindu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Greek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Egyptian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etc.?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8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much is 30 kV in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HP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can I find a conversion chart for CC to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horsepower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0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33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5A1-9009-4F9F-AE69-8F765604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words to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8C39-251C-4433-99B2-D3FAA4014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Converting text (or words) into input is called embedding</a:t>
            </a:r>
          </a:p>
          <a:p>
            <a:r>
              <a:rPr lang="en-US" sz="2000" dirty="0"/>
              <a:t>Introduce two techniques using a simple sentence</a:t>
            </a:r>
          </a:p>
          <a:p>
            <a:pPr lvl="1"/>
            <a:r>
              <a:rPr lang="en-US" sz="1800" dirty="0"/>
              <a:t>One-hot encoding (top image)</a:t>
            </a:r>
          </a:p>
          <a:p>
            <a:pPr lvl="2"/>
            <a:r>
              <a:rPr lang="en-US" sz="1600" dirty="0"/>
              <a:t>Works, but doesn’t capture similarity in words</a:t>
            </a:r>
          </a:p>
          <a:p>
            <a:pPr lvl="1"/>
            <a:r>
              <a:rPr lang="en-US" sz="1800" dirty="0"/>
              <a:t>Dimensional embedding (bottom image)</a:t>
            </a:r>
          </a:p>
          <a:p>
            <a:pPr lvl="2"/>
            <a:r>
              <a:rPr lang="en-US" sz="1600" dirty="0"/>
              <a:t>Uses a machine learning model – word2vec</a:t>
            </a:r>
          </a:p>
          <a:p>
            <a:pPr lvl="2"/>
            <a:r>
              <a:rPr lang="en-US" sz="1600" dirty="0"/>
              <a:t>Better method for building similarity between words</a:t>
            </a:r>
          </a:p>
        </p:txBody>
      </p:sp>
      <p:pic>
        <p:nvPicPr>
          <p:cNvPr id="2050" name="Picture 2" descr="Diagram of one-hot encodings">
            <a:extLst>
              <a:ext uri="{FF2B5EF4-FFF2-40B4-BE49-F238E27FC236}">
                <a16:creationId xmlns:a16="http://schemas.microsoft.com/office/drawing/2014/main" id="{69D4063E-9D1F-4DCF-A375-20C140BBB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7247" y="1802644"/>
            <a:ext cx="2759874" cy="2258079"/>
          </a:xfrm>
        </p:spPr>
      </p:pic>
      <p:pic>
        <p:nvPicPr>
          <p:cNvPr id="2052" name="Picture 4" descr="Diagram of an embedding">
            <a:extLst>
              <a:ext uri="{FF2B5EF4-FFF2-40B4-BE49-F238E27FC236}">
                <a16:creationId xmlns:a16="http://schemas.microsoft.com/office/drawing/2014/main" id="{389CF0F9-E1EC-4828-BBC7-7D8E478E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47" y="4164991"/>
            <a:ext cx="3126553" cy="25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061EA-85E9-4EB3-851E-27999529AD16}"/>
              </a:ext>
            </a:extLst>
          </p:cNvPr>
          <p:cNvSpPr txBox="1"/>
          <p:nvPr/>
        </p:nvSpPr>
        <p:spPr>
          <a:xfrm>
            <a:off x="8019753" y="981435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cat sat on the mat</a:t>
            </a:r>
          </a:p>
        </p:txBody>
      </p:sp>
    </p:spTree>
    <p:extLst>
      <p:ext uri="{BB962C8B-B14F-4D97-AF65-F5344CB8AC3E}">
        <p14:creationId xmlns:p14="http://schemas.microsoft.com/office/powerpoint/2010/main" val="141795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ds">
            <a:extLst>
              <a:ext uri="{FF2B5EF4-FFF2-40B4-BE49-F238E27FC236}">
                <a16:creationId xmlns:a16="http://schemas.microsoft.com/office/drawing/2014/main" id="{2A458286-191A-4351-A9FA-D7F892D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54" y="2479922"/>
            <a:ext cx="4410691" cy="4286848"/>
          </a:xfrm>
          <a:prstGeom prst="rect">
            <a:avLst/>
          </a:prstGeom>
        </p:spPr>
      </p:pic>
      <p:pic>
        <p:nvPicPr>
          <p:cNvPr id="10" name="Mythology">
            <a:extLst>
              <a:ext uri="{FF2B5EF4-FFF2-40B4-BE49-F238E27FC236}">
                <a16:creationId xmlns:a16="http://schemas.microsoft.com/office/drawing/2014/main" id="{3589AD54-8CE4-4071-8DDC-E8F0396B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54" y="2484685"/>
            <a:ext cx="4410691" cy="4277322"/>
          </a:xfrm>
          <a:prstGeom prst="rect">
            <a:avLst/>
          </a:prstGeom>
        </p:spPr>
      </p:pic>
      <p:pic>
        <p:nvPicPr>
          <p:cNvPr id="9" name="All words">
            <a:extLst>
              <a:ext uri="{FF2B5EF4-FFF2-40B4-BE49-F238E27FC236}">
                <a16:creationId xmlns:a16="http://schemas.microsoft.com/office/drawing/2014/main" id="{B29C84FA-2E54-4CA3-A528-CC2D6358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76" y="2447677"/>
            <a:ext cx="447484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3D674-7EE9-4373-BEA1-9825838D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words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27830FC-CB65-49B5-B567-D61F6D979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219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Map all our words in 2D</a:t>
            </a:r>
          </a:p>
          <a:p>
            <a:r>
              <a:rPr lang="en-US" sz="2000" dirty="0"/>
              <a:t>Located </a:t>
            </a:r>
            <a:r>
              <a:rPr lang="en-US" sz="2000" dirty="0">
                <a:solidFill>
                  <a:schemeClr val="accent1"/>
                </a:solidFill>
              </a:rPr>
              <a:t>mythology</a:t>
            </a:r>
            <a:r>
              <a:rPr lang="en-US" sz="2000" dirty="0"/>
              <a:t> on our map</a:t>
            </a:r>
          </a:p>
          <a:p>
            <a:r>
              <a:rPr lang="en-US" sz="2000" dirty="0"/>
              <a:t>By adding </a:t>
            </a:r>
            <a:r>
              <a:rPr lang="en-US" sz="2000" dirty="0">
                <a:solidFill>
                  <a:schemeClr val="accent6"/>
                </a:solidFill>
              </a:rPr>
              <a:t>gods</a:t>
            </a:r>
            <a:r>
              <a:rPr lang="en-US" sz="2000" dirty="0"/>
              <a:t>, we can see how close these words appear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Horsepower</a:t>
            </a:r>
            <a:r>
              <a:rPr lang="en-US" sz="2000" dirty="0"/>
              <a:t> maps much farther away</a:t>
            </a:r>
          </a:p>
          <a:p>
            <a:r>
              <a:rPr lang="en-US" sz="2000" dirty="0"/>
              <a:t>Our model is working</a:t>
            </a:r>
          </a:p>
          <a:p>
            <a:pPr lvl="1"/>
            <a:r>
              <a:rPr lang="en-US" sz="1800" dirty="0"/>
              <a:t>The distance between word embeddings represents the similarity between the words</a:t>
            </a:r>
          </a:p>
        </p:txBody>
      </p:sp>
      <p:pic>
        <p:nvPicPr>
          <p:cNvPr id="5" name="Horsepower">
            <a:extLst>
              <a:ext uri="{FF2B5EF4-FFF2-40B4-BE49-F238E27FC236}">
                <a16:creationId xmlns:a16="http://schemas.microsoft.com/office/drawing/2014/main" id="{CF57E782-F2F2-4BC3-935A-202013606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557654" y="2479922"/>
            <a:ext cx="4410691" cy="42868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BC1DD8-3E55-4EA5-A78E-AA665CBF7F8A}"/>
              </a:ext>
            </a:extLst>
          </p:cNvPr>
          <p:cNvCxnSpPr>
            <a:cxnSpLocks/>
          </p:cNvCxnSpPr>
          <p:nvPr/>
        </p:nvCxnSpPr>
        <p:spPr>
          <a:xfrm>
            <a:off x="2379406" y="3196596"/>
            <a:ext cx="6202619" cy="1408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AF0FD5-1359-48B3-A70D-4D1215C624B9}"/>
              </a:ext>
            </a:extLst>
          </p:cNvPr>
          <p:cNvCxnSpPr>
            <a:cxnSpLocks/>
          </p:cNvCxnSpPr>
          <p:nvPr/>
        </p:nvCxnSpPr>
        <p:spPr>
          <a:xfrm>
            <a:off x="2939845" y="2373151"/>
            <a:ext cx="5431287" cy="105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732E2-B51C-4360-9FFF-0FE70E9A4ACD}"/>
              </a:ext>
            </a:extLst>
          </p:cNvPr>
          <p:cNvCxnSpPr>
            <a:cxnSpLocks/>
          </p:cNvCxnSpPr>
          <p:nvPr/>
        </p:nvCxnSpPr>
        <p:spPr>
          <a:xfrm>
            <a:off x="2615381" y="2703871"/>
            <a:ext cx="5823769" cy="82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B28780C-9FAE-4EA8-A3FE-C3FD6864F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446268"/>
              </p:ext>
            </p:extLst>
          </p:nvPr>
        </p:nvGraphicFramePr>
        <p:xfrm>
          <a:off x="6019800" y="540430"/>
          <a:ext cx="603884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94661892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64307884"/>
                    </a:ext>
                  </a:extLst>
                </a:gridCol>
                <a:gridCol w="990597">
                  <a:extLst>
                    <a:ext uri="{9D8B030D-6E8A-4147-A177-3AD203B41FA5}">
                      <a16:colId xmlns:a16="http://schemas.microsoft.com/office/drawing/2014/main" val="3161145029"/>
                    </a:ext>
                  </a:extLst>
                </a:gridCol>
              </a:tblGrid>
              <a:tr h="247081">
                <a:tc>
                  <a:txBody>
                    <a:bodyPr/>
                    <a:lstStyle/>
                    <a:p>
                      <a:r>
                        <a:rPr lang="en-US" sz="1400" dirty="0"/>
                        <a:t>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Duplicate?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30787"/>
                  </a:ext>
                </a:extLst>
              </a:tr>
              <a:tr h="913861">
                <a:tc>
                  <a:txBody>
                    <a:bodyPr/>
                    <a:lstStyle/>
                    <a:p>
                      <a:r>
                        <a:rPr lang="en-US" sz="1400" dirty="0"/>
                        <a:t>Does anyone see the relation between Greek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gods</a:t>
                      </a:r>
                      <a:r>
                        <a:rPr lang="en-US" sz="1400" dirty="0"/>
                        <a:t> and Hindu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gods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parallelism can we draw between gods of Hindu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Greek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Egyptian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mythology</a:t>
                      </a:r>
                      <a:r>
                        <a:rPr lang="en-US" sz="1400" dirty="0"/>
                        <a:t>, etc.?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81378"/>
                  </a:ext>
                </a:extLst>
              </a:tr>
              <a:tr h="487392">
                <a:tc>
                  <a:txBody>
                    <a:bodyPr/>
                    <a:lstStyle/>
                    <a:p>
                      <a:r>
                        <a:rPr lang="en-US" sz="1400" dirty="0"/>
                        <a:t>How much is 30 kV in HP?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can I find a conversion chart for CC to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horsepower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0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25BB5-2FBA-4FA8-A15A-C55CDC01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FF7F5-30E6-439A-91D9-5F56BD93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a simple learning flow</a:t>
            </a:r>
          </a:p>
          <a:p>
            <a:pPr lvl="1"/>
            <a:r>
              <a:rPr lang="en-US" dirty="0"/>
              <a:t>Collected data for our model</a:t>
            </a:r>
          </a:p>
          <a:p>
            <a:pPr lvl="1"/>
            <a:r>
              <a:rPr lang="en-US" dirty="0"/>
              <a:t>Converted the data into a suitable form (usually arrays)</a:t>
            </a:r>
          </a:p>
          <a:p>
            <a:pPr lvl="1"/>
            <a:r>
              <a:rPr lang="en-US" dirty="0"/>
              <a:t>Mapped high dimensional data to 2D</a:t>
            </a:r>
          </a:p>
          <a:p>
            <a:pPr lvl="1"/>
            <a:r>
              <a:rPr lang="en-US" dirty="0"/>
              <a:t>Used the patterns to make predictions</a:t>
            </a:r>
          </a:p>
          <a:p>
            <a:r>
              <a:rPr lang="en-US" dirty="0"/>
              <a:t>Take always</a:t>
            </a:r>
          </a:p>
          <a:p>
            <a:pPr lvl="1"/>
            <a:r>
              <a:rPr lang="en-US" dirty="0"/>
              <a:t>Build intuitive sense of how machine learning works</a:t>
            </a:r>
          </a:p>
          <a:p>
            <a:pPr lvl="1"/>
            <a:r>
              <a:rPr lang="en-US" dirty="0"/>
              <a:t>Introduce visualization techniques that help explain how models 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B6F03-B9CA-4CA3-A3DA-94A7D7C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visual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A79F-538B-4D81-A88A-A42D140B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 visual patterns that identify groupings in our data</a:t>
            </a:r>
          </a:p>
          <a:p>
            <a:pPr lvl="1"/>
            <a:r>
              <a:rPr lang="en-US" dirty="0"/>
              <a:t>Machine learning does this, but with a lot more math, statistics, and programming</a:t>
            </a:r>
          </a:p>
          <a:p>
            <a:r>
              <a:rPr lang="en-US" dirty="0"/>
              <a:t>Build three predictors from existing data</a:t>
            </a:r>
          </a:p>
          <a:p>
            <a:pPr lvl="1"/>
            <a:r>
              <a:rPr lang="en-US" dirty="0"/>
              <a:t>Estimating car mpg from specifications – tabular</a:t>
            </a:r>
          </a:p>
          <a:p>
            <a:pPr lvl="1"/>
            <a:r>
              <a:rPr lang="en-US" dirty="0"/>
              <a:t>Identify handwritten digits – image</a:t>
            </a:r>
          </a:p>
          <a:p>
            <a:pPr lvl="1"/>
            <a:r>
              <a:rPr lang="en-US" dirty="0"/>
              <a:t>Identify similar questions from an online forum – text </a:t>
            </a:r>
          </a:p>
          <a:p>
            <a:r>
              <a:rPr lang="en-US" dirty="0"/>
              <a:t>Basic framework</a:t>
            </a:r>
          </a:p>
          <a:p>
            <a:pPr lvl="1"/>
            <a:r>
              <a:rPr lang="en-US" dirty="0"/>
              <a:t>Collect some data</a:t>
            </a:r>
          </a:p>
          <a:p>
            <a:pPr lvl="1"/>
            <a:r>
              <a:rPr lang="en-US" dirty="0"/>
              <a:t>Convert the data into a format suitable for machine learning</a:t>
            </a:r>
          </a:p>
          <a:p>
            <a:pPr lvl="1"/>
            <a:r>
              <a:rPr lang="en-US" dirty="0"/>
              <a:t>Look for useful patterns in the data</a:t>
            </a:r>
          </a:p>
          <a:p>
            <a:pPr lvl="1"/>
            <a:r>
              <a:rPr lang="en-US" dirty="0"/>
              <a:t>Use these patterns to predict new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10E9C-9792-4BC8-80CA-8ACB0E37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car mpg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1D5ED-2ED9-4C15-AD95-17D1F21A8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Collect some car data</a:t>
            </a:r>
            <a:endParaRPr lang="en-US" sz="1600" dirty="0"/>
          </a:p>
          <a:p>
            <a:pPr lvl="1"/>
            <a:r>
              <a:rPr lang="en-US" sz="1600" dirty="0"/>
              <a:t>Simple tabular data set – very common</a:t>
            </a:r>
          </a:p>
          <a:p>
            <a:r>
              <a:rPr lang="en-US" sz="2000" dirty="0"/>
              <a:t>Characteristics about cars</a:t>
            </a:r>
          </a:p>
          <a:p>
            <a:pPr lvl="1"/>
            <a:r>
              <a:rPr lang="en-US" sz="1800" dirty="0"/>
              <a:t>Each row describes a car</a:t>
            </a:r>
          </a:p>
          <a:p>
            <a:pPr lvl="1"/>
            <a:r>
              <a:rPr lang="en-US" sz="1800" dirty="0"/>
              <a:t>9 features that describe the car</a:t>
            </a:r>
          </a:p>
          <a:p>
            <a:pPr lvl="1"/>
            <a:r>
              <a:rPr lang="en-US" sz="1800" dirty="0"/>
              <a:t>2 results of performance </a:t>
            </a:r>
          </a:p>
          <a:p>
            <a:r>
              <a:rPr lang="en-US" sz="2200" dirty="0"/>
              <a:t>Goal is to estimate mpg for new design</a:t>
            </a:r>
          </a:p>
          <a:p>
            <a:pPr lvl="1"/>
            <a:endParaRPr lang="en-US" sz="18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82D08E6-B27B-4DC3-B857-FEF0F61A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8" y="1770625"/>
            <a:ext cx="4961050" cy="1668925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7B3674D-C289-428C-9CEF-6ECCDB690E22}"/>
              </a:ext>
            </a:extLst>
          </p:cNvPr>
          <p:cNvSpPr/>
          <p:nvPr/>
        </p:nvSpPr>
        <p:spPr>
          <a:xfrm>
            <a:off x="7430125" y="1690688"/>
            <a:ext cx="2900855" cy="1828800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0EEE033-A0C5-4EF1-9E3F-E42106D87CA7}"/>
              </a:ext>
            </a:extLst>
          </p:cNvPr>
          <p:cNvSpPr/>
          <p:nvPr/>
        </p:nvSpPr>
        <p:spPr>
          <a:xfrm>
            <a:off x="10330980" y="1695274"/>
            <a:ext cx="781969" cy="182880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DC3FA0-5E01-41E8-BD52-3C2DCA24141A}"/>
              </a:ext>
            </a:extLst>
          </p:cNvPr>
          <p:cNvSpPr txBox="1"/>
          <p:nvPr/>
        </p:nvSpPr>
        <p:spPr>
          <a:xfrm>
            <a:off x="8205382" y="3707152"/>
            <a:ext cx="124679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AE1672-0DAD-4FBC-99B0-572EB122B0AF}"/>
              </a:ext>
            </a:extLst>
          </p:cNvPr>
          <p:cNvSpPr txBox="1"/>
          <p:nvPr/>
        </p:nvSpPr>
        <p:spPr>
          <a:xfrm>
            <a:off x="10171001" y="3707152"/>
            <a:ext cx="109082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4623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0504-E141-474D-8484-43B401F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model to predict MPG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52F5-6810-400E-8DD7-3142F79EB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890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Put cars into horizontal bands that group mpg</a:t>
            </a:r>
          </a:p>
          <a:p>
            <a:r>
              <a:rPr lang="en-US" sz="2400" dirty="0"/>
              <a:t>Simple one variable</a:t>
            </a:r>
          </a:p>
          <a:p>
            <a:pPr lvl="1"/>
            <a:r>
              <a:rPr lang="en-US" sz="2000" dirty="0"/>
              <a:t>Pick one factor and see if it correlates with desired output</a:t>
            </a:r>
          </a:p>
          <a:p>
            <a:pPr lvl="1"/>
            <a:r>
              <a:rPr lang="en-US" sz="2000" dirty="0"/>
              <a:t>Plot engine size (y-axis) and color by mpg</a:t>
            </a:r>
          </a:p>
          <a:p>
            <a:pPr lvl="1"/>
            <a:r>
              <a:rPr lang="en-US" sz="2000" dirty="0"/>
              <a:t>Get some separation, but still overlap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52D7E-B454-4F66-AE35-E18B68993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9790"/>
            <a:ext cx="5181600" cy="380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E4E93-706F-444B-A543-492408C5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5" y="4493044"/>
            <a:ext cx="4961050" cy="166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350954-00CA-4D93-B2C1-485140E5B6C1}"/>
              </a:ext>
            </a:extLst>
          </p:cNvPr>
          <p:cNvSpPr/>
          <p:nvPr/>
        </p:nvSpPr>
        <p:spPr>
          <a:xfrm>
            <a:off x="2408972" y="4493044"/>
            <a:ext cx="435128" cy="166892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2429D-B87C-42C7-98A5-A449DCA61E53}"/>
              </a:ext>
            </a:extLst>
          </p:cNvPr>
          <p:cNvSpPr/>
          <p:nvPr/>
        </p:nvSpPr>
        <p:spPr>
          <a:xfrm>
            <a:off x="5084217" y="4493043"/>
            <a:ext cx="389572" cy="1668925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5CEA0-3CE8-42A8-B782-E9DBF8F6A134}"/>
              </a:ext>
            </a:extLst>
          </p:cNvPr>
          <p:cNvSpPr/>
          <p:nvPr/>
        </p:nvSpPr>
        <p:spPr>
          <a:xfrm>
            <a:off x="6966857" y="5390606"/>
            <a:ext cx="3500846" cy="3657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3EAF1-14D9-42CB-9750-501945C54F15}"/>
              </a:ext>
            </a:extLst>
          </p:cNvPr>
          <p:cNvSpPr/>
          <p:nvPr/>
        </p:nvSpPr>
        <p:spPr>
          <a:xfrm>
            <a:off x="6966857" y="3996644"/>
            <a:ext cx="3500846" cy="139396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BE736-B12B-42CF-80A6-ACD3A3805F56}"/>
              </a:ext>
            </a:extLst>
          </p:cNvPr>
          <p:cNvSpPr/>
          <p:nvPr/>
        </p:nvSpPr>
        <p:spPr>
          <a:xfrm>
            <a:off x="6966857" y="2193581"/>
            <a:ext cx="3500846" cy="18030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0504-E141-474D-8484-43B401F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model to predict MPG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52F5-6810-400E-8DD7-3142F79EB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27769"/>
          </a:xfrm>
        </p:spPr>
        <p:txBody>
          <a:bodyPr>
            <a:normAutofit/>
          </a:bodyPr>
          <a:lstStyle/>
          <a:p>
            <a:r>
              <a:rPr lang="en-US" sz="2400" dirty="0"/>
              <a:t>Simple another variable</a:t>
            </a:r>
          </a:p>
          <a:p>
            <a:pPr lvl="1"/>
            <a:r>
              <a:rPr lang="en-US" sz="2000" dirty="0"/>
              <a:t>Plot vehicle weight (</a:t>
            </a:r>
            <a:r>
              <a:rPr lang="en-US" sz="2000" dirty="0" err="1"/>
              <a:t>wt</a:t>
            </a:r>
            <a:r>
              <a:rPr lang="en-US" sz="2000" dirty="0"/>
              <a:t>) and color by mpg</a:t>
            </a:r>
          </a:p>
          <a:p>
            <a:pPr lvl="1"/>
            <a:r>
              <a:rPr lang="en-US" sz="2000" dirty="0"/>
              <a:t>Similar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E4E93-706F-444B-A543-492408C5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4493044"/>
            <a:ext cx="4961050" cy="166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350954-00CA-4D93-B2C1-485140E5B6C1}"/>
              </a:ext>
            </a:extLst>
          </p:cNvPr>
          <p:cNvSpPr/>
          <p:nvPr/>
        </p:nvSpPr>
        <p:spPr>
          <a:xfrm>
            <a:off x="3429000" y="4493044"/>
            <a:ext cx="435128" cy="166892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2429D-B87C-42C7-98A5-A449DCA61E53}"/>
              </a:ext>
            </a:extLst>
          </p:cNvPr>
          <p:cNvSpPr/>
          <p:nvPr/>
        </p:nvSpPr>
        <p:spPr>
          <a:xfrm>
            <a:off x="5084217" y="4493043"/>
            <a:ext cx="389572" cy="1668925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478A6FF-35D8-4320-AF1A-AE2A6EFD5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0734"/>
            <a:ext cx="5181600" cy="3901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D980FC-053E-4CFA-8920-44B57792DB38}"/>
              </a:ext>
            </a:extLst>
          </p:cNvPr>
          <p:cNvSpPr/>
          <p:nvPr/>
        </p:nvSpPr>
        <p:spPr>
          <a:xfrm>
            <a:off x="6718211" y="5129784"/>
            <a:ext cx="3623653" cy="6858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6D4D9-2FA3-4085-A84F-8B9CE9B1B535}"/>
              </a:ext>
            </a:extLst>
          </p:cNvPr>
          <p:cNvSpPr/>
          <p:nvPr/>
        </p:nvSpPr>
        <p:spPr>
          <a:xfrm>
            <a:off x="6718211" y="4019320"/>
            <a:ext cx="3623653" cy="11104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1650E-A312-4D42-BC6C-F931E70B7F0B}"/>
              </a:ext>
            </a:extLst>
          </p:cNvPr>
          <p:cNvSpPr/>
          <p:nvPr/>
        </p:nvSpPr>
        <p:spPr>
          <a:xfrm>
            <a:off x="6718211" y="2139696"/>
            <a:ext cx="3623653" cy="187962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0504-E141-474D-8484-43B401F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model to predict MPG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52F5-6810-400E-8DD7-3142F79EB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37072"/>
          </a:xfrm>
        </p:spPr>
        <p:txBody>
          <a:bodyPr>
            <a:normAutofit/>
          </a:bodyPr>
          <a:lstStyle/>
          <a:p>
            <a:r>
              <a:rPr lang="en-US" sz="2400" dirty="0"/>
              <a:t>Use 2 factors</a:t>
            </a:r>
          </a:p>
          <a:p>
            <a:pPr lvl="1"/>
            <a:r>
              <a:rPr lang="en-US" sz="2000" dirty="0"/>
              <a:t>Plot engine displacement (y-axis) vs. vehicle weight (x-axis) and color by mpg</a:t>
            </a:r>
          </a:p>
          <a:p>
            <a:r>
              <a:rPr lang="en-US" sz="2400" dirty="0"/>
              <a:t>Get pretty good separation</a:t>
            </a:r>
          </a:p>
          <a:p>
            <a:r>
              <a:rPr lang="en-US" sz="2400" dirty="0"/>
              <a:t>Use this with new designs to estimate MPG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E4E93-706F-444B-A543-492408C5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4493044"/>
            <a:ext cx="4961050" cy="16689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350954-00CA-4D93-B2C1-485140E5B6C1}"/>
              </a:ext>
            </a:extLst>
          </p:cNvPr>
          <p:cNvSpPr/>
          <p:nvPr/>
        </p:nvSpPr>
        <p:spPr>
          <a:xfrm>
            <a:off x="3429000" y="4493044"/>
            <a:ext cx="435128" cy="166892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2429D-B87C-42C7-98A5-A449DCA61E53}"/>
              </a:ext>
            </a:extLst>
          </p:cNvPr>
          <p:cNvSpPr/>
          <p:nvPr/>
        </p:nvSpPr>
        <p:spPr>
          <a:xfrm>
            <a:off x="5084217" y="4493043"/>
            <a:ext cx="389572" cy="1668925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D8FC4A-D68A-4D72-848B-5AD8D6B0C107}"/>
              </a:ext>
            </a:extLst>
          </p:cNvPr>
          <p:cNvSpPr/>
          <p:nvPr/>
        </p:nvSpPr>
        <p:spPr>
          <a:xfrm>
            <a:off x="2388879" y="4493043"/>
            <a:ext cx="435128" cy="166892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33D704-29BD-4626-94E6-9CD9B9107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63615"/>
            <a:ext cx="5181600" cy="4075357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2D25DC-649A-47C9-9103-72541D55CAE7}"/>
              </a:ext>
            </a:extLst>
          </p:cNvPr>
          <p:cNvSpPr/>
          <p:nvPr/>
        </p:nvSpPr>
        <p:spPr>
          <a:xfrm>
            <a:off x="6924215" y="4493043"/>
            <a:ext cx="1060494" cy="1094256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DD7F5C-1068-40F9-98FE-778B1CDB6BFB}"/>
              </a:ext>
            </a:extLst>
          </p:cNvPr>
          <p:cNvSpPr/>
          <p:nvPr/>
        </p:nvSpPr>
        <p:spPr>
          <a:xfrm>
            <a:off x="6886377" y="2270235"/>
            <a:ext cx="3493639" cy="3317066"/>
          </a:xfrm>
          <a:custGeom>
            <a:avLst/>
            <a:gdLst>
              <a:gd name="connsiteX0" fmla="*/ 1078361 w 2856712"/>
              <a:gd name="connsiteY0" fmla="*/ 2856712 h 2856712"/>
              <a:gd name="connsiteX1" fmla="*/ 0 w 2856712"/>
              <a:gd name="connsiteY1" fmla="*/ 1778351 h 2856712"/>
              <a:gd name="connsiteX2" fmla="*/ 0 w 2856712"/>
              <a:gd name="connsiteY2" fmla="*/ 0 h 2856712"/>
              <a:gd name="connsiteX3" fmla="*/ 2856712 w 2856712"/>
              <a:gd name="connsiteY3" fmla="*/ 2856712 h 2856712"/>
              <a:gd name="connsiteX4" fmla="*/ 1078361 w 2856712"/>
              <a:gd name="connsiteY4" fmla="*/ 2856712 h 2856712"/>
              <a:gd name="connsiteX0" fmla="*/ 1078361 w 2856712"/>
              <a:gd name="connsiteY0" fmla="*/ 2856712 h 2856712"/>
              <a:gd name="connsiteX1" fmla="*/ 25783 w 2856712"/>
              <a:gd name="connsiteY1" fmla="*/ 1925548 h 2856712"/>
              <a:gd name="connsiteX2" fmla="*/ 0 w 2856712"/>
              <a:gd name="connsiteY2" fmla="*/ 0 h 2856712"/>
              <a:gd name="connsiteX3" fmla="*/ 2856712 w 2856712"/>
              <a:gd name="connsiteY3" fmla="*/ 2856712 h 2856712"/>
              <a:gd name="connsiteX4" fmla="*/ 1078361 w 2856712"/>
              <a:gd name="connsiteY4" fmla="*/ 2856712 h 2856712"/>
              <a:gd name="connsiteX0" fmla="*/ 877257 w 2856712"/>
              <a:gd name="connsiteY0" fmla="*/ 2845809 h 2856712"/>
              <a:gd name="connsiteX1" fmla="*/ 25783 w 2856712"/>
              <a:gd name="connsiteY1" fmla="*/ 1925548 h 2856712"/>
              <a:gd name="connsiteX2" fmla="*/ 0 w 2856712"/>
              <a:gd name="connsiteY2" fmla="*/ 0 h 2856712"/>
              <a:gd name="connsiteX3" fmla="*/ 2856712 w 2856712"/>
              <a:gd name="connsiteY3" fmla="*/ 2856712 h 2856712"/>
              <a:gd name="connsiteX4" fmla="*/ 877257 w 2856712"/>
              <a:gd name="connsiteY4" fmla="*/ 2845809 h 2856712"/>
              <a:gd name="connsiteX0" fmla="*/ 877257 w 2856712"/>
              <a:gd name="connsiteY0" fmla="*/ 2867616 h 2867616"/>
              <a:gd name="connsiteX1" fmla="*/ 25783 w 2856712"/>
              <a:gd name="connsiteY1" fmla="*/ 1925548 h 2867616"/>
              <a:gd name="connsiteX2" fmla="*/ 0 w 2856712"/>
              <a:gd name="connsiteY2" fmla="*/ 0 h 2867616"/>
              <a:gd name="connsiteX3" fmla="*/ 2856712 w 2856712"/>
              <a:gd name="connsiteY3" fmla="*/ 2856712 h 2867616"/>
              <a:gd name="connsiteX4" fmla="*/ 877257 w 2856712"/>
              <a:gd name="connsiteY4" fmla="*/ 2867616 h 2867616"/>
              <a:gd name="connsiteX0" fmla="*/ 877257 w 2856712"/>
              <a:gd name="connsiteY0" fmla="*/ 2867616 h 2867616"/>
              <a:gd name="connsiteX1" fmla="*/ 25783 w 2856712"/>
              <a:gd name="connsiteY1" fmla="*/ 1925548 h 2867616"/>
              <a:gd name="connsiteX2" fmla="*/ 0 w 2856712"/>
              <a:gd name="connsiteY2" fmla="*/ 0 h 2867616"/>
              <a:gd name="connsiteX3" fmla="*/ 2856712 w 2856712"/>
              <a:gd name="connsiteY3" fmla="*/ 2862164 h 2867616"/>
              <a:gd name="connsiteX4" fmla="*/ 877257 w 2856712"/>
              <a:gd name="connsiteY4" fmla="*/ 2867616 h 286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6712" h="2867616">
                <a:moveTo>
                  <a:pt x="877257" y="2867616"/>
                </a:moveTo>
                <a:lnTo>
                  <a:pt x="25783" y="1925548"/>
                </a:lnTo>
                <a:lnTo>
                  <a:pt x="0" y="0"/>
                </a:lnTo>
                <a:lnTo>
                  <a:pt x="2856712" y="2862164"/>
                </a:lnTo>
                <a:lnTo>
                  <a:pt x="877257" y="2867616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B58EDC-4EA8-47F9-8057-A45D88DB4758}"/>
              </a:ext>
            </a:extLst>
          </p:cNvPr>
          <p:cNvSpPr/>
          <p:nvPr/>
        </p:nvSpPr>
        <p:spPr>
          <a:xfrm>
            <a:off x="6924215" y="2043211"/>
            <a:ext cx="3499945" cy="3544088"/>
          </a:xfrm>
          <a:custGeom>
            <a:avLst/>
            <a:gdLst>
              <a:gd name="connsiteX0" fmla="*/ 0 w 3468414"/>
              <a:gd name="connsiteY0" fmla="*/ 6306 h 3518863"/>
              <a:gd name="connsiteX1" fmla="*/ 3468414 w 3468414"/>
              <a:gd name="connsiteY1" fmla="*/ 0 h 3518863"/>
              <a:gd name="connsiteX2" fmla="*/ 3468414 w 3468414"/>
              <a:gd name="connsiteY2" fmla="*/ 3518863 h 3518863"/>
              <a:gd name="connsiteX3" fmla="*/ 12613 w 3468414"/>
              <a:gd name="connsiteY3" fmla="*/ 208105 h 3518863"/>
              <a:gd name="connsiteX4" fmla="*/ 0 w 3468414"/>
              <a:gd name="connsiteY4" fmla="*/ 6306 h 3518863"/>
              <a:gd name="connsiteX0" fmla="*/ 0 w 3474720"/>
              <a:gd name="connsiteY0" fmla="*/ 0 h 3544088"/>
              <a:gd name="connsiteX1" fmla="*/ 3474720 w 3474720"/>
              <a:gd name="connsiteY1" fmla="*/ 25225 h 3544088"/>
              <a:gd name="connsiteX2" fmla="*/ 3474720 w 3474720"/>
              <a:gd name="connsiteY2" fmla="*/ 3544088 h 3544088"/>
              <a:gd name="connsiteX3" fmla="*/ 18919 w 3474720"/>
              <a:gd name="connsiteY3" fmla="*/ 233330 h 3544088"/>
              <a:gd name="connsiteX4" fmla="*/ 0 w 3474720"/>
              <a:gd name="connsiteY4" fmla="*/ 0 h 3544088"/>
              <a:gd name="connsiteX0" fmla="*/ 25225 w 3499945"/>
              <a:gd name="connsiteY0" fmla="*/ 0 h 3544088"/>
              <a:gd name="connsiteX1" fmla="*/ 3499945 w 3499945"/>
              <a:gd name="connsiteY1" fmla="*/ 25225 h 3544088"/>
              <a:gd name="connsiteX2" fmla="*/ 3499945 w 3499945"/>
              <a:gd name="connsiteY2" fmla="*/ 3544088 h 3544088"/>
              <a:gd name="connsiteX3" fmla="*/ 0 w 3499945"/>
              <a:gd name="connsiteY3" fmla="*/ 252249 h 3544088"/>
              <a:gd name="connsiteX4" fmla="*/ 25225 w 3499945"/>
              <a:gd name="connsiteY4" fmla="*/ 0 h 3544088"/>
              <a:gd name="connsiteX0" fmla="*/ 25225 w 3499945"/>
              <a:gd name="connsiteY0" fmla="*/ 0 h 3544088"/>
              <a:gd name="connsiteX1" fmla="*/ 3481026 w 3499945"/>
              <a:gd name="connsiteY1" fmla="*/ 12613 h 3544088"/>
              <a:gd name="connsiteX2" fmla="*/ 3499945 w 3499945"/>
              <a:gd name="connsiteY2" fmla="*/ 3544088 h 3544088"/>
              <a:gd name="connsiteX3" fmla="*/ 0 w 3499945"/>
              <a:gd name="connsiteY3" fmla="*/ 252249 h 3544088"/>
              <a:gd name="connsiteX4" fmla="*/ 25225 w 3499945"/>
              <a:gd name="connsiteY4" fmla="*/ 0 h 354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945" h="3544088">
                <a:moveTo>
                  <a:pt x="25225" y="0"/>
                </a:moveTo>
                <a:lnTo>
                  <a:pt x="3481026" y="12613"/>
                </a:lnTo>
                <a:lnTo>
                  <a:pt x="3499945" y="3544088"/>
                </a:lnTo>
                <a:lnTo>
                  <a:pt x="0" y="252249"/>
                </a:lnTo>
                <a:lnTo>
                  <a:pt x="25225" y="0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onvertible">
            <a:extLst>
              <a:ext uri="{FF2B5EF4-FFF2-40B4-BE49-F238E27FC236}">
                <a16:creationId xmlns:a16="http://schemas.microsoft.com/office/drawing/2014/main" id="{D6C113A6-ADE4-405B-9828-11C4A30F8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793" y="2994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96C58-B017-4C3B-8C09-70D101F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handwritten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6958-F0FA-4D43-A3E5-52A77F75F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Collect some images that already have labels</a:t>
            </a:r>
          </a:p>
          <a:p>
            <a:r>
              <a:rPr lang="en-US" sz="2400" dirty="0"/>
              <a:t>Use this data to build our model</a:t>
            </a:r>
          </a:p>
          <a:p>
            <a:r>
              <a:rPr lang="en-US" sz="2400" dirty="0"/>
              <a:t>Goal is to label new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9072D-8421-43B2-851D-9D50BCE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62" y="1752454"/>
            <a:ext cx="1036410" cy="3353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20B02-C132-4D0D-9596-A85E05252376}"/>
              </a:ext>
            </a:extLst>
          </p:cNvPr>
          <p:cNvSpPr txBox="1"/>
          <p:nvPr/>
        </p:nvSpPr>
        <p:spPr>
          <a:xfrm>
            <a:off x="9095913" y="2021073"/>
            <a:ext cx="3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58634-69A2-4744-8E92-8C481D4F8BD6}"/>
              </a:ext>
            </a:extLst>
          </p:cNvPr>
          <p:cNvSpPr txBox="1"/>
          <p:nvPr/>
        </p:nvSpPr>
        <p:spPr>
          <a:xfrm>
            <a:off x="9059337" y="2744714"/>
            <a:ext cx="3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4F0A4-B53C-4CB3-ACAF-0B9830831415}"/>
              </a:ext>
            </a:extLst>
          </p:cNvPr>
          <p:cNvSpPr txBox="1"/>
          <p:nvPr/>
        </p:nvSpPr>
        <p:spPr>
          <a:xfrm>
            <a:off x="9095913" y="3577560"/>
            <a:ext cx="3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09EC6-495E-4F2D-9D07-6C1F926E659F}"/>
              </a:ext>
            </a:extLst>
          </p:cNvPr>
          <p:cNvSpPr txBox="1"/>
          <p:nvPr/>
        </p:nvSpPr>
        <p:spPr>
          <a:xfrm>
            <a:off x="9095913" y="4410406"/>
            <a:ext cx="3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3D88-DA31-4D36-982C-A560A9EE47E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644384" y="2251906"/>
            <a:ext cx="1451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539F8B-C0D6-440D-8751-1402E814A8F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16952" y="2975547"/>
            <a:ext cx="1442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936D65-56AD-4099-8D56-6C48DC5A6E5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35240" y="3808393"/>
            <a:ext cx="1460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FF727-B2E3-41A0-933A-C373E1224E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26096" y="4641239"/>
            <a:ext cx="1469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A725-AD12-47E5-A4BF-FF2353EA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images into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13A8-CF1B-4BC2-BD0F-0FB0923E8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are made up of pixel values</a:t>
            </a:r>
          </a:p>
          <a:p>
            <a:pPr lvl="1"/>
            <a:r>
              <a:rPr lang="en-US" dirty="0"/>
              <a:t>Value is how dark that pixel is</a:t>
            </a:r>
          </a:p>
          <a:p>
            <a:r>
              <a:rPr lang="en-US" dirty="0"/>
              <a:t>Read pixel values left to right, top to bottom to obtain input</a:t>
            </a:r>
          </a:p>
          <a:p>
            <a:pPr lvl="1"/>
            <a:r>
              <a:rPr lang="en-US" dirty="0"/>
              <a:t>Image is 8x8, so input is 64-dimensions</a:t>
            </a:r>
          </a:p>
          <a:p>
            <a:r>
              <a:rPr lang="en-US" dirty="0"/>
              <a:t>Similar images will have similar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F2478-0F51-40AB-8632-77F7658B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84" y="5343950"/>
            <a:ext cx="5402264" cy="52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EEE31-9720-46B0-B888-A845E797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0" y="1761586"/>
            <a:ext cx="2663346" cy="2577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0AE61-925A-4280-AD15-7118852D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12" y="1826282"/>
            <a:ext cx="2533953" cy="24476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B60982-E3A0-4E79-A12F-E601908D804D}"/>
              </a:ext>
            </a:extLst>
          </p:cNvPr>
          <p:cNvSpPr/>
          <p:nvPr/>
        </p:nvSpPr>
        <p:spPr>
          <a:xfrm>
            <a:off x="8784546" y="2717975"/>
            <a:ext cx="64954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AA64D8-F386-48D1-907E-EA32457777C3}"/>
              </a:ext>
            </a:extLst>
          </p:cNvPr>
          <p:cNvSpPr/>
          <p:nvPr/>
        </p:nvSpPr>
        <p:spPr>
          <a:xfrm>
            <a:off x="10436772" y="4273973"/>
            <a:ext cx="454047" cy="1023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41D4A1F-18AE-4188-A5DB-0C577D34CD87}"/>
              </a:ext>
            </a:extLst>
          </p:cNvPr>
          <p:cNvSpPr/>
          <p:nvPr/>
        </p:nvSpPr>
        <p:spPr>
          <a:xfrm rot="16200000">
            <a:off x="7135762" y="1031042"/>
            <a:ext cx="358884" cy="1793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5E958-BE9F-41B1-990E-82123EB50FE4}"/>
              </a:ext>
            </a:extLst>
          </p:cNvPr>
          <p:cNvSpPr txBox="1"/>
          <p:nvPr/>
        </p:nvSpPr>
        <p:spPr>
          <a:xfrm>
            <a:off x="7164361" y="140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443E4BA-B0D6-40EC-AD0F-62FDCE579BC0}"/>
              </a:ext>
            </a:extLst>
          </p:cNvPr>
          <p:cNvSpPr/>
          <p:nvPr/>
        </p:nvSpPr>
        <p:spPr>
          <a:xfrm>
            <a:off x="6096000" y="2107468"/>
            <a:ext cx="322220" cy="1785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92B94-84ED-4DFB-95EE-343B59089F97}"/>
              </a:ext>
            </a:extLst>
          </p:cNvPr>
          <p:cNvSpPr txBox="1"/>
          <p:nvPr/>
        </p:nvSpPr>
        <p:spPr>
          <a:xfrm>
            <a:off x="5741234" y="2815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51056C3-C90F-4B6A-8BE7-32C5A09DECA9}"/>
              </a:ext>
            </a:extLst>
          </p:cNvPr>
          <p:cNvSpPr/>
          <p:nvPr/>
        </p:nvSpPr>
        <p:spPr>
          <a:xfrm rot="5400000" flipV="1">
            <a:off x="8862118" y="3368729"/>
            <a:ext cx="293809" cy="5181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19A0-78FF-4957-9092-A3AF04C1FED0}"/>
              </a:ext>
            </a:extLst>
          </p:cNvPr>
          <p:cNvSpPr txBox="1"/>
          <p:nvPr/>
        </p:nvSpPr>
        <p:spPr>
          <a:xfrm>
            <a:off x="8691467" y="61447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1x64</a:t>
            </a:r>
          </a:p>
        </p:txBody>
      </p:sp>
    </p:spTree>
    <p:extLst>
      <p:ext uri="{BB962C8B-B14F-4D97-AF65-F5344CB8AC3E}">
        <p14:creationId xmlns:p14="http://schemas.microsoft.com/office/powerpoint/2010/main" val="25463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8813-359A-4A21-B487-19A184B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Finding 2 dimensions for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E1D1-9EDD-4CD3-85B7-0575DC9CB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Like the car data, looking for a simple 2 factor model that separates the images</a:t>
            </a:r>
          </a:p>
          <a:p>
            <a:pPr lvl="1"/>
            <a:r>
              <a:rPr lang="en-US" dirty="0"/>
              <a:t>Unlikely that selecting 2 will be successful</a:t>
            </a:r>
          </a:p>
          <a:p>
            <a:r>
              <a:rPr lang="en-US" dirty="0"/>
              <a:t>Attempt to smash (project) 64-dimension space down to 2-dimensions</a:t>
            </a:r>
          </a:p>
          <a:p>
            <a:pPr lvl="1"/>
            <a:r>
              <a:rPr lang="en-US" dirty="0"/>
              <a:t>Like looking at the shadow of an airplane overhead</a:t>
            </a:r>
          </a:p>
          <a:p>
            <a:pPr lvl="1"/>
            <a:endParaRPr lang="en-US" dirty="0"/>
          </a:p>
        </p:txBody>
      </p:sp>
      <p:pic>
        <p:nvPicPr>
          <p:cNvPr id="8" name="Picture 2" descr="Aeroplane Plane Air Airplane Png Image - Airplane Clipart, Transparent Png  - 1280x640(#4563912) - PngFind">
            <a:extLst>
              <a:ext uri="{FF2B5EF4-FFF2-40B4-BE49-F238E27FC236}">
                <a16:creationId xmlns:a16="http://schemas.microsoft.com/office/drawing/2014/main" id="{C1DFD1EE-AFF9-4285-9DAF-A3ADFB2A8E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8" b="96053" l="2143" r="98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829266"/>
            <a:ext cx="5181600" cy="2344056"/>
          </a:xfrm>
        </p:spPr>
      </p:pic>
    </p:spTree>
    <p:extLst>
      <p:ext uri="{BB962C8B-B14F-4D97-AF65-F5344CB8AC3E}">
        <p14:creationId xmlns:p14="http://schemas.microsoft.com/office/powerpoint/2010/main" val="17441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840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MODELING DATA USING SIMPLE GRAPHS</vt:lpstr>
      <vt:lpstr>Create visual models</vt:lpstr>
      <vt:lpstr>Estimating car mpg</vt:lpstr>
      <vt:lpstr>Build a model to predict MPG </vt:lpstr>
      <vt:lpstr>Build a model to predict MPG </vt:lpstr>
      <vt:lpstr>Build a model to predict MPG </vt:lpstr>
      <vt:lpstr>Identifying handwritten digits</vt:lpstr>
      <vt:lpstr>Converting images into inputs</vt:lpstr>
      <vt:lpstr> Finding 2 dimensions for our model</vt:lpstr>
      <vt:lpstr>Projecting</vt:lpstr>
      <vt:lpstr>Apply projections to the images of digits</vt:lpstr>
      <vt:lpstr>Apply projections to the images of digits</vt:lpstr>
      <vt:lpstr>Apply projections to the images of digits</vt:lpstr>
      <vt:lpstr>Can also project into 3d</vt:lpstr>
      <vt:lpstr>Identifying similar questions</vt:lpstr>
      <vt:lpstr>Convert words to inputs</vt:lpstr>
      <vt:lpstr>Projecting words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72</cp:revision>
  <dcterms:created xsi:type="dcterms:W3CDTF">2020-07-08T15:01:58Z</dcterms:created>
  <dcterms:modified xsi:type="dcterms:W3CDTF">2020-09-16T15:51:24Z</dcterms:modified>
</cp:coreProperties>
</file>