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304" r:id="rId5"/>
    <p:sldId id="305" r:id="rId6"/>
    <p:sldId id="302" r:id="rId7"/>
    <p:sldId id="266" r:id="rId8"/>
    <p:sldId id="278" r:id="rId9"/>
    <p:sldId id="257" r:id="rId10"/>
    <p:sldId id="280" r:id="rId11"/>
    <p:sldId id="286" r:id="rId12"/>
    <p:sldId id="282" r:id="rId13"/>
    <p:sldId id="284" r:id="rId14"/>
    <p:sldId id="279" r:id="rId15"/>
    <p:sldId id="287" r:id="rId16"/>
    <p:sldId id="259" r:id="rId17"/>
    <p:sldId id="265" r:id="rId18"/>
    <p:sldId id="268" r:id="rId19"/>
    <p:sldId id="260" r:id="rId20"/>
    <p:sldId id="261" r:id="rId21"/>
    <p:sldId id="269" r:id="rId22"/>
    <p:sldId id="263" r:id="rId23"/>
    <p:sldId id="277" r:id="rId24"/>
    <p:sldId id="288" r:id="rId25"/>
    <p:sldId id="289" r:id="rId26"/>
    <p:sldId id="290" r:id="rId27"/>
    <p:sldId id="303" r:id="rId28"/>
    <p:sldId id="262" r:id="rId29"/>
    <p:sldId id="301" r:id="rId30"/>
    <p:sldId id="294" r:id="rId31"/>
    <p:sldId id="293" r:id="rId32"/>
    <p:sldId id="297" r:id="rId33"/>
    <p:sldId id="298" r:id="rId34"/>
    <p:sldId id="300" r:id="rId35"/>
    <p:sldId id="299" r:id="rId36"/>
    <p:sldId id="292" r:id="rId37"/>
    <p:sldId id="285" r:id="rId38"/>
    <p:sldId id="273" r:id="rId39"/>
    <p:sldId id="2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E3D1-2F8A-4E48-8714-5420C9051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A782A-5FCD-43F8-9399-3C0ADC338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80D6-5294-40FA-9273-BCB16967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5C7A-1290-4BC4-A77C-F7211D4C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177E-C8A1-4BEE-A799-14B072D2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1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7D8-7280-46D7-BFE6-0738F815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E2BFC-2085-4960-98C2-F869D72C8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3887-7E78-4F40-BAF6-0B7B2941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0F20-C38B-451A-9CEF-638E7A00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A794-2CA3-4A56-847D-D463B4C2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A2984-9B74-46F2-A5AA-B5ADA77D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25836-31A9-45DB-B676-1D2CC04F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5707-CC81-4301-A42E-F647717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9C50-465B-4760-983B-4F0576AB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63CD-526F-4185-BEBA-C99639A4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408A-7378-4783-984C-CB9F8BD7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9EB8-3504-4683-A318-E6B17641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4579-E19F-4581-8C45-A7604301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755A-4780-423F-8809-6B5471D6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46C7-E099-4E17-9F7C-2E461F7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F447-55C4-49AE-BF50-BB662190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0776-9783-44A3-A1C3-A05E0529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1417-8EE9-48D2-82F4-2F979A3D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E565C-D5C2-4676-A6D7-D5AF5773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CC33-4899-4BFD-A8B2-82582805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F46F-312D-4E0E-84A0-568249C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0F52-7F98-42B6-BEA9-888173B3C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711AC-6E13-4403-BBF0-FC856C7F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0E1FC-174B-4889-8E78-D51D429C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6F7C6-3952-47BC-B751-473F5E4F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E5CDD-748C-41E2-9269-A6828056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AD7E-F65A-432B-AD02-A5BBA4EA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BA8B0-7684-4D6B-8BE5-AF91D5D5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53512-368C-413F-83C6-E75C68F5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4E299-A34D-4DAA-9E41-4AADEEA63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23BAB-0F97-4FB8-A74B-A6F6C188A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A4CE2-B088-4805-9F74-45D9E12B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9FF7D-6F09-40DB-8647-D5032DF7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E241C-994B-4ECF-A5E8-04803172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EE70-16E1-4200-9608-F1DEA227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ABB94-7B1E-4EFF-8427-4ADFEDF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97AB-F247-4E6E-B1C0-3E7A5D59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EEA06-0F62-40B9-A4A8-3DF00E33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FC37F-33E7-43A2-AF1B-853C8FB4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A08BF-D2F7-4472-B1CC-F4B081E7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69148-9FC9-4936-BB10-F5F9497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0AAD-EB07-4B32-9A86-82966A1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2924-C913-4492-9D52-7C207AE3F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7F8B0-51EB-417B-9D60-30A5EA479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7CDE4-3646-41B4-9F86-8FCF5D42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FCE0-8517-4E0C-AF2D-95A80BD2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E2C32-60B7-4C74-A232-A6AEB96B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6E45-1A90-40F3-B370-AA13348E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F07C2-B26B-4908-BB09-D2E19E060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7FF0-71CE-4823-8E9D-92A374B4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00C4C-D7C5-4D46-8729-9236E45E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3A8F-5584-4C16-869B-B56EF39E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3D640-77AC-445F-984A-0913AC0E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6E63C-E7F4-4940-B4C0-2211805E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FA1F-6248-4C73-B065-87EFA84E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5B1E2-9EC9-46D2-86C6-3529B3E2F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AB1F-5A54-48FA-A177-5C0FE98D14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38DE-EE9B-44EE-A483-5E22DAFC9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1C22-42E3-4523-8851-8B553D624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CEFE-0FA5-4F17-896E-6AC14033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568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df11-concepts/#bib-SPARQL11-OVERVIEW" TargetMode="External"/><Relationship Id="rId7" Type="http://schemas.openxmlformats.org/officeDocument/2006/relationships/hyperlink" Target="https://www.w3.org/TR/rdf-sparql-query/" TargetMode="External"/><Relationship Id="rId2" Type="http://schemas.openxmlformats.org/officeDocument/2006/relationships/hyperlink" Target="http://www.w3.org/TR/rdf-sparql-qu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rdf-schema/" TargetMode="External"/><Relationship Id="rId5" Type="http://schemas.openxmlformats.org/officeDocument/2006/relationships/hyperlink" Target="https://www.w3.org/TR/rdf11-concepts/#bib-RDF11-SCHEMA" TargetMode="External"/><Relationship Id="rId4" Type="http://schemas.openxmlformats.org/officeDocument/2006/relationships/hyperlink" Target="http://www.w3.org/TR/rdf-schema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520/2020/notes/What_is_a_Knowledge_Graph.html" TargetMode="External"/><Relationship Id="rId2" Type="http://schemas.openxmlformats.org/officeDocument/2006/relationships/hyperlink" Target="https://dl.acm.org/doi/abs/10.1145/2623330.262362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source_Description_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data.org/wiki/Wikidata:Main_Page" TargetMode="External"/><Relationship Id="rId3" Type="http://schemas.openxmlformats.org/officeDocument/2006/relationships/hyperlink" Target="https://www.dbpedia.org/" TargetMode="External"/><Relationship Id="rId7" Type="http://schemas.openxmlformats.org/officeDocument/2006/relationships/hyperlink" Target="https://www.microsoft.com/en-us/research/project/knowledge-mining-api/" TargetMode="External"/><Relationship Id="rId2" Type="http://schemas.openxmlformats.org/officeDocument/2006/relationships/hyperlink" Target="https://developers.facebook.com/docs/graph-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kg.org/" TargetMode="External"/><Relationship Id="rId5" Type="http://schemas.openxmlformats.org/officeDocument/2006/relationships/hyperlink" Target="https://docs.microsoft.com/en-us/graph/overview" TargetMode="External"/><Relationship Id="rId10" Type="http://schemas.openxmlformats.org/officeDocument/2006/relationships/hyperlink" Target="http://rtw.ml.cmu.edu/rtw/kbbrowser/" TargetMode="External"/><Relationship Id="rId4" Type="http://schemas.openxmlformats.org/officeDocument/2006/relationships/hyperlink" Target="https://en.wikipedia.org/wiki/University_of_Mannheim" TargetMode="External"/><Relationship Id="rId9" Type="http://schemas.openxmlformats.org/officeDocument/2006/relationships/hyperlink" Target="https://researcher.watson.ibm.com/researcher/view_group.php?id=71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54D9-D78B-4B15-86FB-881560FCF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9640" y="665040"/>
            <a:ext cx="6654229" cy="2387600"/>
          </a:xfrm>
        </p:spPr>
        <p:txBody>
          <a:bodyPr/>
          <a:lstStyle/>
          <a:p>
            <a:r>
              <a:rPr lang="en-US" dirty="0"/>
              <a:t>Knowledge Graphs and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90FA3-5E65-4748-B2A7-585B1BE56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3004"/>
          </a:xfrm>
        </p:spPr>
        <p:txBody>
          <a:bodyPr>
            <a:normAutofit/>
          </a:bodyPr>
          <a:lstStyle/>
          <a:p>
            <a:r>
              <a:rPr lang="en-US" dirty="0"/>
              <a:t>an overview prepared for</a:t>
            </a:r>
          </a:p>
          <a:p>
            <a:endParaRPr lang="en-US" dirty="0"/>
          </a:p>
          <a:p>
            <a:r>
              <a:rPr lang="en-US" dirty="0" err="1"/>
              <a:t>Metrowest</a:t>
            </a:r>
            <a:r>
              <a:rPr lang="en-US" dirty="0"/>
              <a:t> Boston Developers Machine Learning Group</a:t>
            </a:r>
          </a:p>
          <a:p>
            <a:endParaRPr lang="en-US" dirty="0"/>
          </a:p>
          <a:p>
            <a:r>
              <a:rPr lang="en-US" dirty="0"/>
              <a:t>Chris Winsor</a:t>
            </a:r>
          </a:p>
          <a:p>
            <a:r>
              <a:rPr lang="en-US" dirty="0"/>
              <a:t>6/16/2021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9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734C-2771-4598-ADB0-9CEA16DB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0FF8-D3C1-46C5-A0A9-F4F7F453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Extracted from Wikipedia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2016-04 release = 6.0 million entities: 1.5M persons, 810k places, 135k music albums, 106k films, 20k video games, 275k organizations, 301k species and 5k diseases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9.5 billion RDF triples (1.3 billion from English edition Wikipedia and 5.0 billion from other language editions.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CC831-F258-4E27-8B83-9CB022D3D8D0}"/>
              </a:ext>
            </a:extLst>
          </p:cNvPr>
          <p:cNvSpPr txBox="1"/>
          <p:nvPr/>
        </p:nvSpPr>
        <p:spPr>
          <a:xfrm>
            <a:off x="838200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 https://en.wikipedia.org/wiki/DBpedia</a:t>
            </a:r>
          </a:p>
        </p:txBody>
      </p:sp>
    </p:spTree>
    <p:extLst>
      <p:ext uri="{BB962C8B-B14F-4D97-AF65-F5344CB8AC3E}">
        <p14:creationId xmlns:p14="http://schemas.microsoft.com/office/powerpoint/2010/main" val="101090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14AD-DD54-4FF9-9AF0-BDD3A82C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14691-435F-4F93-8A49-598DB322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8" y="200103"/>
            <a:ext cx="11729292" cy="64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37B3-48B1-49B0-8FD1-D76B660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72120-A739-4EF2-8A4E-9B5B2FE6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6" y="427688"/>
            <a:ext cx="11247208" cy="60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1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5407-FF9A-4079-9716-3AF7F11B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C5BBE-B30A-4A07-B624-802EA0A6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5" y="1384184"/>
            <a:ext cx="11879045" cy="45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6A6B-5160-486E-976B-6A0EC61F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Directions /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DEA6-A93E-4F7B-8F93-4B01D68E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Knowledge Graphs </a:t>
            </a:r>
            <a:r>
              <a:rPr lang="en-US" sz="2400" dirty="0"/>
              <a:t>(</a:t>
            </a:r>
            <a:r>
              <a:rPr lang="en-US" sz="2400" dirty="0" err="1"/>
              <a:t>McKallum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https://arxiv.org/abs/1810.05682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Adding/changing entities or predicates (semantic structure) to existing KG (no re-training).  Similar to “Dynamic KG” above.</a:t>
            </a:r>
          </a:p>
          <a:p>
            <a:endParaRPr lang="en-US" sz="2400" dirty="0"/>
          </a:p>
          <a:p>
            <a:r>
              <a:rPr lang="en-US" sz="2400" dirty="0"/>
              <a:t>“Graph stream processing”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DB66-3991-4591-9CB8-728BA702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31633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51F6-8723-401C-AD34-B87197C1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1646-0AC5-433A-9388-3900F25D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Currently: </a:t>
            </a:r>
          </a:p>
          <a:p>
            <a:pPr lvl="1"/>
            <a:r>
              <a:rPr lang="en-US" dirty="0"/>
              <a:t>A means to aggregate and store knowledge scraped from internet</a:t>
            </a:r>
          </a:p>
          <a:p>
            <a:r>
              <a:rPr lang="en-US" dirty="0"/>
              <a:t>Historically: </a:t>
            </a:r>
          </a:p>
          <a:p>
            <a:pPr lvl="1"/>
            <a:r>
              <a:rPr lang="en-US" dirty="0"/>
              <a:t>W3C Semantic Web - intended as a standardized machine-friendly way to express meaning and relationships in websites and web data.  </a:t>
            </a:r>
          </a:p>
          <a:p>
            <a:pPr lvl="1"/>
            <a:r>
              <a:rPr lang="en-US" dirty="0"/>
              <a:t>Schema.org (consortium establishing standardized ontology)</a:t>
            </a:r>
          </a:p>
          <a:p>
            <a:r>
              <a:rPr lang="en-US" dirty="0"/>
              <a:t>Webmasters did not code W3C so...</a:t>
            </a:r>
          </a:p>
          <a:p>
            <a:pPr lvl="1"/>
            <a:r>
              <a:rPr lang="en-US" dirty="0"/>
              <a:t>Google (et al) repurposed for use in KG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Knowledge Graphs leverage RDF (SPO, Schema Vocabulary, SPARQL) from W3C and (frequently) schema from schema.org</a:t>
            </a:r>
          </a:p>
        </p:txBody>
      </p:sp>
    </p:spTree>
    <p:extLst>
      <p:ext uri="{BB962C8B-B14F-4D97-AF65-F5344CB8AC3E}">
        <p14:creationId xmlns:p14="http://schemas.microsoft.com/office/powerpoint/2010/main" val="192956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9FF3-8430-4F06-89DD-C9FB62E1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W3C RDF and SPO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0F88-2E38-4C12-933C-7F3D30D8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SPO (S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ubject-predicate-object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A triple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that defines a “fact”. </a:t>
            </a:r>
          </a:p>
          <a:p>
            <a:pPr lvl="1"/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Subject and Object are Entities, Predicate is relationship.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</a:rPr>
              <a:t>RDF (Resource Description Framework) defines a directed labeled graph – a set of SPOs</a:t>
            </a:r>
          </a:p>
          <a:p>
            <a:endParaRPr lang="en-US" sz="2000" b="0" i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cs typeface="Times New Roman" panose="02020603050405020304" pitchFamily="18" charset="0"/>
              </a:rPr>
              <a:t>RDF specification includes: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600" b="0" i="0" dirty="0">
                <a:solidFill>
                  <a:srgbClr val="0000CC"/>
                </a:solidFill>
                <a:effectLst/>
                <a:hlinkClick r:id="rId2"/>
              </a:rPr>
              <a:t>SPARQL Query Language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[</a:t>
            </a:r>
            <a:r>
              <a:rPr lang="en-US" sz="1600" b="0" i="0" u="none" strike="noStrike" dirty="0">
                <a:solidFill>
                  <a:srgbClr val="0000CC"/>
                </a:solidFill>
                <a:effectLst/>
                <a:hlinkClick r:id="rId3"/>
              </a:rPr>
              <a:t>SPARQL11-OVERVIEW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];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600" b="0" i="0" dirty="0">
                <a:solidFill>
                  <a:srgbClr val="0000CC"/>
                </a:solidFill>
                <a:effectLst/>
                <a:hlinkClick r:id="rId4"/>
              </a:rPr>
              <a:t>RDF Schema vocabulary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[</a:t>
            </a:r>
            <a:r>
              <a:rPr lang="en-US" sz="1600" b="0" i="0" u="none" strike="noStrike" dirty="0">
                <a:solidFill>
                  <a:srgbClr val="0000CC"/>
                </a:solidFill>
                <a:effectLst/>
                <a:hlinkClick r:id="rId5"/>
              </a:rPr>
              <a:t>RDF11-SCHEMA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].</a:t>
            </a:r>
          </a:p>
          <a:p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class hierarchy</a:t>
            </a:r>
          </a:p>
          <a:p>
            <a:pPr lvl="1"/>
            <a:r>
              <a:rPr lang="en-US" sz="1600" dirty="0">
                <a:hlinkClick r:id="rId6"/>
              </a:rPr>
              <a:t>https://www.w3.org/TR/rdf-schema/</a:t>
            </a:r>
            <a:endParaRPr lang="en-US" sz="1600" dirty="0"/>
          </a:p>
          <a:p>
            <a:pPr lvl="1"/>
            <a:r>
              <a:rPr lang="en-US" sz="1600" dirty="0">
                <a:hlinkClick r:id="rId7"/>
              </a:rPr>
              <a:t>https://www.w3.org/TR/rdf-sparql-query/</a:t>
            </a:r>
            <a:endParaRPr lang="en-US" sz="1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70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EED0-D181-45E0-91FA-D87E1C40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Fixed/Open Lexicon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FA86-9B0C-4EB2-85F8-9094F650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Lexicon (schema-based)</a:t>
            </a:r>
          </a:p>
          <a:p>
            <a:r>
              <a:rPr lang="en-US" dirty="0"/>
              <a:t>Open Lexicon (schema free)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OpenIE</a:t>
            </a:r>
            <a:r>
              <a:rPr lang="en-US" dirty="0"/>
              <a:t> (Stanford University) = NLP to SPO using “surface names”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F1614-2C1E-4039-8827-060E28CC01A1}"/>
              </a:ext>
            </a:extLst>
          </p:cNvPr>
          <p:cNvSpPr txBox="1"/>
          <p:nvPr/>
        </p:nvSpPr>
        <p:spPr>
          <a:xfrm>
            <a:off x="941798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https://nlp.stanford.edu/software/openie.html</a:t>
            </a:r>
          </a:p>
        </p:txBody>
      </p:sp>
    </p:spTree>
    <p:extLst>
      <p:ext uri="{BB962C8B-B14F-4D97-AF65-F5344CB8AC3E}">
        <p14:creationId xmlns:p14="http://schemas.microsoft.com/office/powerpoint/2010/main" val="201779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A70D-F553-4589-B63B-38B8A53A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EDF2-60FB-425C-8DA2-B20E49DB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and relation extraction from natural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D6CF7-CF4B-408B-8D79-41430F23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66" y="2208363"/>
            <a:ext cx="10619159" cy="3807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16EB1-7940-4FAD-8A44-BCA1B57285D1}"/>
              </a:ext>
            </a:extLst>
          </p:cNvPr>
          <p:cNvSpPr txBox="1"/>
          <p:nvPr/>
        </p:nvSpPr>
        <p:spPr>
          <a:xfrm>
            <a:off x="467261" y="6421730"/>
            <a:ext cx="10036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Reference: https://web.stanford.edu/class/cs520/2020/notes/What_is_a_Knowledge_Graph.html</a:t>
            </a:r>
          </a:p>
        </p:txBody>
      </p:sp>
    </p:spTree>
    <p:extLst>
      <p:ext uri="{BB962C8B-B14F-4D97-AF65-F5344CB8AC3E}">
        <p14:creationId xmlns:p14="http://schemas.microsoft.com/office/powerpoint/2010/main" val="15558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DAD7-0BFC-40C0-AFA4-06CC80F9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3314-2B16-46DB-ABA4-A267F62E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Survey Paper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Cai, Zheng, Chang “A Comprehensive Survey of Graph Embedding: Problems, Techniques and Applications”,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(2017)</a:t>
            </a:r>
          </a:p>
          <a:p>
            <a:r>
              <a:rPr lang="en-US" dirty="0"/>
              <a:t>Keras/</a:t>
            </a:r>
            <a:r>
              <a:rPr lang="en-US" dirty="0" err="1"/>
              <a:t>Tensorflow</a:t>
            </a:r>
            <a:r>
              <a:rPr lang="en-US" dirty="0"/>
              <a:t> Implementation</a:t>
            </a:r>
          </a:p>
          <a:p>
            <a:pPr marL="457200" lvl="1" indent="0">
              <a:buNone/>
            </a:pPr>
            <a:r>
              <a:rPr lang="en-US" sz="2000" dirty="0">
                <a:latin typeface="+mj-lt"/>
              </a:rPr>
              <a:t>https://www.tensorflow.org/text/guide/word_embeddings</a:t>
            </a:r>
          </a:p>
        </p:txBody>
      </p:sp>
    </p:spTree>
    <p:extLst>
      <p:ext uri="{BB962C8B-B14F-4D97-AF65-F5344CB8AC3E}">
        <p14:creationId xmlns:p14="http://schemas.microsoft.com/office/powerpoint/2010/main" val="370730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6CD8-9B80-43C2-9B2C-FE58158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959E-44ED-4B4D-9109-851351B9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Entities from object detector: (man, glasses, horse, bucket)</a:t>
            </a:r>
          </a:p>
          <a:p>
            <a:r>
              <a:rPr lang="en-US" dirty="0"/>
              <a:t>Relationships: (wearing, feeding, holding, eating from)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552A0-E337-4E1B-9FB7-81DDFD55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5" y="2708694"/>
            <a:ext cx="10739996" cy="3784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D9CE6-16D1-47DC-845E-4D8CFBFA4EE0}"/>
              </a:ext>
            </a:extLst>
          </p:cNvPr>
          <p:cNvSpPr txBox="1"/>
          <p:nvPr/>
        </p:nvSpPr>
        <p:spPr>
          <a:xfrm>
            <a:off x="467261" y="6421730"/>
            <a:ext cx="10036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Reference: https://web.stanford.edu/class/cs520/2020/notes/What_is_a_Knowledge_Graph.html</a:t>
            </a:r>
          </a:p>
        </p:txBody>
      </p:sp>
    </p:spTree>
    <p:extLst>
      <p:ext uri="{BB962C8B-B14F-4D97-AF65-F5344CB8AC3E}">
        <p14:creationId xmlns:p14="http://schemas.microsoft.com/office/powerpoint/2010/main" val="294918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B0F-B60A-42DE-97BA-6818C65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and Means of Construction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7E1E-9E9D-4414-BC9D-F2DA7F9B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8895"/>
            <a:ext cx="10515600" cy="1068068"/>
          </a:xfrm>
        </p:spPr>
        <p:txBody>
          <a:bodyPr>
            <a:normAutofit fontScale="92500"/>
          </a:bodyPr>
          <a:lstStyle/>
          <a:p>
            <a:r>
              <a:rPr lang="en-US" dirty="0"/>
              <a:t>Curated (manually built) and Collaborative (</a:t>
            </a:r>
            <a:r>
              <a:rPr lang="en-US" dirty="0" err="1"/>
              <a:t>infoboxes</a:t>
            </a:r>
            <a:r>
              <a:rPr lang="en-US" dirty="0"/>
              <a:t>) give highest quality</a:t>
            </a:r>
          </a:p>
          <a:p>
            <a:r>
              <a:rPr lang="en-US" dirty="0"/>
              <a:t>Unstructured text, automated classification give lower confidence 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4A722-5C28-4F91-B52B-096D1D41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88" y="1530417"/>
            <a:ext cx="6586325" cy="345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1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F395-3C5C-4E2D-9441-D1E87962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B700E-EF3B-430D-947E-26C10205D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156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KG Datasets are huge</a:t>
                </a:r>
              </a:p>
              <a:p>
                <a:pPr lvl="1"/>
                <a:r>
                  <a:rPr lang="en-US" dirty="0"/>
                  <a:t>Millions of entities, Billions of relations</a:t>
                </a:r>
              </a:p>
              <a:p>
                <a:pPr lvl="1"/>
                <a:r>
                  <a:rPr lang="en-US" dirty="0"/>
                  <a:t>Any entity can be related to any other</a:t>
                </a:r>
              </a:p>
              <a:p>
                <a:pPr lvl="1"/>
                <a:r>
                  <a:rPr lang="en-US" dirty="0"/>
                  <a:t>E.g. 1M people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possible “friend” relations</a:t>
                </a:r>
              </a:p>
              <a:p>
                <a:pPr lvl="1"/>
                <a:r>
                  <a:rPr lang="en-US" dirty="0"/>
                  <a:t>But a person typically has &lt;100 friends (i.e. graph is sparse)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Duplicate/similar semantics using different ground expression:</a:t>
                </a:r>
              </a:p>
              <a:p>
                <a:pPr lvl="1"/>
                <a:r>
                  <a:rPr lang="en-US" dirty="0"/>
                  <a:t>“Develop”, “create”, “invent” (semantically close)</a:t>
                </a:r>
              </a:p>
              <a:p>
                <a:pPr lvl="1"/>
                <a:r>
                  <a:rPr lang="en-US" dirty="0"/>
                  <a:t>“Obama”, “President Biden”, “the 46</a:t>
                </a:r>
                <a:r>
                  <a:rPr lang="en-US" baseline="30000" dirty="0"/>
                  <a:t>th</a:t>
                </a:r>
                <a:r>
                  <a:rPr lang="en-US" dirty="0"/>
                  <a:t> President of the U.S.”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Different semantics using same ground representation</a:t>
                </a:r>
              </a:p>
              <a:p>
                <a:pPr lvl="1"/>
                <a:r>
                  <a:rPr lang="en-US" dirty="0"/>
                  <a:t>Guinness (the beer), Guinness (the actor)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summary: KG are a (large) pool of data - difficult to use directly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B700E-EF3B-430D-947E-26C10205D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156"/>
                <a:ext cx="10515600" cy="4351338"/>
              </a:xfrm>
              <a:blipFill>
                <a:blip r:embed="rId2"/>
                <a:stretch>
                  <a:fillRect l="-754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9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C135-ECBC-4E06-8579-CAB127B0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SRL (Statistical Relational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D3CD-4D48-4F1F-BA19-64817F6E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“We ... assume that all the entities and (types of) relations in a knowledge graph are known.  However, triples are assumed to be incomplete and noisy; entities and relation types may contain duplicates”.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read:  Like any Machine Learning method, the goal is to parameterize what we can glean from the data (the KG) and capture that as a Model.  SRL is the process.  Embeddings are the embodiment of our knowledge.</a:t>
            </a:r>
          </a:p>
        </p:txBody>
      </p:sp>
    </p:spTree>
    <p:extLst>
      <p:ext uri="{BB962C8B-B14F-4D97-AF65-F5344CB8AC3E}">
        <p14:creationId xmlns:p14="http://schemas.microsoft.com/office/powerpoint/2010/main" val="374433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8353-CD44-47C5-A12F-520B3A79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45B0-8209-4BAD-9073-EF5BA3EC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506"/>
            <a:ext cx="10515600" cy="4351338"/>
          </a:xfrm>
        </p:spPr>
        <p:txBody>
          <a:bodyPr/>
          <a:lstStyle/>
          <a:p>
            <a:r>
              <a:rPr lang="en-US" dirty="0"/>
              <a:t>A set of low dimensional vectors representing (part of) a graph.</a:t>
            </a:r>
          </a:p>
          <a:p>
            <a:endParaRPr lang="en-US" dirty="0"/>
          </a:p>
          <a:p>
            <a:pPr lvl="1"/>
            <a:r>
              <a:rPr lang="en-US" dirty="0"/>
              <a:t>Node Embedding</a:t>
            </a:r>
          </a:p>
          <a:p>
            <a:pPr lvl="1"/>
            <a:r>
              <a:rPr lang="en-US" dirty="0"/>
              <a:t>Node-pair (Edge)</a:t>
            </a:r>
          </a:p>
          <a:p>
            <a:pPr lvl="1"/>
            <a:r>
              <a:rPr lang="en-US" dirty="0"/>
              <a:t>Subgraph</a:t>
            </a:r>
          </a:p>
          <a:p>
            <a:pPr lvl="1"/>
            <a:r>
              <a:rPr lang="en-US" dirty="0"/>
              <a:t>Whole graph</a:t>
            </a:r>
          </a:p>
          <a:p>
            <a:pPr lvl="1"/>
            <a:endParaRPr lang="en-US" dirty="0"/>
          </a:p>
          <a:p>
            <a:r>
              <a:rPr lang="en-US" dirty="0"/>
              <a:t>Driven by application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0A045-4ED6-462D-A78E-D2BB67EDB70D}"/>
              </a:ext>
            </a:extLst>
          </p:cNvPr>
          <p:cNvSpPr txBox="1"/>
          <p:nvPr/>
        </p:nvSpPr>
        <p:spPr>
          <a:xfrm>
            <a:off x="499559" y="648866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https://arxiv.org/abs/1709.07604</a:t>
            </a:r>
          </a:p>
        </p:txBody>
      </p:sp>
    </p:spTree>
    <p:extLst>
      <p:ext uri="{BB962C8B-B14F-4D97-AF65-F5344CB8AC3E}">
        <p14:creationId xmlns:p14="http://schemas.microsoft.com/office/powerpoint/2010/main" val="2404184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86B8-9747-4E0A-B332-38C443FA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F0671-2424-4552-A8F6-4903E4F1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332992"/>
            <a:ext cx="9763125" cy="509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FD5CE7-24F0-419A-BD2C-FECDEA39F6DB}"/>
              </a:ext>
            </a:extLst>
          </p:cNvPr>
          <p:cNvSpPr txBox="1"/>
          <p:nvPr/>
        </p:nvSpPr>
        <p:spPr>
          <a:xfrm>
            <a:off x="499559" y="648866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https://arxiv.org/abs/1709.07604</a:t>
            </a:r>
          </a:p>
        </p:txBody>
      </p:sp>
    </p:spTree>
    <p:extLst>
      <p:ext uri="{BB962C8B-B14F-4D97-AF65-F5344CB8AC3E}">
        <p14:creationId xmlns:p14="http://schemas.microsoft.com/office/powerpoint/2010/main" val="3127305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BE04-E084-4BAD-B4CE-1A5C7478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5FB83-4B26-4FF1-8B25-C6D1576D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15" y="196637"/>
            <a:ext cx="4888477" cy="6734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70DAF-77C0-47A4-82ED-D0CFC9EE5EE9}"/>
              </a:ext>
            </a:extLst>
          </p:cNvPr>
          <p:cNvSpPr txBox="1"/>
          <p:nvPr/>
        </p:nvSpPr>
        <p:spPr>
          <a:xfrm>
            <a:off x="499559" y="648866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https://arxiv.org/abs/1709.07604</a:t>
            </a:r>
          </a:p>
        </p:txBody>
      </p:sp>
    </p:spTree>
    <p:extLst>
      <p:ext uri="{BB962C8B-B14F-4D97-AF65-F5344CB8AC3E}">
        <p14:creationId xmlns:p14="http://schemas.microsoft.com/office/powerpoint/2010/main" val="3405160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E3F5-9D41-401B-BD25-373FD40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BF2B-7063-422B-A883-972BA5C4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66817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Latent Feature:  explains triples through latent variables (triples are independent given a latent feature)</a:t>
            </a:r>
          </a:p>
          <a:p>
            <a:pPr lvl="1"/>
            <a:r>
              <a:rPr lang="en-US" dirty="0"/>
              <a:t>RESCAL</a:t>
            </a:r>
          </a:p>
          <a:p>
            <a:pPr lvl="1"/>
            <a:r>
              <a:rPr lang="en-US" dirty="0"/>
              <a:t>Multi-layer Perceptron</a:t>
            </a:r>
          </a:p>
          <a:p>
            <a:r>
              <a:rPr lang="en-US" dirty="0"/>
              <a:t>Latent Distance: relationship is based on distance</a:t>
            </a:r>
          </a:p>
          <a:p>
            <a:pPr lvl="1"/>
            <a:r>
              <a:rPr lang="en-US" dirty="0"/>
              <a:t>Structured embedding</a:t>
            </a:r>
          </a:p>
          <a:p>
            <a:r>
              <a:rPr lang="en-US" dirty="0"/>
              <a:t>Graph Feature: explains triples through features that are present</a:t>
            </a:r>
          </a:p>
          <a:p>
            <a:pPr lvl="1"/>
            <a:r>
              <a:rPr lang="en-US" dirty="0"/>
              <a:t>Path Ranking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/>
              <a:t>much more here...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8719E-73F8-4C73-AA12-89487A8D67DE}"/>
              </a:ext>
            </a:extLst>
          </p:cNvPr>
          <p:cNvSpPr txBox="1"/>
          <p:nvPr/>
        </p:nvSpPr>
        <p:spPr>
          <a:xfrm>
            <a:off x="619038" y="6019512"/>
            <a:ext cx="10953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Nickel, M., Murphy, K., </a:t>
            </a:r>
            <a:r>
              <a:rPr lang="en-US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Tresp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V., </a:t>
            </a:r>
            <a:r>
              <a:rPr lang="en-US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Gabrilovich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E. A Review of Relational Machine Learning for Knowledge Graphs. Proceedings of the IEEE (2015)</a:t>
            </a:r>
          </a:p>
        </p:txBody>
      </p:sp>
    </p:spTree>
    <p:extLst>
      <p:ext uri="{BB962C8B-B14F-4D97-AF65-F5344CB8AC3E}">
        <p14:creationId xmlns:p14="http://schemas.microsoft.com/office/powerpoint/2010/main" val="100587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80D9-0961-4905-B201-720D1730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0438-5693-4F42-9940-5CBCAA86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166" cy="4390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Embedding maps low-level feature (word or object) to higher-level concept.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Neural networks operate on numeric, not nominal, values.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number of embedding values is driven by need for detail (application dependent).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EA9AF-E9B9-4607-8FCA-4600F884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622" y="1905267"/>
            <a:ext cx="4468171" cy="39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6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85F2-783C-4841-9477-432FB889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Next...</a:t>
            </a:r>
          </a:p>
        </p:txBody>
      </p:sp>
    </p:spTree>
    <p:extLst>
      <p:ext uri="{BB962C8B-B14F-4D97-AF65-F5344CB8AC3E}">
        <p14:creationId xmlns:p14="http://schemas.microsoft.com/office/powerpoint/2010/main" val="304284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5CEC-2769-44BF-B568-C7FE1E4B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56C2-21DC-4977-813E-2394E249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  <a:hlinkClick r:id="rId2"/>
              </a:rPr>
              <a:t>https://towardsdatascience.com/an-introduction-to-knowledge-graphs-841bbc0e796e</a:t>
            </a:r>
          </a:p>
          <a:p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Nickel, M., Murphy, K.,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Tresp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V.,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Gabrilovich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E. A Review of Relational Machine Learning for Knowledge Graphs. Proceedings of the IEEE (2015)</a:t>
            </a:r>
          </a:p>
          <a:p>
            <a:r>
              <a:rPr lang="en-US" sz="2000" dirty="0">
                <a:latin typeface="+mj-lt"/>
                <a:hlinkClick r:id="rId2"/>
              </a:rPr>
              <a:t>https://dl.acm.org/doi/abs/10.1145/2623330.2623623</a:t>
            </a:r>
            <a:r>
              <a:rPr lang="en-US" sz="2000" dirty="0">
                <a:latin typeface="+mj-lt"/>
              </a:rPr>
              <a:t>  (video + paper from 2014 – Kevin Murphy)</a:t>
            </a:r>
          </a:p>
          <a:p>
            <a:r>
              <a:rPr lang="en-US" sz="2000" dirty="0">
                <a:latin typeface="+mj-lt"/>
                <a:hlinkClick r:id="rId3"/>
              </a:rPr>
              <a:t>https://web.stanford.edu/class/cs520/2020/notes/What_is_a_Knowledge_Graph.html</a:t>
            </a:r>
            <a:endParaRPr lang="en-US" sz="2000" dirty="0">
              <a:latin typeface="+mj-lt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Cai, H., Zheng, V. W. &amp; Chang, K. C.-C. A Comprehensive Survey of Graph Embedding: Problems, Techniques and Applications.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(2017).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0" dirty="0">
                <a:solidFill>
                  <a:srgbClr val="000000"/>
                </a:solidFill>
                <a:effectLst/>
                <a:latin typeface="+mj-lt"/>
              </a:rPr>
              <a:t>Maas, A., Daly, R., Pham, P., Huang, D., Ng, A., Potts, C. “Learning Word Vectors for Sentiment Analysis” Proceedings of the 49th Annual Meeting of the Association for Computational Linguistics: Human Language Technologies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42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E363-2CB4-474C-A78D-95308116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TensorFlow Implementation</a:t>
            </a:r>
            <a:br>
              <a:rPr lang="en-US" dirty="0"/>
            </a:br>
            <a:r>
              <a:rPr lang="en-US" sz="3600" dirty="0"/>
              <a:t>https://www.tensorflow.org/text/guide/word_embeddings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3C26-DF25-4A10-8CB1-708C2433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744"/>
            <a:ext cx="4895850" cy="4023359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ntroduction to word embeddings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rain Keras model for sentiment classification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Visualize using Embedding Projector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75725-BCF2-4DE7-9D39-A4B159F4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9446"/>
            <a:ext cx="4895850" cy="38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8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4115-3AB5-4F73-9287-3ABB5B20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112968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Requirements and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34D6-79C9-4AD8-9E61-E095B3FA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43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Equipment:</a:t>
            </a:r>
          </a:p>
          <a:p>
            <a:r>
              <a:rPr lang="en-US" dirty="0"/>
              <a:t>Python with pip ($python –m pip --version)</a:t>
            </a:r>
          </a:p>
          <a:p>
            <a:r>
              <a:rPr lang="en-US" dirty="0"/>
              <a:t>TensorFlow</a:t>
            </a:r>
          </a:p>
          <a:p>
            <a:r>
              <a:rPr lang="en-US" dirty="0"/>
              <a:t>Jupyter Notebook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Procedure:</a:t>
            </a:r>
          </a:p>
          <a:p>
            <a:r>
              <a:rPr lang="en-US" dirty="0"/>
              <a:t>Download notebook </a:t>
            </a:r>
            <a:r>
              <a:rPr lang="en-US" sz="2100" dirty="0"/>
              <a:t>https://storage.googleapis.com/tensorflow_docs/text/docs/guide/word_embeddings.ipynb</a:t>
            </a:r>
          </a:p>
          <a:p>
            <a:r>
              <a:rPr lang="en-US" dirty="0"/>
              <a:t>Modules (</a:t>
            </a:r>
            <a:r>
              <a:rPr lang="en-US" dirty="0" err="1"/>
              <a:t>venv</a:t>
            </a:r>
            <a:r>
              <a:rPr lang="en-US" dirty="0"/>
              <a:t> is recommended - see next slide) or...</a:t>
            </a:r>
          </a:p>
          <a:p>
            <a:pPr lvl="1"/>
            <a:r>
              <a:rPr lang="en-US" dirty="0"/>
              <a:t>python -m pip install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 –m pip install Jupyter</a:t>
            </a:r>
          </a:p>
          <a:p>
            <a:r>
              <a:rPr lang="en-US" dirty="0"/>
              <a:t>The notebook will download database, create embeddings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0C8-7EC7-4F02-AB50-3DEDB545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DE84-F45C-46DB-A7FC-7F69B06C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setup.ps1</a:t>
            </a:r>
          </a:p>
          <a:p>
            <a:r>
              <a:rPr lang="en-US" dirty="0"/>
              <a:t>requirements.txt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16E87-CB4A-43C7-934B-40B1891E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89" y="193286"/>
            <a:ext cx="7490554" cy="6562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61A0E-327D-4B8E-98C3-9ECC5F4D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21" y="4357688"/>
            <a:ext cx="27527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09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D9EB-EA66-4BCF-B81C-2E609BFA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Large Movie Review (Dataset + Paper/Model)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800" dirty="0"/>
              <a:t>http://ai.stanford.edu/~amaas/data/sentiment/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6B16-1D26-4111-AAE2-876E25CB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7658"/>
            <a:ext cx="4923021" cy="4320342"/>
          </a:xfrm>
        </p:spPr>
        <p:txBody>
          <a:bodyPr/>
          <a:lstStyle/>
          <a:p>
            <a:r>
              <a:rPr lang="en-US" dirty="0"/>
              <a:t>Lexical meaning vs Sentiment</a:t>
            </a:r>
          </a:p>
          <a:p>
            <a:pPr lvl="1"/>
            <a:r>
              <a:rPr lang="en-US" dirty="0"/>
              <a:t>Meaning of the word vs feeling of the reader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56901-9AF8-46E4-A976-1EA21313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80" y="1569134"/>
            <a:ext cx="5239909" cy="50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5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0C81-E514-4019-B8A8-18CBF10D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B155-6708-4607-BFDF-899984F2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0" y="1540877"/>
            <a:ext cx="11284877" cy="50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3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062-7588-47A9-A50A-F6FF79B7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F0FE-BA83-4913-A19D-234D5788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notebook</a:t>
            </a:r>
          </a:p>
          <a:p>
            <a:r>
              <a:rPr lang="en-US" dirty="0"/>
              <a:t>Review the database (files)</a:t>
            </a:r>
          </a:p>
          <a:p>
            <a:pPr marL="0" indent="0">
              <a:buNone/>
            </a:pPr>
            <a:r>
              <a:rPr lang="en-US" dirty="0"/>
              <a:t>	/pos /net</a:t>
            </a:r>
          </a:p>
          <a:p>
            <a:pPr marL="0" indent="0">
              <a:buNone/>
            </a:pPr>
            <a:r>
              <a:rPr lang="en-US" dirty="0"/>
              <a:t>	Readme</a:t>
            </a:r>
          </a:p>
          <a:p>
            <a:r>
              <a:rPr lang="en-US" dirty="0"/>
              <a:t>Walk the Jupyter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59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AFCA-4B69-4698-B2A1-B38E882B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6" y="24763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7013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F96D-C166-4A57-ACF3-39A6F35B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and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3B03D48-981A-4B61-9948-DC0C83DBE1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3207368"/>
                  </p:ext>
                </p:extLst>
              </p:nvPr>
            </p:nvGraphicFramePr>
            <p:xfrm>
              <a:off x="838200" y="1334944"/>
              <a:ext cx="10668000" cy="5375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9447">
                      <a:extLst>
                        <a:ext uri="{9D8B030D-6E8A-4147-A177-3AD203B41FA5}">
                          <a16:colId xmlns:a16="http://schemas.microsoft.com/office/drawing/2014/main" val="1183826834"/>
                        </a:ext>
                      </a:extLst>
                    </a:gridCol>
                    <a:gridCol w="8368553">
                      <a:extLst>
                        <a:ext uri="{9D8B030D-6E8A-4147-A177-3AD203B41FA5}">
                          <a16:colId xmlns:a16="http://schemas.microsoft.com/office/drawing/2014/main" val="866806845"/>
                        </a:ext>
                      </a:extLst>
                    </a:gridCol>
                  </a:tblGrid>
                  <a:tr h="36653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391635"/>
                      </a:ext>
                    </a:extLst>
                  </a:tr>
                  <a:tr h="36653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2546951"/>
                      </a:ext>
                    </a:extLst>
                  </a:tr>
                  <a:tr h="76295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Knowledge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directed graph where nodes are entities and edges are subject-property triple facts.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1048333"/>
                      </a:ext>
                    </a:extLst>
                  </a:tr>
                  <a:tr h="64143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Triplet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sz="1800" b="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indent="0" algn="ctr">
                            <a:buNone/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sz="1800" b="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and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oMath>
                          </a14:m>
                          <a:endParaRPr lang="en-US" sz="1800" b="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7390035"/>
                      </a:ext>
                    </a:extLst>
                  </a:tr>
                  <a:tr h="916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Proximity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graph property to be preserved in the embedded space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277243"/>
                      </a:ext>
                    </a:extLst>
                  </a:tr>
                  <a:tr h="916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First order proximity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of edge from one node to another (weight of the relation)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327816"/>
                      </a:ext>
                    </a:extLst>
                  </a:tr>
                  <a:tr h="14050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Embedding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Given the input of a graph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b="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dimensionality of embedding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1800" b="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≪|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en-US" sz="1800" b="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 embedding converts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US" sz="1800" b="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into a d-dimensional space in which the graph property is preserved as much as possible.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11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3B03D48-981A-4B61-9948-DC0C83DBE1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3207368"/>
                  </p:ext>
                </p:extLst>
              </p:nvPr>
            </p:nvGraphicFramePr>
            <p:xfrm>
              <a:off x="838200" y="1334944"/>
              <a:ext cx="10668000" cy="5375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9447">
                      <a:extLst>
                        <a:ext uri="{9D8B030D-6E8A-4147-A177-3AD203B41FA5}">
                          <a16:colId xmlns:a16="http://schemas.microsoft.com/office/drawing/2014/main" val="1183826834"/>
                        </a:ext>
                      </a:extLst>
                    </a:gridCol>
                    <a:gridCol w="8368553">
                      <a:extLst>
                        <a:ext uri="{9D8B030D-6E8A-4147-A177-3AD203B41FA5}">
                          <a16:colId xmlns:a16="http://schemas.microsoft.com/office/drawing/2014/main" val="866806845"/>
                        </a:ext>
                      </a:extLst>
                    </a:gridCol>
                  </a:tblGrid>
                  <a:tr h="36653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391635"/>
                      </a:ext>
                    </a:extLst>
                  </a:tr>
                  <a:tr h="36653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11" t="-101667" r="-291" b="-1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2546951"/>
                      </a:ext>
                    </a:extLst>
                  </a:tr>
                  <a:tr h="76295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Knowledge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directed graph where nodes are entities and edges are subject-property triple facts.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1048333"/>
                      </a:ext>
                    </a:extLst>
                  </a:tr>
                  <a:tr h="64143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Triplet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11" t="-235238" r="-291" b="-5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7390035"/>
                      </a:ext>
                    </a:extLst>
                  </a:tr>
                  <a:tr h="916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Proximity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graph property to be preserved in the embedded space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277243"/>
                      </a:ext>
                    </a:extLst>
                  </a:tr>
                  <a:tr h="916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First order proximity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of edge from one node to another (weight of the relation)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327816"/>
                      </a:ext>
                    </a:extLst>
                  </a:tr>
                  <a:tr h="14050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Embedding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11" t="-282684" r="-291" b="-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311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9EEB90-C453-4A74-AE3D-8E5132349D31}"/>
              </a:ext>
            </a:extLst>
          </p:cNvPr>
          <p:cNvSpPr txBox="1"/>
          <p:nvPr/>
        </p:nvSpPr>
        <p:spPr>
          <a:xfrm>
            <a:off x="499559" y="648866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https://arxiv.org/abs/1709.07604</a:t>
            </a:r>
          </a:p>
        </p:txBody>
      </p:sp>
    </p:spTree>
    <p:extLst>
      <p:ext uri="{BB962C8B-B14F-4D97-AF65-F5344CB8AC3E}">
        <p14:creationId xmlns:p14="http://schemas.microsoft.com/office/powerpoint/2010/main" val="1126646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8764-9383-47E0-8544-FA06EF1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EF01-7B01-466D-8050-2A947F6A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Lato"/>
              </a:rPr>
              <a:t>A </a:t>
            </a:r>
            <a:r>
              <a:rPr lang="en-US" b="1" i="0" dirty="0">
                <a:solidFill>
                  <a:srgbClr val="555555"/>
                </a:solidFill>
                <a:effectLst/>
                <a:latin typeface="Lato"/>
              </a:rPr>
              <a:t>factor graph</a:t>
            </a:r>
            <a:r>
              <a:rPr lang="en-US" b="0" i="0" dirty="0">
                <a:solidFill>
                  <a:srgbClr val="555555"/>
                </a:solidFill>
                <a:effectLst/>
                <a:latin typeface="Lato"/>
              </a:rPr>
              <a:t> is a type of probabilistic graphical model. A factor graph has two types of nodes:</a:t>
            </a:r>
          </a:p>
          <a:p>
            <a:pPr lvl="1"/>
            <a:r>
              <a:rPr lang="en-US" dirty="0">
                <a:solidFill>
                  <a:srgbClr val="555555"/>
                </a:solidFill>
                <a:latin typeface="Lato"/>
              </a:rPr>
              <a:t>Random variable</a:t>
            </a:r>
          </a:p>
          <a:p>
            <a:pPr lvl="1"/>
            <a:r>
              <a:rPr lang="en-US" dirty="0">
                <a:solidFill>
                  <a:srgbClr val="555555"/>
                </a:solidFill>
                <a:latin typeface="Lato"/>
              </a:rPr>
              <a:t>Factor: used to evaluate relations between variables.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3681E-61DD-4A6A-B9AF-AC963DC478A2}"/>
              </a:ext>
            </a:extLst>
          </p:cNvPr>
          <p:cNvSpPr txBox="1"/>
          <p:nvPr/>
        </p:nvSpPr>
        <p:spPr>
          <a:xfrm>
            <a:off x="552236" y="63119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http://deepdive.stanford.edu/inference</a:t>
            </a:r>
          </a:p>
        </p:txBody>
      </p:sp>
    </p:spTree>
    <p:extLst>
      <p:ext uri="{BB962C8B-B14F-4D97-AF65-F5344CB8AC3E}">
        <p14:creationId xmlns:p14="http://schemas.microsoft.com/office/powerpoint/2010/main" val="209301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6697-6D7D-4777-8401-E70090B5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Knowledge Graph vs</a:t>
            </a:r>
            <a:br>
              <a:rPr lang="en-US" dirty="0"/>
            </a:br>
            <a:r>
              <a:rPr lang="en-US" dirty="0"/>
              <a:t>Google Knowledge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CC74-E5ED-4C3B-B8F8-C8F2BDD9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Graph = product</a:t>
            </a:r>
          </a:p>
          <a:p>
            <a:pPr lvl="1"/>
            <a:r>
              <a:rPr lang="en-US" dirty="0"/>
              <a:t>Basis of google search</a:t>
            </a:r>
          </a:p>
          <a:p>
            <a:r>
              <a:rPr lang="en-US" dirty="0"/>
              <a:t>Knowledge Value = research.  </a:t>
            </a:r>
          </a:p>
          <a:p>
            <a:pPr lvl="1"/>
            <a:r>
              <a:rPr lang="en-US" dirty="0"/>
              <a:t>focusing on certainty.  Each fact associated with confidence score and provenance</a:t>
            </a:r>
          </a:p>
          <a:p>
            <a:pPr lvl="1"/>
            <a:r>
              <a:rPr lang="en-US" dirty="0"/>
              <a:t>Seen as a precision/recall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A603F-4147-4BD0-9EC1-79583D69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63" y="443866"/>
            <a:ext cx="7362524" cy="61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6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DC86DD-ADA0-41D7-B587-642C52F8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1" y="625642"/>
            <a:ext cx="8328443" cy="60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DD6E-9975-4567-A117-25F74265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B7D1-C7B9-4517-B296-D796A8F9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“graph structured knowledge base ... that stores factual information in (the) form of relationships between entities”.</a:t>
            </a:r>
          </a:p>
          <a:p>
            <a:r>
              <a:rPr lang="en-US" sz="2400" dirty="0"/>
              <a:t>Typically scraped from public internet sources (natural text, images)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Uses the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hlinkClick r:id="rId2" tooltip="Resource Description Framework"/>
              </a:rPr>
              <a:t>Resource Description Framework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 (RDF) to represent</a:t>
            </a:r>
            <a:r>
              <a:rPr lang="en-US" sz="2400" dirty="0">
                <a:solidFill>
                  <a:srgbClr val="202122"/>
                </a:solidFill>
              </a:rPr>
              <a:t> facts as Subject-Predicate-Object (SPO) “triples”</a:t>
            </a:r>
          </a:p>
          <a:p>
            <a:endParaRPr lang="en-US" sz="2400" b="0" i="0" dirty="0">
              <a:solidFill>
                <a:srgbClr val="202122"/>
              </a:solidFill>
              <a:effectLst/>
            </a:endParaRPr>
          </a:p>
          <a:p>
            <a:endParaRPr lang="en-US" sz="2400" b="0" i="0" dirty="0">
              <a:solidFill>
                <a:srgbClr val="202122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98DB2-229B-4DD2-BDF6-573093D7046F}"/>
              </a:ext>
            </a:extLst>
          </p:cNvPr>
          <p:cNvSpPr txBox="1"/>
          <p:nvPr/>
        </p:nvSpPr>
        <p:spPr>
          <a:xfrm>
            <a:off x="459646" y="6158011"/>
            <a:ext cx="112727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[1] Nickel, M., Murphy, K.,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Tresp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V.,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Gabrilovich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E. A Review of Relational Machine Learning for Knowledge Graphs. Proceedings of the IEEE (2015)</a:t>
            </a:r>
          </a:p>
        </p:txBody>
      </p:sp>
    </p:spTree>
    <p:extLst>
      <p:ext uri="{BB962C8B-B14F-4D97-AF65-F5344CB8AC3E}">
        <p14:creationId xmlns:p14="http://schemas.microsoft.com/office/powerpoint/2010/main" val="383178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0C13-DF3D-403E-816E-EC55AF9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7F29F-86F0-4BBF-ACAC-041D41D308F9}"/>
              </a:ext>
            </a:extLst>
          </p:cNvPr>
          <p:cNvSpPr txBox="1"/>
          <p:nvPr/>
        </p:nvSpPr>
        <p:spPr>
          <a:xfrm>
            <a:off x="624298" y="6492875"/>
            <a:ext cx="10590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Nickel, M., Murphy, K.,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Tresp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Gabrilovich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A Review of Relational Machine Learning for Knowledge Graphs. Proceedings of the IEEE (2015).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764E3A-CE12-4F45-AA50-208FDDEC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7" y="1853296"/>
            <a:ext cx="6319867" cy="3591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424D4A-19EA-42FF-8EEF-F51A5D10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74" y="2337414"/>
            <a:ext cx="5127913" cy="21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5031-E53A-48F1-BFFF-FBB5D02F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Knowledge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477C-76B6-472B-AFC1-60A102C5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Highly scalable (can handle large quantities)</a:t>
            </a:r>
          </a:p>
          <a:p>
            <a:r>
              <a:rPr lang="en-US" dirty="0"/>
              <a:t>Ability to handle unstructured data</a:t>
            </a:r>
          </a:p>
          <a:p>
            <a:r>
              <a:rPr lang="en-US" dirty="0"/>
              <a:t>To establish a base for subsequent ML-based learning, insights, predictions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Troll Facebook movie reviews (unstructured text) into a standard format</a:t>
            </a:r>
          </a:p>
          <a:p>
            <a:pPr lvl="1"/>
            <a:r>
              <a:rPr lang="en-US" dirty="0"/>
              <a:t>Use that repository for movie recommendations, predict future academy awards, revenue prediction,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KG is front end of (very large) data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98813-FE11-4719-AE10-DB617AE86875}"/>
              </a:ext>
            </a:extLst>
          </p:cNvPr>
          <p:cNvSpPr txBox="1"/>
          <p:nvPr/>
        </p:nvSpPr>
        <p:spPr>
          <a:xfrm>
            <a:off x="578069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https://aws.amazon.com/neptune/knowledge-graphs-on-aws/</a:t>
            </a:r>
          </a:p>
        </p:txBody>
      </p:sp>
    </p:spTree>
    <p:extLst>
      <p:ext uri="{BB962C8B-B14F-4D97-AF65-F5344CB8AC3E}">
        <p14:creationId xmlns:p14="http://schemas.microsoft.com/office/powerpoint/2010/main" val="46474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B4A3F-D357-4503-AB05-7B8B090E9443}"/>
              </a:ext>
            </a:extLst>
          </p:cNvPr>
          <p:cNvSpPr txBox="1"/>
          <p:nvPr/>
        </p:nvSpPr>
        <p:spPr>
          <a:xfrm>
            <a:off x="586530" y="6334445"/>
            <a:ext cx="8764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summary: Very active and early on. Positions being staked out.  Implementations are still research-</a:t>
            </a:r>
            <a:r>
              <a:rPr lang="en-US" sz="1600" dirty="0" err="1"/>
              <a:t>ey</a:t>
            </a:r>
            <a:endParaRPr lang="en-US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AF0BCF-7135-4B3A-B82D-2070221D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76154"/>
              </p:ext>
            </p:extLst>
          </p:nvPr>
        </p:nvGraphicFramePr>
        <p:xfrm>
          <a:off x="1333850" y="1040235"/>
          <a:ext cx="9513116" cy="5384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7830">
                  <a:extLst>
                    <a:ext uri="{9D8B030D-6E8A-4147-A177-3AD203B41FA5}">
                      <a16:colId xmlns:a16="http://schemas.microsoft.com/office/drawing/2014/main" val="2868267302"/>
                    </a:ext>
                  </a:extLst>
                </a:gridCol>
                <a:gridCol w="7855286">
                  <a:extLst>
                    <a:ext uri="{9D8B030D-6E8A-4147-A177-3AD203B41FA5}">
                      <a16:colId xmlns:a16="http://schemas.microsoft.com/office/drawing/2014/main" val="1174426035"/>
                    </a:ext>
                  </a:extLst>
                </a:gridCol>
              </a:tblGrid>
              <a:tr h="233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1272339955"/>
                  </a:ext>
                </a:extLst>
              </a:tr>
              <a:tr h="477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Google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Knowledge Graph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Acquired Freebase in 2010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374190367"/>
                  </a:ext>
                </a:extLst>
              </a:tr>
              <a:tr h="477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Facebook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Graph API to Facebook Social Graph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hlinkClick r:id="rId2"/>
                        </a:rPr>
                        <a:t>https://developers.facebook.com/docs/graph-api/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587734545"/>
                  </a:ext>
                </a:extLst>
              </a:tr>
              <a:tr h="514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YAGO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 source at Max Planck Institute for Computer Science in </a:t>
                      </a:r>
                      <a:r>
                        <a:rPr lang="en-US" sz="1600" dirty="0" err="1">
                          <a:effectLst/>
                        </a:rPr>
                        <a:t>Saarbrücken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Extracted from Wikipedia and other sources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3178847640"/>
                  </a:ext>
                </a:extLst>
              </a:tr>
              <a:tr h="722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DBpedia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u="sng" dirty="0">
                          <a:effectLst/>
                          <a:hlinkClick r:id="rId3"/>
                        </a:rPr>
                        <a:t>https://www.dbpedia.org/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Maintained at </a:t>
                      </a:r>
                      <a:r>
                        <a:rPr lang="en-US" sz="1600" u="sng" dirty="0">
                          <a:effectLst/>
                          <a:hlinkClick r:id="rId4"/>
                        </a:rPr>
                        <a:t>University of Mannheim</a:t>
                      </a:r>
                      <a:r>
                        <a:rPr lang="en-US" sz="1600" dirty="0">
                          <a:effectLst/>
                        </a:rPr>
                        <a:t> and Leipzig University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Extracted from (and references to) Wikipedia.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323303005"/>
                  </a:ext>
                </a:extLst>
              </a:tr>
              <a:tr h="1210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Microsoft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(Teach-to-fish, give you fish)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Graph API </a:t>
                      </a:r>
                      <a:r>
                        <a:rPr lang="en-US" sz="1600" u="sng" dirty="0">
                          <a:effectLst/>
                          <a:hlinkClick r:id="rId5"/>
                        </a:rPr>
                        <a:t>https://docs.microsoft.com/en-us/graph/overview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Academic Knowledge Graph (MAKG) </a:t>
                      </a:r>
                      <a:r>
                        <a:rPr lang="en-US" sz="1600" u="sng" dirty="0">
                          <a:effectLst/>
                          <a:hlinkClick r:id="rId6"/>
                        </a:rPr>
                        <a:t>https://makg.org/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Knowledge Mining API (to Satori, Bing </a:t>
                      </a:r>
                      <a:r>
                        <a:rPr lang="en-US" sz="1600" dirty="0" err="1">
                          <a:effectLst/>
                        </a:rPr>
                        <a:t>QnA</a:t>
                      </a:r>
                      <a:r>
                        <a:rPr lang="en-US" sz="1600" dirty="0">
                          <a:effectLst/>
                        </a:rPr>
                        <a:t>, Enterprise Dictionary)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7"/>
                        </a:rPr>
                        <a:t>https://www.microsoft.com/en-us/research/project/knowledge-mining-api/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2173187560"/>
                  </a:ext>
                </a:extLst>
              </a:tr>
              <a:tr h="722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Wikipedia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hlinkClick r:id="rId8"/>
                        </a:rPr>
                        <a:t>https://www.wikidata.org/wiki/Wikidata:Main_Page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 open data source (welcomes responsible bots) and mined by all above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WikiData is Wikipedia’s own KG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3195327153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IBM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hlinkClick r:id="rId9"/>
                        </a:rPr>
                        <a:t>https://researcher.watson.ibm.com/researcher/view_group.php?id=7140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1749710565"/>
                  </a:ext>
                </a:extLst>
              </a:tr>
              <a:tr h="477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CMU NELL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Never Ending Language Learning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hlinkClick r:id="rId10"/>
                        </a:rPr>
                        <a:t>http://rtw.ml.cmu.edu/rtw/kbbrowser/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40" marR="52640" marT="0" marB="0"/>
                </a:tc>
                <a:extLst>
                  <a:ext uri="{0D108BD9-81ED-4DB2-BD59-A6C34878D82A}">
                    <a16:rowId xmlns:a16="http://schemas.microsoft.com/office/drawing/2014/main" val="389299618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92410FF-D64E-41AB-A4C3-CBB0F583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45" y="50334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91912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1916</Words>
  <Application>Microsoft Office PowerPoint</Application>
  <PresentationFormat>Widescreen</PresentationFormat>
  <Paragraphs>228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Lato</vt:lpstr>
      <vt:lpstr>Roboto</vt:lpstr>
      <vt:lpstr>Times New Roman</vt:lpstr>
      <vt:lpstr>Office Theme</vt:lpstr>
      <vt:lpstr>Knowledge Graphs and Embeddings</vt:lpstr>
      <vt:lpstr>Agenda</vt:lpstr>
      <vt:lpstr>References:</vt:lpstr>
      <vt:lpstr>PowerPoint Presentation</vt:lpstr>
      <vt:lpstr>PowerPoint Presentation</vt:lpstr>
      <vt:lpstr>Knowledge Graph</vt:lpstr>
      <vt:lpstr>Example</vt:lpstr>
      <vt:lpstr>Why Knowledge Graph?</vt:lpstr>
      <vt:lpstr>Examples</vt:lpstr>
      <vt:lpstr>DBpedia</vt:lpstr>
      <vt:lpstr>PowerPoint Presentation</vt:lpstr>
      <vt:lpstr>PowerPoint Presentation</vt:lpstr>
      <vt:lpstr>2014</vt:lpstr>
      <vt:lpstr>Current Research Directions / Activity</vt:lpstr>
      <vt:lpstr>Theory</vt:lpstr>
      <vt:lpstr>Historical Context</vt:lpstr>
      <vt:lpstr>W3C RDF and SPO</vt:lpstr>
      <vt:lpstr>Fixed/Open Lexicon</vt:lpstr>
      <vt:lpstr>Example</vt:lpstr>
      <vt:lpstr>Example</vt:lpstr>
      <vt:lpstr>Quality and Means of Construction </vt:lpstr>
      <vt:lpstr>The Problem </vt:lpstr>
      <vt:lpstr>SRL (Statistical Relational Learning)</vt:lpstr>
      <vt:lpstr>Graph Embedding Output</vt:lpstr>
      <vt:lpstr>Graph Embedding Output</vt:lpstr>
      <vt:lpstr>Techniques</vt:lpstr>
      <vt:lpstr>Model Types</vt:lpstr>
      <vt:lpstr>Embeddings...</vt:lpstr>
      <vt:lpstr>Next...</vt:lpstr>
      <vt:lpstr>TensorFlow Implementation https://www.tensorflow.org/text/guide/word_embeddings</vt:lpstr>
      <vt:lpstr>Requirements and Steps</vt:lpstr>
      <vt:lpstr>venv</vt:lpstr>
      <vt:lpstr>Large Movie Review (Dataset + Paper/Model) http://ai.stanford.edu/~amaas/data/sentiment/</vt:lpstr>
      <vt:lpstr>Tensorflow example</vt:lpstr>
      <vt:lpstr>PowerPoint Presentation</vt:lpstr>
      <vt:lpstr>Thank You</vt:lpstr>
      <vt:lpstr>Notation and Definitions</vt:lpstr>
      <vt:lpstr>Factor Graph</vt:lpstr>
      <vt:lpstr>Google Knowledge Graph vs Google Knowledge Vault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Graphs</dc:title>
  <dc:creator>Chris Winsor</dc:creator>
  <cp:lastModifiedBy>Chris Winsor</cp:lastModifiedBy>
  <cp:revision>149</cp:revision>
  <dcterms:created xsi:type="dcterms:W3CDTF">2021-06-04T19:55:05Z</dcterms:created>
  <dcterms:modified xsi:type="dcterms:W3CDTF">2021-06-18T18:09:17Z</dcterms:modified>
</cp:coreProperties>
</file>