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2" r:id="rId5"/>
    <p:sldId id="270" r:id="rId6"/>
    <p:sldId id="276" r:id="rId7"/>
    <p:sldId id="275" r:id="rId8"/>
    <p:sldId id="300" r:id="rId9"/>
    <p:sldId id="271" r:id="rId10"/>
    <p:sldId id="273" r:id="rId11"/>
    <p:sldId id="263" r:id="rId12"/>
    <p:sldId id="260" r:id="rId13"/>
    <p:sldId id="269" r:id="rId14"/>
    <p:sldId id="262" r:id="rId15"/>
    <p:sldId id="281" r:id="rId16"/>
    <p:sldId id="264" r:id="rId17"/>
    <p:sldId id="266" r:id="rId18"/>
    <p:sldId id="286" r:id="rId19"/>
    <p:sldId id="287" r:id="rId20"/>
    <p:sldId id="288" r:id="rId21"/>
    <p:sldId id="289" r:id="rId22"/>
    <p:sldId id="290" r:id="rId23"/>
    <p:sldId id="279" r:id="rId24"/>
    <p:sldId id="304" r:id="rId25"/>
    <p:sldId id="310" r:id="rId26"/>
    <p:sldId id="305" r:id="rId27"/>
    <p:sldId id="306" r:id="rId28"/>
    <p:sldId id="307" r:id="rId29"/>
    <p:sldId id="308" r:id="rId30"/>
    <p:sldId id="309" r:id="rId31"/>
    <p:sldId id="302" r:id="rId32"/>
    <p:sldId id="293" r:id="rId33"/>
    <p:sldId id="277" r:id="rId34"/>
    <p:sldId id="295" r:id="rId35"/>
    <p:sldId id="297" r:id="rId36"/>
    <p:sldId id="298" r:id="rId37"/>
    <p:sldId id="299" r:id="rId38"/>
    <p:sldId id="283" r:id="rId39"/>
    <p:sldId id="284" r:id="rId40"/>
    <p:sldId id="282" r:id="rId41"/>
    <p:sldId id="292" r:id="rId42"/>
    <p:sldId id="268" r:id="rId43"/>
    <p:sldId id="274" r:id="rId44"/>
    <p:sldId id="280" r:id="rId45"/>
    <p:sldId id="267" r:id="rId46"/>
    <p:sldId id="301" r:id="rId47"/>
    <p:sldId id="28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43" autoAdjust="0"/>
    <p:restoredTop sz="94660"/>
  </p:normalViewPr>
  <p:slideViewPr>
    <p:cSldViewPr snapToGrid="0">
      <p:cViewPr varScale="1">
        <p:scale>
          <a:sx n="114" d="100"/>
          <a:sy n="114" d="100"/>
        </p:scale>
        <p:origin x="8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6/13/2020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6/13/2020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pp.pluralsight.com/library/courses/django-fundamentals-update/table-of-contents"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 Id="rId4" Type="http://schemas.openxmlformats.org/officeDocument/2006/relationships/hyperlink" Target="https://github.com/cwinsor/django_103_plasticc_and_ux/blob/master/presentation.pptx"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p1=x&amp;p2=y"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p1=x&amp;p2=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www.sitepoint.com/best-javascript-charting-librarie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pp.pluralsight.com/library/courses/build-first-data-visualization-google-char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realpython.com/deploying-a-django-app-and-postgresql-to-aws-elastic-beanstalk/"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ec2-3-22-167-114.us-east-2.compute.amazonaws.com:8000/" TargetMode="External"/><Relationship Id="rId2" Type="http://schemas.openxmlformats.org/officeDocument/2006/relationships/hyperlink" Target="http://www.cwinsor.u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pp.pluralsight.com/library/courses/build-first-data-visualization-google-charts"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16z.com/2020/02/16/the-new-business-of-ai-and-how-its-different-from-traditional-software/" TargetMode="External"/><Relationship Id="rId2" Type="http://schemas.openxmlformats.org/officeDocument/2006/relationships/hyperlink" Target="https://github.com/MetrowestBostonDevelopersMLGroup/MeetingPresenta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5/27/2020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pPr marL="0" indent="0">
              <a:buNone/>
            </a:pPr>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a:xfrm>
            <a:off x="530289" y="477092"/>
            <a:ext cx="10515600" cy="1325563"/>
          </a:xfrm>
        </p:spPr>
        <p:txBody>
          <a:bodyPr/>
          <a:lstStyle/>
          <a:p>
            <a:r>
              <a:rPr lang="en-US" dirty="0"/>
              <a:t>“</a:t>
            </a:r>
            <a:r>
              <a:rPr lang="en-US" dirty="0" err="1"/>
              <a:t>StarChaser</a:t>
            </a:r>
            <a:r>
              <a:rPr lang="en-US" dirty="0"/>
              <a:t>”</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3014384"/>
            <a:ext cx="10515600" cy="3478491"/>
          </a:xfrm>
        </p:spPr>
        <p:txBody>
          <a:bodyPr>
            <a:normAutofit/>
          </a:bodyPr>
          <a:lstStyle/>
          <a:p>
            <a:r>
              <a:rPr lang="en-US" dirty="0"/>
              <a:t>Game where you compete to classify stars (Supernova, Pulsar, </a:t>
            </a:r>
            <a:r>
              <a:rPr lang="en-US" dirty="0" err="1"/>
              <a:t>etc</a:t>
            </a:r>
            <a:r>
              <a:rPr lang="en-US" dirty="0"/>
              <a:t>)</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833257" y="365125"/>
            <a:ext cx="6901931" cy="2198074"/>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 in Web App Design</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625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a:t>
            </a:r>
          </a:p>
          <a:p>
            <a:r>
              <a:rPr lang="en-US" dirty="0"/>
              <a:t>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Recruiters:</a:t>
            </a:r>
          </a:p>
          <a:p>
            <a:r>
              <a:rPr lang="en-US" sz="1600" dirty="0"/>
              <a:t>“Can I place him?”</a:t>
            </a:r>
          </a:p>
          <a:p>
            <a:r>
              <a:rPr lang="en-US" sz="1600" dirty="0"/>
              <a:t>“What does he do?”</a:t>
            </a:r>
          </a:p>
          <a:p>
            <a:pPr marL="0" indent="0">
              <a:buNone/>
            </a:pPr>
            <a:r>
              <a:rPr lang="en-US" sz="1600" dirty="0"/>
              <a:t>Professional Contacts / Network</a:t>
            </a:r>
          </a:p>
          <a:p>
            <a:r>
              <a:rPr lang="en-US" sz="1600" dirty="0"/>
              <a:t>Elevator pitch</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4F4-25BA-45ED-B641-FA001051DEFE}"/>
              </a:ext>
            </a:extLst>
          </p:cNvPr>
          <p:cNvSpPr>
            <a:spLocks noGrp="1"/>
          </p:cNvSpPr>
          <p:nvPr>
            <p:ph type="title"/>
          </p:nvPr>
        </p:nvSpPr>
        <p:spPr/>
        <p:txBody>
          <a:bodyPr/>
          <a:lstStyle/>
          <a:p>
            <a:r>
              <a:rPr lang="en-US" dirty="0"/>
              <a:t>Priority Content</a:t>
            </a:r>
          </a:p>
        </p:txBody>
      </p:sp>
      <p:sp>
        <p:nvSpPr>
          <p:cNvPr id="3" name="Content Placeholder 2">
            <a:extLst>
              <a:ext uri="{FF2B5EF4-FFF2-40B4-BE49-F238E27FC236}">
                <a16:creationId xmlns:a16="http://schemas.microsoft.com/office/drawing/2014/main" id="{09ACA401-E991-49E0-8D2D-67AE4993E0DE}"/>
              </a:ext>
            </a:extLst>
          </p:cNvPr>
          <p:cNvSpPr>
            <a:spLocks noGrp="1"/>
          </p:cNvSpPr>
          <p:nvPr>
            <p:ph idx="1"/>
          </p:nvPr>
        </p:nvSpPr>
        <p:spPr/>
        <p:txBody>
          <a:bodyPr>
            <a:normAutofit fontScale="92500" lnSpcReduction="10000"/>
          </a:bodyPr>
          <a:lstStyle/>
          <a:p>
            <a:r>
              <a:rPr lang="en-US" dirty="0"/>
              <a:t>“Info” panels explaining what/why</a:t>
            </a:r>
          </a:p>
          <a:p>
            <a:pPr lvl="1"/>
            <a:r>
              <a:rPr lang="en-US" dirty="0"/>
              <a:t>Context (why) of the application (first page)</a:t>
            </a:r>
          </a:p>
          <a:p>
            <a:pPr lvl="1"/>
            <a:r>
              <a:rPr lang="en-US" dirty="0"/>
              <a:t>Background on </a:t>
            </a:r>
            <a:r>
              <a:rPr lang="en-US" dirty="0" err="1"/>
              <a:t>PLAsTiCC</a:t>
            </a:r>
            <a:endParaRPr lang="en-US" dirty="0"/>
          </a:p>
          <a:p>
            <a:pPr lvl="1"/>
            <a:r>
              <a:rPr lang="en-US" dirty="0"/>
              <a:t>Metrics – why important and reference</a:t>
            </a:r>
          </a:p>
          <a:p>
            <a:pPr lvl="1"/>
            <a:r>
              <a:rPr lang="en-US" dirty="0"/>
              <a:t>Data Processing – constructing the model (slide)</a:t>
            </a:r>
          </a:p>
          <a:p>
            <a:pPr lvl="1"/>
            <a:r>
              <a:rPr lang="en-US" dirty="0"/>
              <a:t>Dataset – timeseries and size/scale</a:t>
            </a:r>
          </a:p>
          <a:p>
            <a:pPr lvl="1"/>
            <a:r>
              <a:rPr lang="en-US" dirty="0" err="1"/>
              <a:t>Tensorflow</a:t>
            </a:r>
            <a:r>
              <a:rPr lang="en-US" dirty="0"/>
              <a:t> Model – </a:t>
            </a:r>
            <a:r>
              <a:rPr lang="en-US" dirty="0" err="1"/>
              <a:t>B.Trotta</a:t>
            </a:r>
            <a:r>
              <a:rPr lang="en-US" dirty="0"/>
              <a:t> and </a:t>
            </a:r>
            <a:r>
              <a:rPr lang="en-US" dirty="0" err="1"/>
              <a:t>K.Boone</a:t>
            </a:r>
            <a:r>
              <a:rPr lang="en-US" dirty="0"/>
              <a:t> approach summary and other approaches used.  Reference/link to my other </a:t>
            </a:r>
            <a:r>
              <a:rPr lang="en-US" dirty="0" err="1"/>
              <a:t>slidesets</a:t>
            </a:r>
            <a:r>
              <a:rPr lang="en-US" dirty="0"/>
              <a:t>.</a:t>
            </a:r>
          </a:p>
          <a:p>
            <a:pPr lvl="1"/>
            <a:r>
              <a:rPr lang="en-US" dirty="0" err="1"/>
              <a:t>Tensorflow</a:t>
            </a:r>
            <a:r>
              <a:rPr lang="en-US" dirty="0"/>
              <a:t> background</a:t>
            </a:r>
          </a:p>
          <a:p>
            <a:pPr lvl="1"/>
            <a:r>
              <a:rPr lang="en-US" dirty="0"/>
              <a:t>Structure of website (slides from this presentation)</a:t>
            </a:r>
          </a:p>
          <a:p>
            <a:r>
              <a:rPr lang="en-US" dirty="0"/>
              <a:t>“Popup” on </a:t>
            </a:r>
            <a:r>
              <a:rPr lang="en-US" dirty="0" err="1"/>
              <a:t>make_bid</a:t>
            </a:r>
            <a:r>
              <a:rPr lang="en-US" dirty="0"/>
              <a:t> page:</a:t>
            </a:r>
          </a:p>
          <a:p>
            <a:pPr lvl="1"/>
            <a:r>
              <a:rPr lang="en-US" dirty="0"/>
              <a:t>Highlight merge of TensorFlow ML results with local database</a:t>
            </a:r>
          </a:p>
          <a:p>
            <a:pPr lvl="1"/>
            <a:endParaRPr lang="en-US" dirty="0"/>
          </a:p>
          <a:p>
            <a:pPr marL="457200" lvl="1" indent="0">
              <a:buNone/>
            </a:pPr>
            <a:endParaRPr lang="en-US" dirty="0"/>
          </a:p>
        </p:txBody>
      </p:sp>
    </p:spTree>
    <p:extLst>
      <p:ext uri="{BB962C8B-B14F-4D97-AF65-F5344CB8AC3E}">
        <p14:creationId xmlns:p14="http://schemas.microsoft.com/office/powerpoint/2010/main" val="37169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a:xfrm>
            <a:off x="708171" y="287808"/>
            <a:ext cx="10515600" cy="1325563"/>
          </a:xfrm>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4488109" y="1741020"/>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6" y="4379455"/>
            <a:ext cx="1491841"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65971"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217951" y="2110352"/>
            <a:ext cx="1685488"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H="1" flipV="1">
            <a:off x="6905539" y="3846131"/>
            <a:ext cx="16078" cy="53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21617" y="4769227"/>
            <a:ext cx="0" cy="32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110352"/>
            <a:ext cx="2020869" cy="6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D6919F-CC9E-4F8C-ABD0-1976C657D1EB}"/>
              </a:ext>
            </a:extLst>
          </p:cNvPr>
          <p:cNvSpPr txBox="1"/>
          <p:nvPr/>
        </p:nvSpPr>
        <p:spPr>
          <a:xfrm>
            <a:off x="8588926" y="2589605"/>
            <a:ext cx="1156970" cy="2862322"/>
          </a:xfrm>
          <a:prstGeom prst="rect">
            <a:avLst/>
          </a:prstGeom>
          <a:noFill/>
          <a:ln>
            <a:solidFill>
              <a:schemeClr val="tx1"/>
            </a:solidFill>
          </a:ln>
        </p:spPr>
        <p:txBody>
          <a:bodyPr wrap="square" rtlCol="0">
            <a:spAutoFit/>
          </a:bodyPr>
          <a:lstStyle/>
          <a:p>
            <a:pPr algn="ctr"/>
            <a:r>
              <a:rPr lang="en-US" dirty="0"/>
              <a:t>Info Panel</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p:txBody>
      </p:sp>
      <p:sp>
        <p:nvSpPr>
          <p:cNvPr id="41" name="TextBox 40">
            <a:extLst>
              <a:ext uri="{FF2B5EF4-FFF2-40B4-BE49-F238E27FC236}">
                <a16:creationId xmlns:a16="http://schemas.microsoft.com/office/drawing/2014/main" id="{9498F8C1-9E26-4E74-808C-0DE12D2A9133}"/>
              </a:ext>
            </a:extLst>
          </p:cNvPr>
          <p:cNvSpPr txBox="1"/>
          <p:nvPr/>
        </p:nvSpPr>
        <p:spPr>
          <a:xfrm>
            <a:off x="5947793" y="2643676"/>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H="1" flipV="1">
            <a:off x="6903439" y="3013008"/>
            <a:ext cx="2100" cy="4637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5F5835-857C-499B-B599-DD773A7BE13F}"/>
              </a:ext>
            </a:extLst>
          </p:cNvPr>
          <p:cNvSpPr txBox="1"/>
          <p:nvPr/>
        </p:nvSpPr>
        <p:spPr>
          <a:xfrm>
            <a:off x="7667537" y="4369118"/>
            <a:ext cx="711664" cy="246221"/>
          </a:xfrm>
          <a:prstGeom prst="rect">
            <a:avLst/>
          </a:prstGeom>
          <a:noFill/>
          <a:ln>
            <a:solidFill>
              <a:schemeClr val="tx1"/>
            </a:solidFill>
          </a:ln>
        </p:spPr>
        <p:txBody>
          <a:bodyPr wrap="square" rtlCol="0">
            <a:spAutoFit/>
          </a:bodyPr>
          <a:lstStyle/>
          <a:p>
            <a:pPr algn="ctr"/>
            <a:r>
              <a:rPr lang="en-US" sz="1000" dirty="0"/>
              <a:t>Popup</a:t>
            </a:r>
          </a:p>
        </p:txBody>
      </p:sp>
    </p:spTree>
    <p:extLst>
      <p:ext uri="{BB962C8B-B14F-4D97-AF65-F5344CB8AC3E}">
        <p14:creationId xmlns:p14="http://schemas.microsoft.com/office/powerpoint/2010/main" val="240250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pic>
        <p:nvPicPr>
          <p:cNvPr id="8" name="Picture 7">
            <a:extLst>
              <a:ext uri="{FF2B5EF4-FFF2-40B4-BE49-F238E27FC236}">
                <a16:creationId xmlns:a16="http://schemas.microsoft.com/office/drawing/2014/main" id="{0E2992C2-10BB-4805-B49B-C7CCBD2942C3}"/>
              </a:ext>
            </a:extLst>
          </p:cNvPr>
          <p:cNvPicPr>
            <a:picLocks noChangeAspect="1"/>
          </p:cNvPicPr>
          <p:nvPr/>
        </p:nvPicPr>
        <p:blipFill>
          <a:blip r:embed="rId2"/>
          <a:stretch>
            <a:fillRect/>
          </a:stretch>
        </p:blipFill>
        <p:spPr>
          <a:xfrm>
            <a:off x="491152" y="1325562"/>
            <a:ext cx="11209696" cy="4986338"/>
          </a:xfrm>
          <a:prstGeom prst="rect">
            <a:avLst/>
          </a:prstGeom>
        </p:spPr>
      </p:pic>
    </p:spTree>
    <p:extLst>
      <p:ext uri="{BB962C8B-B14F-4D97-AF65-F5344CB8AC3E}">
        <p14:creationId xmlns:p14="http://schemas.microsoft.com/office/powerpoint/2010/main" val="239185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A4F6E8-F547-4B3D-90AC-CBB3A05765C1}"/>
              </a:ext>
            </a:extLst>
          </p:cNvPr>
          <p:cNvPicPr>
            <a:picLocks noChangeAspect="1"/>
          </p:cNvPicPr>
          <p:nvPr/>
        </p:nvPicPr>
        <p:blipFill>
          <a:blip r:embed="rId2"/>
          <a:stretch>
            <a:fillRect/>
          </a:stretch>
        </p:blipFill>
        <p:spPr>
          <a:xfrm>
            <a:off x="1008062" y="487362"/>
            <a:ext cx="9824243" cy="5583238"/>
          </a:xfrm>
          <a:prstGeom prst="rect">
            <a:avLst/>
          </a:prstGeom>
        </p:spPr>
      </p:pic>
    </p:spTree>
    <p:extLst>
      <p:ext uri="{BB962C8B-B14F-4D97-AF65-F5344CB8AC3E}">
        <p14:creationId xmlns:p14="http://schemas.microsoft.com/office/powerpoint/2010/main" val="341528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F2B36-7432-4338-AAE6-F1336BBDE8C4}"/>
              </a:ext>
            </a:extLst>
          </p:cNvPr>
          <p:cNvPicPr>
            <a:picLocks noChangeAspect="1"/>
          </p:cNvPicPr>
          <p:nvPr/>
        </p:nvPicPr>
        <p:blipFill>
          <a:blip r:embed="rId2"/>
          <a:stretch>
            <a:fillRect/>
          </a:stretch>
        </p:blipFill>
        <p:spPr>
          <a:xfrm>
            <a:off x="1763000" y="428624"/>
            <a:ext cx="8665999" cy="6289675"/>
          </a:xfrm>
          <a:prstGeom prst="rect">
            <a:avLst/>
          </a:prstGeom>
        </p:spPr>
      </p:pic>
    </p:spTree>
    <p:extLst>
      <p:ext uri="{BB962C8B-B14F-4D97-AF65-F5344CB8AC3E}">
        <p14:creationId xmlns:p14="http://schemas.microsoft.com/office/powerpoint/2010/main" val="369137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a:bodyPr>
          <a:lstStyle/>
          <a:p>
            <a:pPr marL="0" indent="0">
              <a:buNone/>
            </a:pPr>
            <a:r>
              <a:rPr lang="en-US" sz="3500" dirty="0"/>
              <a:t>Last Time:</a:t>
            </a:r>
          </a:p>
          <a:p>
            <a:r>
              <a:rPr lang="en-US" dirty="0"/>
              <a:t>Django Basic Web Application (Tic-Tac-Toe)</a:t>
            </a:r>
          </a:p>
          <a:p>
            <a:pPr marL="0" indent="0">
              <a:buNone/>
            </a:pPr>
            <a:r>
              <a:rPr lang="en-US" sz="1600" dirty="0">
                <a:hlinkClick r:id="rId2"/>
              </a:rPr>
              <a:t>https://github.com/cwinsor/django_102_pluralsight/blob/master/django_web_app_framework_intro.pdf</a:t>
            </a:r>
            <a:endParaRPr lang="en-US" sz="1600" dirty="0"/>
          </a:p>
          <a:p>
            <a:pPr marL="0" indent="0">
              <a:buNone/>
            </a:pPr>
            <a:r>
              <a:rPr lang="en-US" sz="1600" dirty="0">
                <a:hlinkClick r:id="rId3"/>
              </a:rPr>
              <a:t>https://app.pluralsight.com/library/courses/django-fundamentals-update/table-of-contents</a:t>
            </a:r>
            <a:endParaRPr lang="en-US" dirty="0"/>
          </a:p>
          <a:p>
            <a:pPr marL="0" indent="0">
              <a:buNone/>
            </a:pPr>
            <a:endParaRPr lang="en-US" sz="3500" dirty="0"/>
          </a:p>
          <a:p>
            <a:pPr marL="0" indent="0">
              <a:buNone/>
            </a:pPr>
            <a:r>
              <a:rPr lang="en-US" sz="3500" dirty="0"/>
              <a:t>This time:</a:t>
            </a:r>
          </a:p>
          <a:p>
            <a:r>
              <a:rPr lang="en-US" dirty="0"/>
              <a:t>Django Web Application with Machine Learning model, Kaggle dataset, Postgres, Google Charts</a:t>
            </a:r>
          </a:p>
          <a:p>
            <a:pPr marL="0" indent="0">
              <a:buNone/>
            </a:pPr>
            <a:r>
              <a:rPr lang="en-US" sz="1600" dirty="0">
                <a:hlinkClick r:id="rId4"/>
              </a:rPr>
              <a:t>https://github.com/cwinsor/django_103_plasticc_and_ux/blob/master/presentation.pptx</a:t>
            </a:r>
            <a:endParaRPr lang="en-US" sz="1600" dirty="0"/>
          </a:p>
          <a:p>
            <a:endParaRPr lang="en-US" sz="2000" dirty="0"/>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3C5D98-CEBF-4128-80AD-2767FF99AAF7}"/>
              </a:ext>
            </a:extLst>
          </p:cNvPr>
          <p:cNvPicPr>
            <a:picLocks noChangeAspect="1"/>
          </p:cNvPicPr>
          <p:nvPr/>
        </p:nvPicPr>
        <p:blipFill>
          <a:blip r:embed="rId2"/>
          <a:stretch>
            <a:fillRect/>
          </a:stretch>
        </p:blipFill>
        <p:spPr>
          <a:xfrm>
            <a:off x="1117122" y="465137"/>
            <a:ext cx="9957756" cy="5668963"/>
          </a:xfrm>
          <a:prstGeom prst="rect">
            <a:avLst/>
          </a:prstGeom>
        </p:spPr>
      </p:pic>
    </p:spTree>
    <p:extLst>
      <p:ext uri="{BB962C8B-B14F-4D97-AF65-F5344CB8AC3E}">
        <p14:creationId xmlns:p14="http://schemas.microsoft.com/office/powerpoint/2010/main" val="331593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94AB47-94FB-4048-B1A9-0C25423BCF47}"/>
              </a:ext>
            </a:extLst>
          </p:cNvPr>
          <p:cNvPicPr>
            <a:picLocks noChangeAspect="1"/>
          </p:cNvPicPr>
          <p:nvPr/>
        </p:nvPicPr>
        <p:blipFill>
          <a:blip r:embed="rId2"/>
          <a:stretch>
            <a:fillRect/>
          </a:stretch>
        </p:blipFill>
        <p:spPr>
          <a:xfrm>
            <a:off x="1590785" y="178593"/>
            <a:ext cx="9010429" cy="6500813"/>
          </a:xfrm>
          <a:prstGeom prst="rect">
            <a:avLst/>
          </a:prstGeom>
        </p:spPr>
      </p:pic>
    </p:spTree>
    <p:extLst>
      <p:ext uri="{BB962C8B-B14F-4D97-AF65-F5344CB8AC3E}">
        <p14:creationId xmlns:p14="http://schemas.microsoft.com/office/powerpoint/2010/main" val="388954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96231F-B43A-4CB7-A176-1F66BD9C04CE}"/>
              </a:ext>
            </a:extLst>
          </p:cNvPr>
          <p:cNvPicPr>
            <a:picLocks noChangeAspect="1"/>
          </p:cNvPicPr>
          <p:nvPr/>
        </p:nvPicPr>
        <p:blipFill>
          <a:blip r:embed="rId2"/>
          <a:stretch>
            <a:fillRect/>
          </a:stretch>
        </p:blipFill>
        <p:spPr>
          <a:xfrm>
            <a:off x="2395483" y="0"/>
            <a:ext cx="7401034" cy="6858000"/>
          </a:xfrm>
          <a:prstGeom prst="rect">
            <a:avLst/>
          </a:prstGeom>
        </p:spPr>
      </p:pic>
    </p:spTree>
    <p:extLst>
      <p:ext uri="{BB962C8B-B14F-4D97-AF65-F5344CB8AC3E}">
        <p14:creationId xmlns:p14="http://schemas.microsoft.com/office/powerpoint/2010/main" val="12477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670561-36F0-4E4A-961B-B9CE8C2A65C2}"/>
              </a:ext>
            </a:extLst>
          </p:cNvPr>
          <p:cNvPicPr>
            <a:picLocks noChangeAspect="1"/>
          </p:cNvPicPr>
          <p:nvPr/>
        </p:nvPicPr>
        <p:blipFill>
          <a:blip r:embed="rId2"/>
          <a:stretch>
            <a:fillRect/>
          </a:stretch>
        </p:blipFill>
        <p:spPr>
          <a:xfrm>
            <a:off x="2066925" y="1128712"/>
            <a:ext cx="8058150" cy="4600575"/>
          </a:xfrm>
          <a:prstGeom prst="rect">
            <a:avLst/>
          </a:prstGeom>
        </p:spPr>
      </p:pic>
    </p:spTree>
    <p:extLst>
      <p:ext uri="{BB962C8B-B14F-4D97-AF65-F5344CB8AC3E}">
        <p14:creationId xmlns:p14="http://schemas.microsoft.com/office/powerpoint/2010/main" val="3173424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117D88-7054-47A3-A316-569F75449868}"/>
              </a:ext>
            </a:extLst>
          </p:cNvPr>
          <p:cNvPicPr>
            <a:picLocks noChangeAspect="1"/>
          </p:cNvPicPr>
          <p:nvPr/>
        </p:nvPicPr>
        <p:blipFill>
          <a:blip r:embed="rId2"/>
          <a:stretch>
            <a:fillRect/>
          </a:stretch>
        </p:blipFill>
        <p:spPr>
          <a:xfrm>
            <a:off x="2109787" y="1104900"/>
            <a:ext cx="7972425" cy="4648200"/>
          </a:xfrm>
          <a:prstGeom prst="rect">
            <a:avLst/>
          </a:prstGeom>
        </p:spPr>
      </p:pic>
    </p:spTree>
    <p:extLst>
      <p:ext uri="{BB962C8B-B14F-4D97-AF65-F5344CB8AC3E}">
        <p14:creationId xmlns:p14="http://schemas.microsoft.com/office/powerpoint/2010/main" val="3966592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393173-3AA7-48D9-9960-1EB882F6A7C4}"/>
              </a:ext>
            </a:extLst>
          </p:cNvPr>
          <p:cNvPicPr>
            <a:picLocks noChangeAspect="1"/>
          </p:cNvPicPr>
          <p:nvPr/>
        </p:nvPicPr>
        <p:blipFill>
          <a:blip r:embed="rId2"/>
          <a:stretch>
            <a:fillRect/>
          </a:stretch>
        </p:blipFill>
        <p:spPr>
          <a:xfrm>
            <a:off x="1212285" y="347759"/>
            <a:ext cx="10831396" cy="6295636"/>
          </a:xfrm>
          <a:prstGeom prst="rect">
            <a:avLst/>
          </a:prstGeom>
        </p:spPr>
      </p:pic>
    </p:spTree>
    <p:extLst>
      <p:ext uri="{BB962C8B-B14F-4D97-AF65-F5344CB8AC3E}">
        <p14:creationId xmlns:p14="http://schemas.microsoft.com/office/powerpoint/2010/main" val="248208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9E14EC-79C9-4B44-B0B4-45CCCB33A288}"/>
              </a:ext>
            </a:extLst>
          </p:cNvPr>
          <p:cNvPicPr>
            <a:picLocks noChangeAspect="1"/>
          </p:cNvPicPr>
          <p:nvPr/>
        </p:nvPicPr>
        <p:blipFill>
          <a:blip r:embed="rId2"/>
          <a:stretch>
            <a:fillRect/>
          </a:stretch>
        </p:blipFill>
        <p:spPr>
          <a:xfrm>
            <a:off x="1395412" y="152400"/>
            <a:ext cx="9401175" cy="6553200"/>
          </a:xfrm>
          <a:prstGeom prst="rect">
            <a:avLst/>
          </a:prstGeom>
        </p:spPr>
      </p:pic>
    </p:spTree>
    <p:extLst>
      <p:ext uri="{BB962C8B-B14F-4D97-AF65-F5344CB8AC3E}">
        <p14:creationId xmlns:p14="http://schemas.microsoft.com/office/powerpoint/2010/main" val="1011412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FA72BE-78A3-49A1-A4DA-0BBAE851D12C}"/>
              </a:ext>
            </a:extLst>
          </p:cNvPr>
          <p:cNvPicPr>
            <a:picLocks noChangeAspect="1"/>
          </p:cNvPicPr>
          <p:nvPr/>
        </p:nvPicPr>
        <p:blipFill>
          <a:blip r:embed="rId2"/>
          <a:stretch>
            <a:fillRect/>
          </a:stretch>
        </p:blipFill>
        <p:spPr>
          <a:xfrm>
            <a:off x="1419225" y="114300"/>
            <a:ext cx="9353550" cy="6629400"/>
          </a:xfrm>
          <a:prstGeom prst="rect">
            <a:avLst/>
          </a:prstGeom>
        </p:spPr>
      </p:pic>
    </p:spTree>
    <p:extLst>
      <p:ext uri="{BB962C8B-B14F-4D97-AF65-F5344CB8AC3E}">
        <p14:creationId xmlns:p14="http://schemas.microsoft.com/office/powerpoint/2010/main" val="344971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E9301D-E90A-4041-B76E-B6D63D2CD1F3}"/>
              </a:ext>
            </a:extLst>
          </p:cNvPr>
          <p:cNvPicPr>
            <a:picLocks noChangeAspect="1"/>
          </p:cNvPicPr>
          <p:nvPr/>
        </p:nvPicPr>
        <p:blipFill>
          <a:blip r:embed="rId2"/>
          <a:stretch>
            <a:fillRect/>
          </a:stretch>
        </p:blipFill>
        <p:spPr>
          <a:xfrm>
            <a:off x="1404937" y="147637"/>
            <a:ext cx="9382125" cy="6562725"/>
          </a:xfrm>
          <a:prstGeom prst="rect">
            <a:avLst/>
          </a:prstGeom>
        </p:spPr>
      </p:pic>
    </p:spTree>
    <p:extLst>
      <p:ext uri="{BB962C8B-B14F-4D97-AF65-F5344CB8AC3E}">
        <p14:creationId xmlns:p14="http://schemas.microsoft.com/office/powerpoint/2010/main" val="436434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4D424F-5EEF-4D5D-AF1B-1C7CA1E0E6AE}"/>
              </a:ext>
            </a:extLst>
          </p:cNvPr>
          <p:cNvPicPr>
            <a:picLocks noChangeAspect="1"/>
          </p:cNvPicPr>
          <p:nvPr/>
        </p:nvPicPr>
        <p:blipFill>
          <a:blip r:embed="rId2"/>
          <a:stretch>
            <a:fillRect/>
          </a:stretch>
        </p:blipFill>
        <p:spPr>
          <a:xfrm>
            <a:off x="1409700" y="185737"/>
            <a:ext cx="9372600" cy="6486525"/>
          </a:xfrm>
          <a:prstGeom prst="rect">
            <a:avLst/>
          </a:prstGeom>
        </p:spPr>
      </p:pic>
    </p:spTree>
    <p:extLst>
      <p:ext uri="{BB962C8B-B14F-4D97-AF65-F5344CB8AC3E}">
        <p14:creationId xmlns:p14="http://schemas.microsoft.com/office/powerpoint/2010/main" val="101169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a:xfrm>
            <a:off x="838200" y="1690688"/>
            <a:ext cx="10515600" cy="4351338"/>
          </a:xfrm>
        </p:spPr>
        <p:txBody>
          <a:bodyPr>
            <a:normAutofit/>
          </a:bodyPr>
          <a:lstStyle/>
          <a:p>
            <a:r>
              <a:rPr lang="en-US" dirty="0"/>
              <a:t>Basic Web App Design with Server-side Python (Django)</a:t>
            </a:r>
          </a:p>
          <a:p>
            <a:r>
              <a:rPr lang="en-US" dirty="0"/>
              <a:t>Integrating ML into Web Application</a:t>
            </a:r>
          </a:p>
          <a:p>
            <a:r>
              <a:rPr lang="en-US" dirty="0"/>
              <a:t>Deploy to cloud</a:t>
            </a:r>
          </a:p>
          <a:p>
            <a:r>
              <a:rPr lang="en-US" dirty="0"/>
              <a:t>A bit of client-side (Google Charts, Bootstrap)</a:t>
            </a:r>
          </a:p>
          <a:p>
            <a:endParaRPr lang="en-US" dirty="0"/>
          </a:p>
          <a:p>
            <a:r>
              <a:rPr lang="en-US" dirty="0"/>
              <a:t>Why:</a:t>
            </a:r>
          </a:p>
          <a:p>
            <a:pPr lvl="1"/>
            <a:r>
              <a:rPr lang="en-US" dirty="0"/>
              <a:t>A means to express your work (anyone with a browser) vs</a:t>
            </a:r>
          </a:p>
          <a:p>
            <a:pPr marL="914400" lvl="2" indent="0">
              <a:buNone/>
            </a:pPr>
            <a:r>
              <a:rPr lang="en-US" dirty="0"/>
              <a:t>Jupyter Notebook, .ppt/.doc, Vimeo, Kaggle</a:t>
            </a:r>
          </a:p>
          <a:p>
            <a:pPr lvl="1"/>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88D567-D3DA-472A-ADAF-822186FA9373}"/>
              </a:ext>
            </a:extLst>
          </p:cNvPr>
          <p:cNvPicPr>
            <a:picLocks noChangeAspect="1"/>
          </p:cNvPicPr>
          <p:nvPr/>
        </p:nvPicPr>
        <p:blipFill>
          <a:blip r:embed="rId2"/>
          <a:stretch>
            <a:fillRect/>
          </a:stretch>
        </p:blipFill>
        <p:spPr>
          <a:xfrm>
            <a:off x="660000" y="0"/>
            <a:ext cx="10872000" cy="6858000"/>
          </a:xfrm>
          <a:prstGeom prst="rect">
            <a:avLst/>
          </a:prstGeom>
        </p:spPr>
      </p:pic>
    </p:spTree>
    <p:extLst>
      <p:ext uri="{BB962C8B-B14F-4D97-AF65-F5344CB8AC3E}">
        <p14:creationId xmlns:p14="http://schemas.microsoft.com/office/powerpoint/2010/main" val="1667209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0F4475-7C22-4453-A3D9-809BB3CFAACC}"/>
              </a:ext>
            </a:extLst>
          </p:cNvPr>
          <p:cNvPicPr>
            <a:picLocks noChangeAspect="1"/>
          </p:cNvPicPr>
          <p:nvPr/>
        </p:nvPicPr>
        <p:blipFill>
          <a:blip r:embed="rId2"/>
          <a:stretch>
            <a:fillRect/>
          </a:stretch>
        </p:blipFill>
        <p:spPr>
          <a:xfrm>
            <a:off x="404812" y="133350"/>
            <a:ext cx="11382375" cy="6591300"/>
          </a:xfrm>
          <a:prstGeom prst="rect">
            <a:avLst/>
          </a:prstGeom>
        </p:spPr>
      </p:pic>
    </p:spTree>
    <p:extLst>
      <p:ext uri="{BB962C8B-B14F-4D97-AF65-F5344CB8AC3E}">
        <p14:creationId xmlns:p14="http://schemas.microsoft.com/office/powerpoint/2010/main" val="854502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7B68-95BF-47AD-AAA0-896D19432CAD}"/>
              </a:ext>
            </a:extLst>
          </p:cNvPr>
          <p:cNvSpPr>
            <a:spLocks noGrp="1"/>
          </p:cNvSpPr>
          <p:nvPr>
            <p:ph type="title"/>
          </p:nvPr>
        </p:nvSpPr>
        <p:spPr>
          <a:xfrm>
            <a:off x="673100" y="30954"/>
            <a:ext cx="10515600" cy="1325563"/>
          </a:xfrm>
        </p:spPr>
        <p:txBody>
          <a:bodyPr/>
          <a:lstStyle/>
          <a:p>
            <a:r>
              <a:rPr lang="en-US" dirty="0"/>
              <a:t>From last time</a:t>
            </a:r>
          </a:p>
        </p:txBody>
      </p:sp>
      <p:pic>
        <p:nvPicPr>
          <p:cNvPr id="4" name="Picture 3">
            <a:extLst>
              <a:ext uri="{FF2B5EF4-FFF2-40B4-BE49-F238E27FC236}">
                <a16:creationId xmlns:a16="http://schemas.microsoft.com/office/drawing/2014/main" id="{91B6CC8C-636B-460E-9C44-32957CA41EDB}"/>
              </a:ext>
            </a:extLst>
          </p:cNvPr>
          <p:cNvPicPr>
            <a:picLocks noChangeAspect="1"/>
          </p:cNvPicPr>
          <p:nvPr/>
        </p:nvPicPr>
        <p:blipFill>
          <a:blip r:embed="rId2"/>
          <a:stretch>
            <a:fillRect/>
          </a:stretch>
        </p:blipFill>
        <p:spPr>
          <a:xfrm>
            <a:off x="1676400" y="1356517"/>
            <a:ext cx="9648825" cy="5158342"/>
          </a:xfrm>
          <a:prstGeom prst="rect">
            <a:avLst/>
          </a:prstGeom>
        </p:spPr>
      </p:pic>
    </p:spTree>
    <p:extLst>
      <p:ext uri="{BB962C8B-B14F-4D97-AF65-F5344CB8AC3E}">
        <p14:creationId xmlns:p14="http://schemas.microsoft.com/office/powerpoint/2010/main" val="3375098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5" name="Picture 4">
            <a:extLst>
              <a:ext uri="{FF2B5EF4-FFF2-40B4-BE49-F238E27FC236}">
                <a16:creationId xmlns:a16="http://schemas.microsoft.com/office/drawing/2014/main" id="{3DE1C741-C22F-4464-8E46-7B99349C3CAE}"/>
              </a:ext>
            </a:extLst>
          </p:cNvPr>
          <p:cNvPicPr>
            <a:picLocks noChangeAspect="1"/>
          </p:cNvPicPr>
          <p:nvPr/>
        </p:nvPicPr>
        <p:blipFill>
          <a:blip r:embed="rId2"/>
          <a:stretch>
            <a:fillRect/>
          </a:stretch>
        </p:blipFill>
        <p:spPr>
          <a:xfrm>
            <a:off x="2867024" y="895349"/>
            <a:ext cx="7145097" cy="5330825"/>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pick_star</a:t>
            </a:r>
            <a:r>
              <a:rPr lang="en-US" sz="3600" dirty="0"/>
              <a:t> (view)</a:t>
            </a:r>
          </a:p>
        </p:txBody>
      </p:sp>
      <p:pic>
        <p:nvPicPr>
          <p:cNvPr id="6" name="Picture 5">
            <a:extLst>
              <a:ext uri="{FF2B5EF4-FFF2-40B4-BE49-F238E27FC236}">
                <a16:creationId xmlns:a16="http://schemas.microsoft.com/office/drawing/2014/main" id="{8F3CA879-D6D7-466B-9A97-2D257626F74E}"/>
              </a:ext>
            </a:extLst>
          </p:cNvPr>
          <p:cNvPicPr>
            <a:picLocks noChangeAspect="1"/>
          </p:cNvPicPr>
          <p:nvPr/>
        </p:nvPicPr>
        <p:blipFill>
          <a:blip r:embed="rId2"/>
          <a:stretch>
            <a:fillRect/>
          </a:stretch>
        </p:blipFill>
        <p:spPr>
          <a:xfrm>
            <a:off x="4508500" y="179387"/>
            <a:ext cx="7291387" cy="6579472"/>
          </a:xfrm>
          <a:prstGeom prst="rect">
            <a:avLst/>
          </a:prstGeom>
        </p:spPr>
      </p:pic>
      <p:sp>
        <p:nvSpPr>
          <p:cNvPr id="7" name="Content Placeholder 2">
            <a:extLst>
              <a:ext uri="{FF2B5EF4-FFF2-40B4-BE49-F238E27FC236}">
                <a16:creationId xmlns:a16="http://schemas.microsoft.com/office/drawing/2014/main" id="{A9AE85A0-04BE-4B0A-BF3D-FA8D4937F16E}"/>
              </a:ext>
            </a:extLst>
          </p:cNvPr>
          <p:cNvSpPr>
            <a:spLocks noGrp="1"/>
          </p:cNvSpPr>
          <p:nvPr>
            <p:ph idx="1"/>
          </p:nvPr>
        </p:nvSpPr>
        <p:spPr>
          <a:xfrm>
            <a:off x="574040" y="1690688"/>
            <a:ext cx="3327400" cy="4351338"/>
          </a:xfrm>
        </p:spPr>
        <p:txBody>
          <a:bodyPr>
            <a:normAutofit/>
          </a:bodyPr>
          <a:lstStyle/>
          <a:p>
            <a:pPr marL="0" indent="0">
              <a:buNone/>
            </a:pPr>
            <a:r>
              <a:rPr lang="en-US" sz="2000" dirty="0"/>
              <a:t>GET only (no template/POST)</a:t>
            </a:r>
          </a:p>
          <a:p>
            <a:pPr marL="0" indent="0">
              <a:buNone/>
            </a:pPr>
            <a:endParaRPr lang="en-US" sz="2000" dirty="0"/>
          </a:p>
          <a:p>
            <a:pPr marL="0" indent="0">
              <a:buNone/>
            </a:pPr>
            <a:r>
              <a:rPr lang="en-US" sz="2000" dirty="0"/>
              <a:t>Display a list of stars to choose from</a:t>
            </a:r>
          </a:p>
          <a:p>
            <a:pPr marL="0" indent="0">
              <a:buNone/>
            </a:pPr>
            <a:r>
              <a:rPr lang="en-US" sz="2000" dirty="0"/>
              <a:t>Chart one star (chosen by user from list)</a:t>
            </a:r>
          </a:p>
          <a:p>
            <a:pPr marL="0" indent="0">
              <a:buNone/>
            </a:pPr>
            <a:endParaRPr lang="en-US" sz="2000" dirty="0"/>
          </a:p>
          <a:p>
            <a:pPr marL="0" indent="0">
              <a:buNone/>
            </a:pPr>
            <a:r>
              <a:rPr lang="en-US" sz="2000" dirty="0"/>
              <a:t>Two parameters on URL</a:t>
            </a:r>
          </a:p>
          <a:p>
            <a:r>
              <a:rPr lang="en-US" sz="2000" dirty="0">
                <a:hlinkClick r:id="rId3"/>
              </a:rPr>
              <a:t>http://...?p1=x&amp;p2=y</a:t>
            </a:r>
            <a:endParaRPr lang="en-US" sz="2000" dirty="0"/>
          </a:p>
          <a:p>
            <a:pPr marL="0" indent="0">
              <a:buNone/>
            </a:pPr>
            <a:endParaRPr lang="en-US" sz="2000" dirty="0"/>
          </a:p>
        </p:txBody>
      </p:sp>
    </p:spTree>
    <p:extLst>
      <p:ext uri="{BB962C8B-B14F-4D97-AF65-F5344CB8AC3E}">
        <p14:creationId xmlns:p14="http://schemas.microsoft.com/office/powerpoint/2010/main" val="3186765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8AE6-8ACC-4973-A1BC-753DBFF50063}"/>
              </a:ext>
            </a:extLst>
          </p:cNvPr>
          <p:cNvSpPr>
            <a:spLocks noGrp="1"/>
          </p:cNvSpPr>
          <p:nvPr>
            <p:ph type="title"/>
          </p:nvPr>
        </p:nvSpPr>
        <p:spPr>
          <a:xfrm>
            <a:off x="645160" y="164194"/>
            <a:ext cx="10515600" cy="1325563"/>
          </a:xfrm>
        </p:spPr>
        <p:txBody>
          <a:bodyPr>
            <a:normAutofit/>
          </a:bodyPr>
          <a:lstStyle/>
          <a:p>
            <a:r>
              <a:rPr lang="en-US" sz="3600" dirty="0" err="1"/>
              <a:t>pick_star</a:t>
            </a:r>
            <a:r>
              <a:rPr lang="en-US" sz="3600" dirty="0"/>
              <a:t> (html)</a:t>
            </a:r>
          </a:p>
        </p:txBody>
      </p:sp>
      <p:sp>
        <p:nvSpPr>
          <p:cNvPr id="3" name="Content Placeholder 2">
            <a:extLst>
              <a:ext uri="{FF2B5EF4-FFF2-40B4-BE49-F238E27FC236}">
                <a16:creationId xmlns:a16="http://schemas.microsoft.com/office/drawing/2014/main" id="{E893987B-A9DB-44AE-B00A-6AE5B5F134ED}"/>
              </a:ext>
            </a:extLst>
          </p:cNvPr>
          <p:cNvSpPr>
            <a:spLocks noGrp="1"/>
          </p:cNvSpPr>
          <p:nvPr>
            <p:ph idx="1"/>
          </p:nvPr>
        </p:nvSpPr>
        <p:spPr>
          <a:xfrm>
            <a:off x="838200" y="1825625"/>
            <a:ext cx="1742440" cy="4351338"/>
          </a:xfrm>
        </p:spPr>
        <p:txBody>
          <a:bodyPr/>
          <a:lstStyle/>
          <a:p>
            <a:endParaRPr lang="en-US"/>
          </a:p>
        </p:txBody>
      </p:sp>
      <p:pic>
        <p:nvPicPr>
          <p:cNvPr id="6" name="Picture 5">
            <a:extLst>
              <a:ext uri="{FF2B5EF4-FFF2-40B4-BE49-F238E27FC236}">
                <a16:creationId xmlns:a16="http://schemas.microsoft.com/office/drawing/2014/main" id="{040FCC22-248C-45A8-A5C6-B11AD322A375}"/>
              </a:ext>
            </a:extLst>
          </p:cNvPr>
          <p:cNvPicPr>
            <a:picLocks noChangeAspect="1"/>
          </p:cNvPicPr>
          <p:nvPr/>
        </p:nvPicPr>
        <p:blipFill>
          <a:blip r:embed="rId2"/>
          <a:stretch>
            <a:fillRect/>
          </a:stretch>
        </p:blipFill>
        <p:spPr>
          <a:xfrm>
            <a:off x="838200" y="1153889"/>
            <a:ext cx="11233785" cy="5539646"/>
          </a:xfrm>
          <a:prstGeom prst="rect">
            <a:avLst/>
          </a:prstGeom>
        </p:spPr>
      </p:pic>
    </p:spTree>
    <p:extLst>
      <p:ext uri="{BB962C8B-B14F-4D97-AF65-F5344CB8AC3E}">
        <p14:creationId xmlns:p14="http://schemas.microsoft.com/office/powerpoint/2010/main" val="3298365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place_bets</a:t>
            </a:r>
            <a:r>
              <a:rPr lang="en-US" sz="3600" dirty="0"/>
              <a:t> (view)</a:t>
            </a:r>
          </a:p>
        </p:txBody>
      </p:sp>
      <p:sp>
        <p:nvSpPr>
          <p:cNvPr id="7" name="Content Placeholder 2">
            <a:extLst>
              <a:ext uri="{FF2B5EF4-FFF2-40B4-BE49-F238E27FC236}">
                <a16:creationId xmlns:a16="http://schemas.microsoft.com/office/drawing/2014/main" id="{A9AE85A0-04BE-4B0A-BF3D-FA8D4937F16E}"/>
              </a:ext>
            </a:extLst>
          </p:cNvPr>
          <p:cNvSpPr>
            <a:spLocks noGrp="1"/>
          </p:cNvSpPr>
          <p:nvPr>
            <p:ph idx="1"/>
          </p:nvPr>
        </p:nvSpPr>
        <p:spPr>
          <a:xfrm>
            <a:off x="574040" y="1690688"/>
            <a:ext cx="3969968" cy="4351338"/>
          </a:xfrm>
        </p:spPr>
        <p:txBody>
          <a:bodyPr>
            <a:normAutofit fontScale="85000" lnSpcReduction="20000"/>
          </a:bodyPr>
          <a:lstStyle/>
          <a:p>
            <a:pPr marL="0" indent="0">
              <a:buNone/>
            </a:pPr>
            <a:r>
              <a:rPr lang="en-US" sz="2000" dirty="0"/>
              <a:t>Template/POST</a:t>
            </a:r>
          </a:p>
          <a:p>
            <a:pPr marL="0" indent="0">
              <a:buNone/>
            </a:pPr>
            <a:endParaRPr lang="en-US" sz="2000" dirty="0"/>
          </a:p>
          <a:p>
            <a:pPr marL="0" indent="0">
              <a:buNone/>
            </a:pPr>
            <a:r>
              <a:rPr lang="en-US" sz="2000" dirty="0"/>
              <a:t>Get:</a:t>
            </a:r>
          </a:p>
          <a:p>
            <a:pPr marL="0" indent="0">
              <a:buNone/>
            </a:pPr>
            <a:r>
              <a:rPr lang="en-US" sz="2000" dirty="0"/>
              <a:t>Call ML modes for recommendations</a:t>
            </a:r>
          </a:p>
          <a:p>
            <a:pPr marL="0" indent="0">
              <a:buNone/>
            </a:pPr>
            <a:r>
              <a:rPr lang="en-US" sz="2000" dirty="0"/>
              <a:t>Create form and populate</a:t>
            </a:r>
          </a:p>
          <a:p>
            <a:pPr marL="0" indent="0">
              <a:buNone/>
            </a:pPr>
            <a:endParaRPr lang="en-US" sz="2000" dirty="0"/>
          </a:p>
          <a:p>
            <a:pPr marL="0" indent="0">
              <a:buNone/>
            </a:pPr>
            <a:r>
              <a:rPr lang="en-US" sz="2000" dirty="0"/>
              <a:t>POST</a:t>
            </a:r>
          </a:p>
          <a:p>
            <a:pPr marL="0" indent="0">
              <a:buNone/>
            </a:pPr>
            <a:r>
              <a:rPr lang="en-US" sz="2000" dirty="0"/>
              <a:t>Receive filled in form from </a:t>
            </a:r>
            <a:r>
              <a:rPr lang="en-US" sz="2000" dirty="0" err="1"/>
              <a:t>request.POST</a:t>
            </a:r>
            <a:endParaRPr lang="en-US" sz="2000" dirty="0"/>
          </a:p>
          <a:p>
            <a:pPr marL="0" indent="0">
              <a:buNone/>
            </a:pPr>
            <a:r>
              <a:rPr lang="en-US" sz="2000" dirty="0"/>
              <a:t>Validate</a:t>
            </a:r>
          </a:p>
          <a:p>
            <a:pPr marL="0" indent="0">
              <a:buNone/>
            </a:pPr>
            <a:r>
              <a:rPr lang="en-US" sz="2000" dirty="0"/>
              <a:t>Save and redirect, or</a:t>
            </a:r>
          </a:p>
          <a:p>
            <a:pPr marL="0" indent="0">
              <a:buNone/>
            </a:pPr>
            <a:r>
              <a:rPr lang="en-US" sz="2000" dirty="0"/>
              <a:t>Re-display w/ errors from “</a:t>
            </a:r>
            <a:r>
              <a:rPr lang="en-US" sz="2000" dirty="0" err="1"/>
              <a:t>is_valid</a:t>
            </a:r>
            <a:r>
              <a:rPr lang="en-US" sz="2000" dirty="0"/>
              <a:t>()”</a:t>
            </a:r>
          </a:p>
          <a:p>
            <a:pPr marL="0" indent="0">
              <a:buNone/>
            </a:pPr>
            <a:endParaRPr lang="en-US" sz="2000" dirty="0"/>
          </a:p>
          <a:p>
            <a:pPr marL="0" indent="0">
              <a:buNone/>
            </a:pPr>
            <a:r>
              <a:rPr lang="en-US" sz="2000" dirty="0"/>
              <a:t>URL has form</a:t>
            </a:r>
          </a:p>
          <a:p>
            <a:r>
              <a:rPr lang="en-US" sz="2000" dirty="0">
                <a:hlinkClick r:id="rId2"/>
              </a:rPr>
              <a:t>http://xyz.com/starid</a:t>
            </a: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4920017F-208F-4EE0-BDFE-06FB98DC4E79}"/>
              </a:ext>
            </a:extLst>
          </p:cNvPr>
          <p:cNvPicPr>
            <a:picLocks noChangeAspect="1"/>
          </p:cNvPicPr>
          <p:nvPr/>
        </p:nvPicPr>
        <p:blipFill>
          <a:blip r:embed="rId3"/>
          <a:stretch>
            <a:fillRect/>
          </a:stretch>
        </p:blipFill>
        <p:spPr>
          <a:xfrm>
            <a:off x="4838700" y="130175"/>
            <a:ext cx="7213600" cy="6629400"/>
          </a:xfrm>
          <a:prstGeom prst="rect">
            <a:avLst/>
          </a:prstGeom>
        </p:spPr>
      </p:pic>
    </p:spTree>
    <p:extLst>
      <p:ext uri="{BB962C8B-B14F-4D97-AF65-F5344CB8AC3E}">
        <p14:creationId xmlns:p14="http://schemas.microsoft.com/office/powerpoint/2010/main" val="1382881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712-E659-408C-AD57-1F1A31B89F29}"/>
              </a:ext>
            </a:extLst>
          </p:cNvPr>
          <p:cNvSpPr>
            <a:spLocks noGrp="1"/>
          </p:cNvSpPr>
          <p:nvPr>
            <p:ph type="title"/>
          </p:nvPr>
        </p:nvSpPr>
        <p:spPr>
          <a:xfrm>
            <a:off x="574040" y="273685"/>
            <a:ext cx="10515600" cy="1325563"/>
          </a:xfrm>
        </p:spPr>
        <p:txBody>
          <a:bodyPr>
            <a:normAutofit/>
          </a:bodyPr>
          <a:lstStyle/>
          <a:p>
            <a:r>
              <a:rPr lang="en-US" sz="3600" dirty="0" err="1"/>
              <a:t>place_bets</a:t>
            </a:r>
            <a:r>
              <a:rPr lang="en-US" sz="3600" dirty="0"/>
              <a:t> (html)</a:t>
            </a:r>
          </a:p>
        </p:txBody>
      </p:sp>
      <p:pic>
        <p:nvPicPr>
          <p:cNvPr id="6" name="Picture 5">
            <a:extLst>
              <a:ext uri="{FF2B5EF4-FFF2-40B4-BE49-F238E27FC236}">
                <a16:creationId xmlns:a16="http://schemas.microsoft.com/office/drawing/2014/main" id="{7B2D3925-7B1F-487E-AEC5-82ABED514174}"/>
              </a:ext>
            </a:extLst>
          </p:cNvPr>
          <p:cNvPicPr>
            <a:picLocks noChangeAspect="1"/>
          </p:cNvPicPr>
          <p:nvPr/>
        </p:nvPicPr>
        <p:blipFill>
          <a:blip r:embed="rId2"/>
          <a:stretch>
            <a:fillRect/>
          </a:stretch>
        </p:blipFill>
        <p:spPr>
          <a:xfrm>
            <a:off x="4366727" y="105734"/>
            <a:ext cx="7615625" cy="6630953"/>
          </a:xfrm>
          <a:prstGeom prst="rect">
            <a:avLst/>
          </a:prstGeom>
        </p:spPr>
      </p:pic>
    </p:spTree>
    <p:extLst>
      <p:ext uri="{BB962C8B-B14F-4D97-AF65-F5344CB8AC3E}">
        <p14:creationId xmlns:p14="http://schemas.microsoft.com/office/powerpoint/2010/main" val="4195361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7C1F-E423-4587-AD63-A889BAE3F03F}"/>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069B53B7-D426-49E6-942F-CD87BB641717}"/>
              </a:ext>
            </a:extLst>
          </p:cNvPr>
          <p:cNvSpPr>
            <a:spLocks noGrp="1"/>
          </p:cNvSpPr>
          <p:nvPr>
            <p:ph idx="1"/>
          </p:nvPr>
        </p:nvSpPr>
        <p:spPr>
          <a:xfrm>
            <a:off x="576942" y="1690688"/>
            <a:ext cx="10515599" cy="595312"/>
          </a:xfrm>
        </p:spPr>
        <p:txBody>
          <a:bodyPr>
            <a:normAutofit/>
          </a:bodyPr>
          <a:lstStyle/>
          <a:p>
            <a:r>
              <a:rPr lang="en-US" dirty="0"/>
              <a:t>Tons of libraries.  High end (D3.js) to basic (Google Charts)</a:t>
            </a:r>
          </a:p>
          <a:p>
            <a:pPr marL="0" indent="0">
              <a:buNone/>
            </a:pPr>
            <a:endParaRPr lang="en-US" dirty="0"/>
          </a:p>
        </p:txBody>
      </p:sp>
      <p:pic>
        <p:nvPicPr>
          <p:cNvPr id="4" name="Picture 3">
            <a:extLst>
              <a:ext uri="{FF2B5EF4-FFF2-40B4-BE49-F238E27FC236}">
                <a16:creationId xmlns:a16="http://schemas.microsoft.com/office/drawing/2014/main" id="{C3B25813-2046-484F-85F0-BAAD76DDEB7E}"/>
              </a:ext>
            </a:extLst>
          </p:cNvPr>
          <p:cNvPicPr>
            <a:picLocks noChangeAspect="1"/>
          </p:cNvPicPr>
          <p:nvPr/>
        </p:nvPicPr>
        <p:blipFill>
          <a:blip r:embed="rId2"/>
          <a:stretch>
            <a:fillRect/>
          </a:stretch>
        </p:blipFill>
        <p:spPr>
          <a:xfrm>
            <a:off x="4182943" y="2286000"/>
            <a:ext cx="7170857" cy="3462240"/>
          </a:xfrm>
          <a:prstGeom prst="rect">
            <a:avLst/>
          </a:prstGeom>
        </p:spPr>
      </p:pic>
      <p:sp>
        <p:nvSpPr>
          <p:cNvPr id="5" name="Rectangle 4">
            <a:extLst>
              <a:ext uri="{FF2B5EF4-FFF2-40B4-BE49-F238E27FC236}">
                <a16:creationId xmlns:a16="http://schemas.microsoft.com/office/drawing/2014/main" id="{563B469A-08EF-4462-B54E-6D512F0937C6}"/>
              </a:ext>
            </a:extLst>
          </p:cNvPr>
          <p:cNvSpPr/>
          <p:nvPr/>
        </p:nvSpPr>
        <p:spPr>
          <a:xfrm>
            <a:off x="753943" y="5938877"/>
            <a:ext cx="10338598" cy="553998"/>
          </a:xfrm>
          <a:prstGeom prst="rect">
            <a:avLst/>
          </a:prstGeom>
        </p:spPr>
        <p:txBody>
          <a:bodyPr wrap="square">
            <a:spAutoFit/>
          </a:bodyPr>
          <a:lstStyle/>
          <a:p>
            <a:r>
              <a:rPr lang="en-US" sz="1000" dirty="0"/>
              <a:t>References:</a:t>
            </a:r>
          </a:p>
          <a:p>
            <a:pPr lvl="1"/>
            <a:r>
              <a:rPr lang="en-US" sz="1000" dirty="0">
                <a:hlinkClick r:id="rId3"/>
              </a:rPr>
              <a:t>https://app.pluralsight.com/library/courses/build-first-data-visualization-google-charts</a:t>
            </a:r>
            <a:endParaRPr lang="en-US" sz="1000" dirty="0"/>
          </a:p>
          <a:p>
            <a:pPr lvl="1"/>
            <a:r>
              <a:rPr lang="en-US" sz="1000" dirty="0">
                <a:hlinkClick r:id="rId4"/>
              </a:rPr>
              <a:t>https://www.sitepoint.com/best-javascript-charting-libraries/</a:t>
            </a:r>
            <a:endParaRPr lang="en-US" sz="1000" dirty="0"/>
          </a:p>
        </p:txBody>
      </p:sp>
      <p:sp>
        <p:nvSpPr>
          <p:cNvPr id="6" name="Rectangle 5">
            <a:extLst>
              <a:ext uri="{FF2B5EF4-FFF2-40B4-BE49-F238E27FC236}">
                <a16:creationId xmlns:a16="http://schemas.microsoft.com/office/drawing/2014/main" id="{86D4800D-C305-4570-B941-6DE0E4573E1F}"/>
              </a:ext>
            </a:extLst>
          </p:cNvPr>
          <p:cNvSpPr/>
          <p:nvPr/>
        </p:nvSpPr>
        <p:spPr>
          <a:xfrm>
            <a:off x="576942" y="2496146"/>
            <a:ext cx="3136642" cy="1938992"/>
          </a:xfrm>
          <a:prstGeom prst="rect">
            <a:avLst/>
          </a:prstGeom>
        </p:spPr>
        <p:txBody>
          <a:bodyPr wrap="square">
            <a:spAutoFit/>
          </a:bodyPr>
          <a:lstStyle/>
          <a:p>
            <a:pPr marL="285750" indent="-285750">
              <a:buFont typeface="Arial" panose="020B0604020202020204" pitchFamily="34" charset="0"/>
              <a:buChar char="•"/>
            </a:pPr>
            <a:r>
              <a:rPr lang="en-US" sz="2000" dirty="0"/>
              <a:t>Initial exploration is by Jupyter Notebook and/or Pandas/</a:t>
            </a:r>
            <a:r>
              <a:rPr lang="en-US" sz="2000" dirty="0" err="1"/>
              <a:t>MatplotLib</a:t>
            </a:r>
            <a:r>
              <a:rPr lang="en-US" sz="2000" dirty="0"/>
              <a:t>... see Titanic and </a:t>
            </a:r>
            <a:r>
              <a:rPr lang="en-US" sz="2000" dirty="0" err="1"/>
              <a:t>PLAsTiCC</a:t>
            </a:r>
            <a:r>
              <a:rPr lang="en-US" sz="2000" dirty="0"/>
              <a:t> #1</a:t>
            </a:r>
          </a:p>
          <a:p>
            <a:pPr marL="285750" indent="-285750">
              <a:buFont typeface="Arial" panose="020B0604020202020204" pitchFamily="34" charset="0"/>
              <a:buChar char="•"/>
            </a:pPr>
            <a:r>
              <a:rPr lang="en-US" sz="2000" dirty="0"/>
              <a:t>For Web App I went with Google Charts</a:t>
            </a:r>
          </a:p>
        </p:txBody>
      </p:sp>
    </p:spTree>
    <p:extLst>
      <p:ext uri="{BB962C8B-B14F-4D97-AF65-F5344CB8AC3E}">
        <p14:creationId xmlns:p14="http://schemas.microsoft.com/office/powerpoint/2010/main" val="3004834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3B469A-08EF-4462-B54E-6D512F0937C6}"/>
              </a:ext>
            </a:extLst>
          </p:cNvPr>
          <p:cNvSpPr/>
          <p:nvPr/>
        </p:nvSpPr>
        <p:spPr>
          <a:xfrm>
            <a:off x="558068" y="6200623"/>
            <a:ext cx="10338598" cy="400110"/>
          </a:xfrm>
          <a:prstGeom prst="rect">
            <a:avLst/>
          </a:prstGeom>
        </p:spPr>
        <p:txBody>
          <a:bodyPr wrap="square">
            <a:spAutoFit/>
          </a:bodyPr>
          <a:lstStyle/>
          <a:p>
            <a:r>
              <a:rPr lang="en-US" sz="1000" dirty="0"/>
              <a:t>Reference:</a:t>
            </a:r>
          </a:p>
          <a:p>
            <a:pPr lvl="1"/>
            <a:r>
              <a:rPr lang="en-US" sz="1000" dirty="0">
                <a:hlinkClick r:id="rId2"/>
              </a:rPr>
              <a:t>https://app.pluralsight.com/library/courses/build-first-data-visualization-google-charts</a:t>
            </a:r>
            <a:endParaRPr lang="en-US" sz="1000" dirty="0"/>
          </a:p>
        </p:txBody>
      </p:sp>
      <p:pic>
        <p:nvPicPr>
          <p:cNvPr id="9" name="Picture 8">
            <a:extLst>
              <a:ext uri="{FF2B5EF4-FFF2-40B4-BE49-F238E27FC236}">
                <a16:creationId xmlns:a16="http://schemas.microsoft.com/office/drawing/2014/main" id="{21A6DBDE-E35C-4653-9AA3-7DE97C00B0F1}"/>
              </a:ext>
            </a:extLst>
          </p:cNvPr>
          <p:cNvPicPr>
            <a:picLocks noChangeAspect="1"/>
          </p:cNvPicPr>
          <p:nvPr/>
        </p:nvPicPr>
        <p:blipFill>
          <a:blip r:embed="rId3"/>
          <a:stretch>
            <a:fillRect/>
          </a:stretch>
        </p:blipFill>
        <p:spPr>
          <a:xfrm>
            <a:off x="3665156" y="325290"/>
            <a:ext cx="7968776" cy="5948277"/>
          </a:xfrm>
          <a:prstGeom prst="rect">
            <a:avLst/>
          </a:prstGeom>
        </p:spPr>
      </p:pic>
      <p:sp>
        <p:nvSpPr>
          <p:cNvPr id="4" name="Title 1">
            <a:extLst>
              <a:ext uri="{FF2B5EF4-FFF2-40B4-BE49-F238E27FC236}">
                <a16:creationId xmlns:a16="http://schemas.microsoft.com/office/drawing/2014/main" id="{69641DD2-1D40-49F5-AD9B-1E325EB7E158}"/>
              </a:ext>
            </a:extLst>
          </p:cNvPr>
          <p:cNvSpPr>
            <a:spLocks noGrp="1"/>
          </p:cNvSpPr>
          <p:nvPr>
            <p:ph type="title"/>
          </p:nvPr>
        </p:nvSpPr>
        <p:spPr>
          <a:xfrm>
            <a:off x="381066" y="102453"/>
            <a:ext cx="2865473" cy="2011573"/>
          </a:xfrm>
        </p:spPr>
        <p:txBody>
          <a:bodyPr/>
          <a:lstStyle/>
          <a:p>
            <a:r>
              <a:rPr lang="en-US" dirty="0"/>
              <a:t>Why this is important...</a:t>
            </a:r>
          </a:p>
        </p:txBody>
      </p:sp>
    </p:spTree>
    <p:extLst>
      <p:ext uri="{BB962C8B-B14F-4D97-AF65-F5344CB8AC3E}">
        <p14:creationId xmlns:p14="http://schemas.microsoft.com/office/powerpoint/2010/main" val="389379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599866" y="91845"/>
            <a:ext cx="10515600" cy="1325563"/>
          </a:xfrm>
        </p:spPr>
        <p:txBody>
          <a:bodyPr>
            <a:normAutofit/>
          </a:bodyPr>
          <a:lstStyle/>
          <a:p>
            <a:r>
              <a:rPr lang="en-US" dirty="0"/>
              <a:t>Django Framework</a:t>
            </a:r>
          </a:p>
        </p:txBody>
      </p:sp>
      <p:sp>
        <p:nvSpPr>
          <p:cNvPr id="4" name="Rectangle 3">
            <a:extLst>
              <a:ext uri="{FF2B5EF4-FFF2-40B4-BE49-F238E27FC236}">
                <a16:creationId xmlns:a16="http://schemas.microsoft.com/office/drawing/2014/main" id="{88C51B17-841A-46E2-872F-172068315415}"/>
              </a:ext>
            </a:extLst>
          </p:cNvPr>
          <p:cNvSpPr/>
          <p:nvPr/>
        </p:nvSpPr>
        <p:spPr>
          <a:xfrm>
            <a:off x="1832593" y="399844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8212594" y="354065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8212593" y="410970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8212593" y="466924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4260677" y="406119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6809024" y="276351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3893923" y="1585888"/>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3694041" y="3692089"/>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004046" y="354065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flipV="1">
            <a:off x="3527170" y="4353750"/>
            <a:ext cx="733507" cy="101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5762432" y="3952903"/>
            <a:ext cx="1241614" cy="40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7595475" y="374967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7595475" y="395290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6966041" y="286394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7595475" y="3952903"/>
            <a:ext cx="617118" cy="905426"/>
          </a:xfrm>
          <a:prstGeom prst="line">
            <a:avLst/>
          </a:prstGeom>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F1FC32B5-9460-4312-8789-3F717FD1C302}"/>
              </a:ext>
            </a:extLst>
          </p:cNvPr>
          <p:cNvSpPr txBox="1">
            <a:spLocks/>
          </p:cNvSpPr>
          <p:nvPr/>
        </p:nvSpPr>
        <p:spPr>
          <a:xfrm>
            <a:off x="6851376" y="2202729"/>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Server-side Python</a:t>
            </a:r>
          </a:p>
        </p:txBody>
      </p:sp>
    </p:spTree>
    <p:extLst>
      <p:ext uri="{BB962C8B-B14F-4D97-AF65-F5344CB8AC3E}">
        <p14:creationId xmlns:p14="http://schemas.microsoft.com/office/powerpoint/2010/main" val="2899820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6E80-F021-4D53-88FC-5FCAF1B3A885}"/>
              </a:ext>
            </a:extLst>
          </p:cNvPr>
          <p:cNvSpPr>
            <a:spLocks noGrp="1"/>
          </p:cNvSpPr>
          <p:nvPr>
            <p:ph type="title"/>
          </p:nvPr>
        </p:nvSpPr>
        <p:spPr/>
        <p:txBody>
          <a:bodyPr/>
          <a:lstStyle/>
          <a:p>
            <a:r>
              <a:rPr lang="en-US" dirty="0"/>
              <a:t>AWS EB (Elastic Beanstalk) vs ES2</a:t>
            </a:r>
          </a:p>
        </p:txBody>
      </p:sp>
      <p:sp>
        <p:nvSpPr>
          <p:cNvPr id="3" name="Content Placeholder 2">
            <a:extLst>
              <a:ext uri="{FF2B5EF4-FFF2-40B4-BE49-F238E27FC236}">
                <a16:creationId xmlns:a16="http://schemas.microsoft.com/office/drawing/2014/main" id="{4AFECD66-B096-447E-83DD-6B0479CB19EB}"/>
              </a:ext>
            </a:extLst>
          </p:cNvPr>
          <p:cNvSpPr>
            <a:spLocks noGrp="1"/>
          </p:cNvSpPr>
          <p:nvPr>
            <p:ph idx="1"/>
          </p:nvPr>
        </p:nvSpPr>
        <p:spPr>
          <a:xfrm>
            <a:off x="838200" y="1696844"/>
            <a:ext cx="6243735" cy="4351338"/>
          </a:xfrm>
        </p:spPr>
        <p:txBody>
          <a:bodyPr/>
          <a:lstStyle/>
          <a:p>
            <a:r>
              <a:rPr lang="en-US" dirty="0"/>
              <a:t>EB = EC2 + RDS + S3</a:t>
            </a:r>
          </a:p>
          <a:p>
            <a:r>
              <a:rPr lang="en-US" dirty="0"/>
              <a:t>Scales with demand</a:t>
            </a:r>
          </a:p>
          <a:p>
            <a:r>
              <a:rPr lang="en-US" dirty="0"/>
              <a:t>Follow instructions from </a:t>
            </a:r>
            <a:r>
              <a:rPr lang="en-US" sz="1200" dirty="0">
                <a:hlinkClick r:id="rId2"/>
              </a:rPr>
              <a:t>https://realpython.com/deploying-a-django-app-and-postgresql-to-aws-elastic-beanstalk/</a:t>
            </a:r>
            <a:endParaRPr lang="en-US" sz="1200" dirty="0"/>
          </a:p>
          <a:p>
            <a:r>
              <a:rPr lang="en-US" dirty="0"/>
              <a:t>Straightforward but not really...</a:t>
            </a:r>
          </a:p>
          <a:p>
            <a:r>
              <a:rPr lang="en-US" dirty="0"/>
              <a:t>Baseline = $8/day with no traffic and minimal data (ARRGH!)</a:t>
            </a:r>
          </a:p>
        </p:txBody>
      </p:sp>
      <p:pic>
        <p:nvPicPr>
          <p:cNvPr id="4" name="Picture 3">
            <a:extLst>
              <a:ext uri="{FF2B5EF4-FFF2-40B4-BE49-F238E27FC236}">
                <a16:creationId xmlns:a16="http://schemas.microsoft.com/office/drawing/2014/main" id="{605D59AB-7188-450C-B5B9-81A1F4DC716B}"/>
              </a:ext>
            </a:extLst>
          </p:cNvPr>
          <p:cNvPicPr>
            <a:picLocks noChangeAspect="1"/>
          </p:cNvPicPr>
          <p:nvPr/>
        </p:nvPicPr>
        <p:blipFill>
          <a:blip r:embed="rId3"/>
          <a:stretch>
            <a:fillRect/>
          </a:stretch>
        </p:blipFill>
        <p:spPr>
          <a:xfrm>
            <a:off x="7164584" y="1570522"/>
            <a:ext cx="4639806" cy="4222557"/>
          </a:xfrm>
          <a:prstGeom prst="rect">
            <a:avLst/>
          </a:prstGeom>
        </p:spPr>
      </p:pic>
    </p:spTree>
    <p:extLst>
      <p:ext uri="{BB962C8B-B14F-4D97-AF65-F5344CB8AC3E}">
        <p14:creationId xmlns:p14="http://schemas.microsoft.com/office/powerpoint/2010/main" val="3749611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7FAF-3538-4288-8DB2-24E83170AC38}"/>
              </a:ext>
            </a:extLst>
          </p:cNvPr>
          <p:cNvSpPr>
            <a:spLocks noGrp="1"/>
          </p:cNvSpPr>
          <p:nvPr>
            <p:ph type="title"/>
          </p:nvPr>
        </p:nvSpPr>
        <p:spPr/>
        <p:txBody>
          <a:bodyPr/>
          <a:lstStyle/>
          <a:p>
            <a:r>
              <a:rPr lang="en-US" dirty="0"/>
              <a:t>Second Try: Postgres directly on EC2</a:t>
            </a:r>
          </a:p>
        </p:txBody>
      </p:sp>
      <p:pic>
        <p:nvPicPr>
          <p:cNvPr id="5" name="Picture 4">
            <a:extLst>
              <a:ext uri="{FF2B5EF4-FFF2-40B4-BE49-F238E27FC236}">
                <a16:creationId xmlns:a16="http://schemas.microsoft.com/office/drawing/2014/main" id="{09A91526-E233-4F1F-9C04-112E397E3619}"/>
              </a:ext>
            </a:extLst>
          </p:cNvPr>
          <p:cNvPicPr>
            <a:picLocks noChangeAspect="1"/>
          </p:cNvPicPr>
          <p:nvPr/>
        </p:nvPicPr>
        <p:blipFill>
          <a:blip r:embed="rId2"/>
          <a:stretch>
            <a:fillRect/>
          </a:stretch>
        </p:blipFill>
        <p:spPr>
          <a:xfrm>
            <a:off x="573087" y="1501775"/>
            <a:ext cx="11249025" cy="4991100"/>
          </a:xfrm>
          <a:prstGeom prst="rect">
            <a:avLst/>
          </a:prstGeom>
        </p:spPr>
      </p:pic>
    </p:spTree>
    <p:extLst>
      <p:ext uri="{BB962C8B-B14F-4D97-AF65-F5344CB8AC3E}">
        <p14:creationId xmlns:p14="http://schemas.microsoft.com/office/powerpoint/2010/main" val="732775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Play !</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hlinkClick r:id="rId2"/>
              </a:rPr>
              <a:t>www.cwinsor.us</a:t>
            </a:r>
            <a:r>
              <a:rPr lang="en-US" dirty="0"/>
              <a:t> (look for </a:t>
            </a:r>
            <a:r>
              <a:rPr lang="en-US" dirty="0" err="1"/>
              <a:t>StarChaser</a:t>
            </a:r>
            <a:r>
              <a:rPr lang="en-US" dirty="0"/>
              <a:t>)</a:t>
            </a:r>
          </a:p>
          <a:p>
            <a:r>
              <a:rPr lang="en-US" dirty="0"/>
              <a:t>Or directly...</a:t>
            </a:r>
          </a:p>
          <a:p>
            <a:r>
              <a:rPr lang="en-US" dirty="0">
                <a:hlinkClick r:id="rId3"/>
              </a:rPr>
              <a:t>http://ec2-3-22-167-114.us-east-2.compute.amazonaws.com:8000/</a:t>
            </a:r>
            <a:endParaRPr lang="en-US" dirty="0"/>
          </a:p>
        </p:txBody>
      </p:sp>
    </p:spTree>
    <p:extLst>
      <p:ext uri="{BB962C8B-B14F-4D97-AF65-F5344CB8AC3E}">
        <p14:creationId xmlns:p14="http://schemas.microsoft.com/office/powerpoint/2010/main" val="3008425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user accounts, Postgres, M.L., AWS)</a:t>
            </a:r>
          </a:p>
          <a:p>
            <a:r>
              <a:rPr lang="en-US" dirty="0"/>
              <a:t>2/23 to 5/22 (3 months).  Lots of learning curve</a:t>
            </a:r>
          </a:p>
          <a:p>
            <a:r>
              <a:rPr lang="en-US" dirty="0"/>
              <a:t>Started with Tic-tac-toe and:</a:t>
            </a:r>
          </a:p>
          <a:p>
            <a:pPr lvl="1"/>
            <a:r>
              <a:rPr lang="en-US" dirty="0"/>
              <a:t>Replaced out-of-box database with Postgres</a:t>
            </a:r>
          </a:p>
          <a:p>
            <a:pPr lvl="1"/>
            <a:r>
              <a:rPr lang="en-US" dirty="0"/>
              <a:t>Added external ML models, Kaggle dataset</a:t>
            </a:r>
          </a:p>
          <a:p>
            <a:pPr lvl="1"/>
            <a:r>
              <a:rPr lang="en-US" dirty="0"/>
              <a:t>Added Google Charts</a:t>
            </a:r>
          </a:p>
          <a:p>
            <a:pPr lvl="1"/>
            <a:r>
              <a:rPr lang="en-US" dirty="0"/>
              <a:t>Pushed to AWS</a:t>
            </a:r>
          </a:p>
          <a:p>
            <a:r>
              <a:rPr lang="en-US" dirty="0"/>
              <a:t>Wireframe and personas super important for focus</a:t>
            </a:r>
          </a:p>
        </p:txBody>
      </p:sp>
    </p:spTree>
    <p:extLst>
      <p:ext uri="{BB962C8B-B14F-4D97-AF65-F5344CB8AC3E}">
        <p14:creationId xmlns:p14="http://schemas.microsoft.com/office/powerpoint/2010/main" val="3978747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AB51-D0AE-47AF-A254-ED0A18910444}"/>
              </a:ext>
            </a:extLst>
          </p:cNvPr>
          <p:cNvSpPr>
            <a:spLocks noGrp="1"/>
          </p:cNvSpPr>
          <p:nvPr>
            <p:ph type="title"/>
          </p:nvPr>
        </p:nvSpPr>
        <p:spPr/>
        <p:txBody>
          <a:bodyPr/>
          <a:lstStyle/>
          <a:p>
            <a:r>
              <a:rPr lang="en-US" dirty="0"/>
              <a:t>Best Pandas methods...</a:t>
            </a:r>
          </a:p>
        </p:txBody>
      </p:sp>
      <p:sp>
        <p:nvSpPr>
          <p:cNvPr id="3" name="Content Placeholder 2">
            <a:extLst>
              <a:ext uri="{FF2B5EF4-FFF2-40B4-BE49-F238E27FC236}">
                <a16:creationId xmlns:a16="http://schemas.microsoft.com/office/drawing/2014/main" id="{CC3B6CE1-9DA5-4150-9A0C-898EA1CC56DA}"/>
              </a:ext>
            </a:extLst>
          </p:cNvPr>
          <p:cNvSpPr>
            <a:spLocks noGrp="1"/>
          </p:cNvSpPr>
          <p:nvPr>
            <p:ph idx="1"/>
          </p:nvPr>
        </p:nvSpPr>
        <p:spPr>
          <a:xfrm>
            <a:off x="838200" y="1825625"/>
            <a:ext cx="5982478" cy="4351338"/>
          </a:xfrm>
        </p:spPr>
        <p:txBody>
          <a:bodyPr>
            <a:normAutofit/>
          </a:bodyPr>
          <a:lstStyle/>
          <a:p>
            <a:pPr marL="0" indent="0">
              <a:buNone/>
            </a:pPr>
            <a:r>
              <a:rPr lang="en-US" dirty="0"/>
              <a:t>.pivot()     </a:t>
            </a:r>
            <a:r>
              <a:rPr lang="en-US" sz="2400" dirty="0"/>
              <a:t>given a nominal attribute, create an attribute for each value</a:t>
            </a:r>
            <a:endParaRPr lang="en-US" dirty="0"/>
          </a:p>
          <a:p>
            <a:pPr marL="0" indent="0">
              <a:buNone/>
            </a:pPr>
            <a:endParaRPr lang="en-US" dirty="0"/>
          </a:p>
          <a:p>
            <a:pPr marL="0" indent="0">
              <a:buNone/>
            </a:pPr>
            <a:r>
              <a:rPr lang="en-US" dirty="0"/>
              <a:t>.merge()   merges two </a:t>
            </a:r>
            <a:r>
              <a:rPr lang="en-US" dirty="0" err="1"/>
              <a:t>DataFrames</a:t>
            </a:r>
            <a:endParaRPr lang="en-US" dirty="0"/>
          </a:p>
          <a:p>
            <a:pPr marL="457200" lvl="1" indent="0">
              <a:buNone/>
            </a:pPr>
            <a:r>
              <a:rPr lang="en-US" sz="1800" dirty="0">
                <a:latin typeface="Courier New" panose="02070309020205020404" pitchFamily="49" charset="0"/>
                <a:cs typeface="Courier New" panose="02070309020205020404" pitchFamily="49" charset="0"/>
              </a:rPr>
              <a:t>(example...)</a:t>
            </a:r>
          </a:p>
          <a:p>
            <a:endParaRPr lang="en-US" dirty="0"/>
          </a:p>
          <a:p>
            <a:pPr marL="0" indent="0">
              <a:buNone/>
            </a:pPr>
            <a:r>
              <a:rPr lang="en-US" dirty="0"/>
              <a:t>Boolean indexing...</a:t>
            </a:r>
          </a:p>
          <a:p>
            <a:pPr marL="457200" lvl="1" indent="0">
              <a:buNone/>
            </a:pPr>
            <a:r>
              <a:rPr lang="en-US" sz="2000" dirty="0">
                <a:latin typeface="Courier New" panose="02070309020205020404" pitchFamily="49" charset="0"/>
                <a:cs typeface="Courier New" panose="02070309020205020404" pitchFamily="49" charset="0"/>
              </a:rPr>
              <a:t>filter = reviews['score'] &gt; 6.95</a:t>
            </a:r>
          </a:p>
          <a:p>
            <a:pPr marL="457200" lvl="1" indent="0">
              <a:buNone/>
            </a:pPr>
            <a:r>
              <a:rPr lang="en-US" sz="2000" dirty="0" err="1">
                <a:latin typeface="Courier New" panose="02070309020205020404" pitchFamily="49" charset="0"/>
                <a:cs typeface="Courier New" panose="02070309020205020404" pitchFamily="49" charset="0"/>
              </a:rPr>
              <a:t>reviews.loc</a:t>
            </a:r>
            <a:r>
              <a:rPr lang="en-US" sz="2000" dirty="0">
                <a:latin typeface="Courier New" panose="02070309020205020404" pitchFamily="49" charset="0"/>
                <a:cs typeface="Courier New" panose="02070309020205020404" pitchFamily="49" charset="0"/>
              </a:rPr>
              <a:t>[filter]</a:t>
            </a:r>
          </a:p>
          <a:p>
            <a:endParaRPr lang="en-US" dirty="0"/>
          </a:p>
        </p:txBody>
      </p:sp>
      <p:pic>
        <p:nvPicPr>
          <p:cNvPr id="5" name="Picture 4">
            <a:extLst>
              <a:ext uri="{FF2B5EF4-FFF2-40B4-BE49-F238E27FC236}">
                <a16:creationId xmlns:a16="http://schemas.microsoft.com/office/drawing/2014/main" id="{BF5CA4D9-B39B-4766-A5D1-7FA534CB0A8D}"/>
              </a:ext>
            </a:extLst>
          </p:cNvPr>
          <p:cNvPicPr>
            <a:picLocks noChangeAspect="1"/>
          </p:cNvPicPr>
          <p:nvPr/>
        </p:nvPicPr>
        <p:blipFill>
          <a:blip r:embed="rId2"/>
          <a:stretch>
            <a:fillRect/>
          </a:stretch>
        </p:blipFill>
        <p:spPr>
          <a:xfrm>
            <a:off x="7040821" y="439770"/>
            <a:ext cx="4791075" cy="3371850"/>
          </a:xfrm>
          <a:prstGeom prst="rect">
            <a:avLst/>
          </a:prstGeom>
        </p:spPr>
      </p:pic>
    </p:spTree>
    <p:extLst>
      <p:ext uri="{BB962C8B-B14F-4D97-AF65-F5344CB8AC3E}">
        <p14:creationId xmlns:p14="http://schemas.microsoft.com/office/powerpoint/2010/main" val="3164689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AB97-7247-440A-8842-E575D7625847}"/>
              </a:ext>
            </a:extLst>
          </p:cNvPr>
          <p:cNvSpPr>
            <a:spLocks noGrp="1"/>
          </p:cNvSpPr>
          <p:nvPr>
            <p:ph type="title"/>
          </p:nvPr>
        </p:nvSpPr>
        <p:spPr/>
        <p:txBody>
          <a:bodyPr/>
          <a:lstStyle/>
          <a:p>
            <a:r>
              <a:rPr lang="en-US" dirty="0"/>
              <a:t>Visualization</a:t>
            </a:r>
          </a:p>
        </p:txBody>
      </p:sp>
      <p:pic>
        <p:nvPicPr>
          <p:cNvPr id="4" name="Picture 3">
            <a:extLst>
              <a:ext uri="{FF2B5EF4-FFF2-40B4-BE49-F238E27FC236}">
                <a16:creationId xmlns:a16="http://schemas.microsoft.com/office/drawing/2014/main" id="{91BBDDC0-06F1-478A-A695-DEF55B098A7B}"/>
              </a:ext>
            </a:extLst>
          </p:cNvPr>
          <p:cNvPicPr>
            <a:picLocks noChangeAspect="1"/>
          </p:cNvPicPr>
          <p:nvPr/>
        </p:nvPicPr>
        <p:blipFill>
          <a:blip r:embed="rId2"/>
          <a:stretch>
            <a:fillRect/>
          </a:stretch>
        </p:blipFill>
        <p:spPr>
          <a:xfrm>
            <a:off x="729342" y="1368098"/>
            <a:ext cx="10122159" cy="4842322"/>
          </a:xfrm>
          <a:prstGeom prst="rect">
            <a:avLst/>
          </a:prstGeom>
        </p:spPr>
      </p:pic>
      <p:sp>
        <p:nvSpPr>
          <p:cNvPr id="5" name="Rectangle 4">
            <a:extLst>
              <a:ext uri="{FF2B5EF4-FFF2-40B4-BE49-F238E27FC236}">
                <a16:creationId xmlns:a16="http://schemas.microsoft.com/office/drawing/2014/main" id="{A5CAF724-1FD4-4D61-9153-0D915CEB5789}"/>
              </a:ext>
            </a:extLst>
          </p:cNvPr>
          <p:cNvSpPr/>
          <p:nvPr/>
        </p:nvSpPr>
        <p:spPr>
          <a:xfrm>
            <a:off x="519404" y="6200487"/>
            <a:ext cx="8305800" cy="400110"/>
          </a:xfrm>
          <a:prstGeom prst="rect">
            <a:avLst/>
          </a:prstGeom>
        </p:spPr>
        <p:txBody>
          <a:bodyPr wrap="square">
            <a:spAutoFit/>
          </a:bodyPr>
          <a:lstStyle/>
          <a:p>
            <a:r>
              <a:rPr lang="en-US" sz="1000" dirty="0"/>
              <a:t>Reference:</a:t>
            </a:r>
          </a:p>
          <a:p>
            <a:pPr lvl="1"/>
            <a:r>
              <a:rPr lang="en-US" sz="1000" dirty="0">
                <a:hlinkClick r:id="rId3"/>
              </a:rPr>
              <a:t>https://app.pluralsight.com/library/courses/build-first-data-visualization-google-charts</a:t>
            </a:r>
            <a:endParaRPr lang="en-US" sz="1000" dirty="0"/>
          </a:p>
        </p:txBody>
      </p:sp>
    </p:spTree>
    <p:extLst>
      <p:ext uri="{BB962C8B-B14F-4D97-AF65-F5344CB8AC3E}">
        <p14:creationId xmlns:p14="http://schemas.microsoft.com/office/powerpoint/2010/main" val="173588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we can take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a:xfrm>
            <a:off x="678180" y="1643380"/>
            <a:ext cx="10835640" cy="4849495"/>
          </a:xfrm>
        </p:spPr>
        <p:txBody>
          <a:bodyPr>
            <a:normAutofit fontScale="85000" lnSpcReduction="20000"/>
          </a:bodyPr>
          <a:lstStyle/>
          <a:p>
            <a:r>
              <a:rPr lang="en-US" dirty="0"/>
              <a:t>Today</a:t>
            </a:r>
          </a:p>
          <a:p>
            <a:pPr lvl="1"/>
            <a:r>
              <a:rPr lang="en-US" dirty="0"/>
              <a:t>ML as part of web application</a:t>
            </a:r>
          </a:p>
          <a:p>
            <a:r>
              <a:rPr lang="en-US" dirty="0"/>
              <a:t>Tomorrow: Internet-of-Things</a:t>
            </a:r>
          </a:p>
          <a:p>
            <a:pPr lvl="1"/>
            <a:r>
              <a:rPr lang="en-US" dirty="0"/>
              <a:t>Front-end is Raspberry Pi running Python</a:t>
            </a:r>
          </a:p>
          <a:p>
            <a:pPr lvl="1"/>
            <a:r>
              <a:rPr lang="en-US" dirty="0"/>
              <a:t>POST data to back-end</a:t>
            </a:r>
          </a:p>
          <a:p>
            <a:pPr lvl="1"/>
            <a:r>
              <a:rPr lang="en-US" dirty="0"/>
              <a:t>GET classifications/recommendations from backend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r>
              <a:rPr lang="en-US" dirty="0"/>
              <a:t>Day 4: Offer our OWN </a:t>
            </a:r>
            <a:r>
              <a:rPr lang="en-US" dirty="0" err="1"/>
              <a:t>api</a:t>
            </a:r>
            <a:r>
              <a:rPr lang="en-US" dirty="0"/>
              <a:t> to subscribers</a:t>
            </a:r>
          </a:p>
          <a:p>
            <a:pPr lvl="1"/>
            <a:r>
              <a:rPr lang="en-US" dirty="0"/>
              <a:t>see Gene’s presentation &lt;LINK?&gt; </a:t>
            </a:r>
            <a:r>
              <a:rPr lang="en-US" sz="1400" dirty="0">
                <a:solidFill>
                  <a:srgbClr val="FF0000"/>
                </a:solidFill>
                <a:hlinkClick r:id="rId2">
                  <a:extLst>
                    <a:ext uri="{A12FA001-AC4F-418D-AE19-62706E023703}">
                      <ahyp:hlinkClr xmlns:ahyp="http://schemas.microsoft.com/office/drawing/2018/hyperlinkcolor" val="tx"/>
                    </a:ext>
                  </a:extLst>
                </a:hlinkClick>
              </a:rPr>
              <a:t>https://github.com/MetrowestBostonDevelopersMLGroup/MeetingPresentations</a:t>
            </a:r>
            <a:r>
              <a:rPr lang="en-US" sz="1400" dirty="0">
                <a:solidFill>
                  <a:srgbClr val="FF0000"/>
                </a:solidFill>
              </a:rPr>
              <a:t> </a:t>
            </a:r>
            <a:endParaRPr lang="en-US" dirty="0">
              <a:solidFill>
                <a:srgbClr val="FF0000"/>
              </a:solidFill>
            </a:endParaRPr>
          </a:p>
          <a:p>
            <a:pPr lvl="1"/>
            <a:r>
              <a:rPr lang="en-US" dirty="0"/>
              <a:t>and article </a:t>
            </a:r>
            <a:r>
              <a:rPr lang="en-US" sz="1500" dirty="0">
                <a:hlinkClick r:id="rId3"/>
              </a:rPr>
              <a:t>https://a16z.com/2020/02/16/the-new-business-of-ai-and-how-its-different-from-traditional-software/</a:t>
            </a:r>
            <a:endParaRPr lang="en-US" dirty="0"/>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2</a:t>
            </a:r>
          </a:p>
        </p:txBody>
      </p:sp>
      <p:sp>
        <p:nvSpPr>
          <p:cNvPr id="4" name="Rectangle 3">
            <a:extLst>
              <a:ext uri="{FF2B5EF4-FFF2-40B4-BE49-F238E27FC236}">
                <a16:creationId xmlns:a16="http://schemas.microsoft.com/office/drawing/2014/main" id="{88C51B17-841A-46E2-872F-172068315415}"/>
              </a:ext>
            </a:extLst>
          </p:cNvPr>
          <p:cNvSpPr/>
          <p:nvPr/>
        </p:nvSpPr>
        <p:spPr>
          <a:xfrm>
            <a:off x="2102160" y="362047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8482161" y="316268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8482160" y="373173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8482160" y="429127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4547615" y="417536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078591" y="238554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3801456" y="1576225"/>
            <a:ext cx="3133862"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Internet of Things</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3985302" y="383409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273613" y="316268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116494" y="468644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107883" y="494251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3796737" y="407767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3811071" y="446791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049370" y="357493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273613" y="398718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049370" y="439944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7865042" y="337170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7865042" y="394075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235608" y="248597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Tree>
    <p:extLst>
      <p:ext uri="{BB962C8B-B14F-4D97-AF65-F5344CB8AC3E}">
        <p14:creationId xmlns:p14="http://schemas.microsoft.com/office/powerpoint/2010/main" val="386451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3</a:t>
            </a:r>
          </a:p>
        </p:txBody>
      </p:sp>
      <p:sp>
        <p:nvSpPr>
          <p:cNvPr id="4" name="Rectangle 3">
            <a:extLst>
              <a:ext uri="{FF2B5EF4-FFF2-40B4-BE49-F238E27FC236}">
                <a16:creationId xmlns:a16="http://schemas.microsoft.com/office/drawing/2014/main" id="{88C51B17-841A-46E2-872F-172068315415}"/>
              </a:ext>
            </a:extLst>
          </p:cNvPr>
          <p:cNvSpPr/>
          <p:nvPr/>
        </p:nvSpPr>
        <p:spPr>
          <a:xfrm>
            <a:off x="2625073" y="2256842"/>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005074" y="179905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005073" y="2368104"/>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005073" y="2927645"/>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070528" y="281173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601504" y="1021914"/>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155072" y="1560247"/>
            <a:ext cx="5180578" cy="5686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 with Third-party Source</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4508215" y="247046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796526" y="1799052"/>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639407" y="3322819"/>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630796" y="3578888"/>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319650" y="2714042"/>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333984" y="3104290"/>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572283" y="2211305"/>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796526" y="2623558"/>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572283" y="3035812"/>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387955" y="2008078"/>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387955" y="2577130"/>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758521" y="1122348"/>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7609421" y="3759082"/>
            <a:ext cx="3223420" cy="117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7668269" y="3827633"/>
            <a:ext cx="3537795" cy="1074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IBM Watson/Alchemy</a:t>
            </a:r>
          </a:p>
          <a:p>
            <a:r>
              <a:rPr lang="en-US" sz="1800" dirty="0"/>
              <a:t>Face Recognition</a:t>
            </a:r>
          </a:p>
          <a:p>
            <a:r>
              <a:rPr lang="en-US" sz="18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6572283" y="3104290"/>
            <a:ext cx="1037138" cy="1242292"/>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F76A805-2796-490B-B5B6-11973474A1DA}"/>
              </a:ext>
            </a:extLst>
          </p:cNvPr>
          <p:cNvSpPr/>
          <p:nvPr/>
        </p:nvSpPr>
        <p:spPr>
          <a:xfrm>
            <a:off x="7759029" y="5098876"/>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7609421" y="5560633"/>
            <a:ext cx="2154339"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7759029" y="5616136"/>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7609421" y="5078916"/>
            <a:ext cx="2154339"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7776587" y="6138281"/>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7627487" y="6138281"/>
            <a:ext cx="2330275" cy="403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6572283" y="3104290"/>
            <a:ext cx="1037138" cy="2153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6572283" y="3104290"/>
            <a:ext cx="1037138" cy="269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6572283" y="3104290"/>
            <a:ext cx="1055204" cy="32357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Framework 4</a:t>
            </a:r>
          </a:p>
        </p:txBody>
      </p:sp>
      <p:sp>
        <p:nvSpPr>
          <p:cNvPr id="4" name="Rectangle 3">
            <a:extLst>
              <a:ext uri="{FF2B5EF4-FFF2-40B4-BE49-F238E27FC236}">
                <a16:creationId xmlns:a16="http://schemas.microsoft.com/office/drawing/2014/main" id="{88C51B17-841A-46E2-872F-172068315415}"/>
              </a:ext>
            </a:extLst>
          </p:cNvPr>
          <p:cNvSpPr/>
          <p:nvPr/>
        </p:nvSpPr>
        <p:spPr>
          <a:xfrm>
            <a:off x="2625073" y="2256842"/>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005074" y="179905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005073" y="2368104"/>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005073" y="2927645"/>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070528" y="2811732"/>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7601504" y="1021914"/>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155072" y="1560247"/>
            <a:ext cx="5180578" cy="5686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Application with Third-party Source</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4508215" y="247046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7796526" y="1799052"/>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2639407" y="3322819"/>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4630796" y="3578888"/>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319650" y="2714042"/>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333984" y="3104290"/>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6572283" y="2211305"/>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7796526" y="2623558"/>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6572283" y="3035812"/>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387955" y="2008078"/>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387955" y="2577130"/>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7758521" y="1122348"/>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45" idx="1"/>
          </p:cNvCxnSpPr>
          <p:nvPr/>
        </p:nvCxnSpPr>
        <p:spPr>
          <a:xfrm>
            <a:off x="6572283" y="3104290"/>
            <a:ext cx="1037138" cy="1242292"/>
          </a:xfrm>
          <a:prstGeom prst="line">
            <a:avLst/>
          </a:prstGeom>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7F76A805-2796-490B-B5B6-11973474A1DA}"/>
              </a:ext>
            </a:extLst>
          </p:cNvPr>
          <p:cNvSpPr/>
          <p:nvPr/>
        </p:nvSpPr>
        <p:spPr>
          <a:xfrm>
            <a:off x="7759029" y="5098869"/>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7609421" y="5560626"/>
            <a:ext cx="2154339"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7759029" y="5616129"/>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7609421" y="5078909"/>
            <a:ext cx="2154339"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7776587" y="6138274"/>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7627487" y="6138274"/>
            <a:ext cx="2330275" cy="403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6572283" y="3104290"/>
            <a:ext cx="1037138" cy="2153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6572283" y="3104290"/>
            <a:ext cx="1037138" cy="2698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6572283" y="3104290"/>
            <a:ext cx="1055204" cy="3235733"/>
          </a:xfrm>
          <a:prstGeom prst="line">
            <a:avLst/>
          </a:prstGeom>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4A472D30-D7CE-46F2-8E00-CE1134C0CFB8}"/>
              </a:ext>
            </a:extLst>
          </p:cNvPr>
          <p:cNvSpPr txBox="1">
            <a:spLocks/>
          </p:cNvSpPr>
          <p:nvPr/>
        </p:nvSpPr>
        <p:spPr>
          <a:xfrm>
            <a:off x="7317991" y="496470"/>
            <a:ext cx="3440908"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i="1" dirty="0"/>
              <a:t>Our API to Subscribers</a:t>
            </a:r>
          </a:p>
        </p:txBody>
      </p:sp>
      <p:cxnSp>
        <p:nvCxnSpPr>
          <p:cNvPr id="21" name="Straight Connector 20">
            <a:extLst>
              <a:ext uri="{FF2B5EF4-FFF2-40B4-BE49-F238E27FC236}">
                <a16:creationId xmlns:a16="http://schemas.microsoft.com/office/drawing/2014/main" id="{22B483B5-A0CE-4C44-8E8F-9116550BA0A2}"/>
              </a:ext>
            </a:extLst>
          </p:cNvPr>
          <p:cNvCxnSpPr>
            <a:cxnSpLocks/>
          </p:cNvCxnSpPr>
          <p:nvPr/>
        </p:nvCxnSpPr>
        <p:spPr>
          <a:xfrm>
            <a:off x="7767619" y="1137569"/>
            <a:ext cx="2541652" cy="462841"/>
          </a:xfrm>
          <a:prstGeom prst="line">
            <a:avLst/>
          </a:prstGeom>
          <a:ln w="762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17F34F62-EDAB-45F9-B36C-465A3D5081FE}"/>
              </a:ext>
            </a:extLst>
          </p:cNvPr>
          <p:cNvCxnSpPr>
            <a:cxnSpLocks/>
          </p:cNvCxnSpPr>
          <p:nvPr/>
        </p:nvCxnSpPr>
        <p:spPr>
          <a:xfrm flipV="1">
            <a:off x="7997955" y="1094341"/>
            <a:ext cx="2168066" cy="494352"/>
          </a:xfrm>
          <a:prstGeom prst="line">
            <a:avLst/>
          </a:prstGeom>
          <a:ln w="76200"/>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37DE5362-1935-493A-9BFD-D071EDB4CAD1}"/>
              </a:ext>
            </a:extLst>
          </p:cNvPr>
          <p:cNvSpPr/>
          <p:nvPr/>
        </p:nvSpPr>
        <p:spPr>
          <a:xfrm>
            <a:off x="7609421" y="3759082"/>
            <a:ext cx="3223420" cy="117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ntent Placeholder 2">
            <a:extLst>
              <a:ext uri="{FF2B5EF4-FFF2-40B4-BE49-F238E27FC236}">
                <a16:creationId xmlns:a16="http://schemas.microsoft.com/office/drawing/2014/main" id="{A490E8D5-9CB5-4678-9340-2CAFE0B0DE05}"/>
              </a:ext>
            </a:extLst>
          </p:cNvPr>
          <p:cNvSpPr txBox="1">
            <a:spLocks/>
          </p:cNvSpPr>
          <p:nvPr/>
        </p:nvSpPr>
        <p:spPr>
          <a:xfrm>
            <a:off x="7668269" y="3827633"/>
            <a:ext cx="3537795" cy="1074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IBM Watson/Alchemy</a:t>
            </a:r>
          </a:p>
          <a:p>
            <a:r>
              <a:rPr lang="en-US" sz="1800" dirty="0"/>
              <a:t>Face Recognition</a:t>
            </a:r>
          </a:p>
          <a:p>
            <a:r>
              <a:rPr lang="en-US" sz="1800" dirty="0"/>
              <a:t>Natural Language Processing</a:t>
            </a:r>
          </a:p>
        </p:txBody>
      </p:sp>
    </p:spTree>
    <p:extLst>
      <p:ext uri="{BB962C8B-B14F-4D97-AF65-F5344CB8AC3E}">
        <p14:creationId xmlns:p14="http://schemas.microsoft.com/office/powerpoint/2010/main" val="274957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3616</TotalTime>
  <Words>1625</Words>
  <Application>Microsoft Office PowerPoint</Application>
  <PresentationFormat>Widescreen</PresentationFormat>
  <Paragraphs>273</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Courier New</vt:lpstr>
      <vt:lpstr>Office Theme</vt:lpstr>
      <vt:lpstr>Django/Python/Machine Learning Web Application (Presentation #2)</vt:lpstr>
      <vt:lpstr>Where we are...</vt:lpstr>
      <vt:lpstr>Goals:</vt:lpstr>
      <vt:lpstr>Django Framework</vt:lpstr>
      <vt:lpstr>Where we can take this...</vt:lpstr>
      <vt:lpstr>Framework 2</vt:lpstr>
      <vt:lpstr>Framework 3</vt:lpstr>
      <vt:lpstr>Framework 4</vt:lpstr>
      <vt:lpstr>There’s so much out there...</vt:lpstr>
      <vt:lpstr>But we digress</vt:lpstr>
      <vt:lpstr>“StarChaser”</vt:lpstr>
      <vt:lpstr>Best Practices in Web App Design</vt:lpstr>
      <vt:lpstr>Target Audience:</vt:lpstr>
      <vt:lpstr>Personas</vt:lpstr>
      <vt:lpstr>Priority Content</vt:lpstr>
      <vt:lpstr>Proposed Site Map</vt:lpstr>
      <vt:lpstr>Wireframes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From last time</vt:lpstr>
      <vt:lpstr>Schema</vt:lpstr>
      <vt:lpstr>pick_star (view)</vt:lpstr>
      <vt:lpstr>pick_star (html)</vt:lpstr>
      <vt:lpstr>place_bets (view)</vt:lpstr>
      <vt:lpstr>place_bets (html)</vt:lpstr>
      <vt:lpstr>“Data Visualization”</vt:lpstr>
      <vt:lpstr>Why this is important...</vt:lpstr>
      <vt:lpstr>AWS EB (Elastic Beanstalk) vs ES2</vt:lpstr>
      <vt:lpstr>Second Try: Postgres directly on EC2</vt:lpstr>
      <vt:lpstr>Go Play !</vt:lpstr>
      <vt:lpstr>Level of Effort and Takeaways</vt:lpstr>
      <vt:lpstr>References</vt:lpstr>
      <vt:lpstr>Thank You</vt:lpstr>
      <vt:lpstr>Best Pandas methods...</vt:lpstr>
      <vt:lpstr>Visualization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147</cp:revision>
  <dcterms:created xsi:type="dcterms:W3CDTF">2020-03-07T09:24:04Z</dcterms:created>
  <dcterms:modified xsi:type="dcterms:W3CDTF">2020-06-13T16:49:03Z</dcterms:modified>
</cp:coreProperties>
</file>