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71" r:id="rId10"/>
    <p:sldId id="261" r:id="rId11"/>
    <p:sldId id="269" r:id="rId12"/>
    <p:sldId id="270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C527BA3-55FB-49DE-9A3D-E1ADC6AEB06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349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4C0B3-A5FB-4B82-AC34-E8A16546F7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9CB2A-6BB6-4C22-A137-D7043BA0CA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6EB28-76D0-46D0-AD24-80C62EE5A7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B7E67-4B54-4606-A029-223BCB946E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72B47-2D61-42BD-825B-CC70D2A4F2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750A8-79F2-4B73-BC16-8A76764701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EA9C6-8E03-4C6B-9D4C-CB583F31DB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2B466-03F9-4E18-98AE-9EE2C3E9C2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25413-CBA3-479F-87AC-AD32852E9A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346B3-F928-4364-8032-5A76F0FC61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009659BD-24ED-4679-83A7-43B7AB35F90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247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600"/>
              <a:t>BigQueue </a:t>
            </a:r>
            <a:br>
              <a:rPr lang="en-US" altLang="zh-CN" sz="4600"/>
            </a:br>
            <a:r>
              <a:rPr lang="en-US" altLang="zh-CN" sz="4600"/>
              <a:t>A Big, Fast and Persistent Queue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- by William</a:t>
            </a:r>
            <a:br>
              <a:rPr lang="en-US" altLang="zh-CN"/>
            </a:br>
            <a:r>
              <a:rPr lang="en-US" altLang="zh-CN"/>
              <a:t>http://bulldog2011.github.com/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Simple Interface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/>
              <a:t>Creation</a:t>
            </a:r>
            <a:br>
              <a:rPr lang="en-US" altLang="zh-CN" sz="2600"/>
            </a:b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IBigQueue bigQueue = </a:t>
            </a:r>
            <a:r>
              <a:rPr lang="en-US" altLang="zh-CN" sz="17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 BigQueueImpl(</a:t>
            </a:r>
            <a:r>
              <a:rPr lang="en-US" altLang="zh-CN" sz="1700">
                <a:solidFill>
                  <a:srgbClr val="2A00FF"/>
                </a:solidFill>
                <a:latin typeface="Consolas" pitchFamily="49" charset="0"/>
              </a:rPr>
              <a:t>"d:/bigqueue/tutorial"</a:t>
            </a: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zh-CN" sz="1700">
                <a:solidFill>
                  <a:srgbClr val="2A00FF"/>
                </a:solidFill>
                <a:latin typeface="Consolas" pitchFamily="49" charset="0"/>
              </a:rPr>
              <a:t>"demo"</a:t>
            </a: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altLang="zh-CN" sz="1700"/>
          </a:p>
          <a:p>
            <a:pPr>
              <a:lnSpc>
                <a:spcPct val="80000"/>
              </a:lnSpc>
            </a:pPr>
            <a:r>
              <a:rPr lang="en-US" altLang="zh-CN" sz="2600"/>
              <a:t>Enqueue</a:t>
            </a:r>
            <a:br>
              <a:rPr lang="en-US" altLang="zh-CN" sz="2600"/>
            </a:br>
            <a:r>
              <a:rPr lang="en-US" altLang="zh-CN" sz="1700" b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zh-CN" sz="17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 i = 0; i &lt; 10; i++) {</a:t>
            </a:r>
            <a:endParaRPr lang="en-US" altLang="zh-CN" sz="17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      String item = String.</a:t>
            </a:r>
            <a:r>
              <a:rPr lang="en-US" altLang="zh-CN" sz="1700" i="1">
                <a:solidFill>
                  <a:srgbClr val="000000"/>
                </a:solidFill>
                <a:latin typeface="Consolas" pitchFamily="49" charset="0"/>
              </a:rPr>
              <a:t>valueOf</a:t>
            </a: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(i);</a:t>
            </a:r>
            <a:endParaRPr lang="en-US" altLang="zh-CN" sz="17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      bigQueue.enqueue(item.getBytes());</a:t>
            </a:r>
            <a:endParaRPr lang="en-US" altLang="zh-CN" sz="17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en-US" altLang="zh-CN" sz="1700"/>
          </a:p>
          <a:p>
            <a:pPr>
              <a:lnSpc>
                <a:spcPct val="80000"/>
              </a:lnSpc>
            </a:pPr>
            <a:r>
              <a:rPr lang="en-US" altLang="zh-CN" sz="2600"/>
              <a:t>Dequeue</a:t>
            </a:r>
            <a:br>
              <a:rPr lang="en-US" altLang="zh-CN" sz="2600"/>
            </a:br>
            <a:r>
              <a:rPr lang="en-US" altLang="zh-CN" sz="1700" b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zh-CN" sz="17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 i = 0; i &lt; 5; i++) {</a:t>
            </a:r>
            <a:endParaRPr lang="en-US" altLang="zh-CN" sz="17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     String item = </a:t>
            </a:r>
            <a:r>
              <a:rPr lang="en-US" altLang="zh-CN" sz="1700" b="1">
                <a:solidFill>
                  <a:srgbClr val="7F0055"/>
                </a:solidFill>
                <a:latin typeface="Consolas" pitchFamily="49" charset="0"/>
              </a:rPr>
              <a:t>new </a:t>
            </a: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String(bigQueue.dequeue());</a:t>
            </a:r>
            <a:endParaRPr lang="en-US" altLang="zh-CN" sz="17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   }</a:t>
            </a:r>
            <a:endParaRPr lang="en-US" altLang="zh-CN" sz="1700"/>
          </a:p>
          <a:p>
            <a:pPr>
              <a:lnSpc>
                <a:spcPct val="80000"/>
              </a:lnSpc>
            </a:pPr>
            <a:r>
              <a:rPr lang="en-US" altLang="zh-CN" sz="2600"/>
              <a:t>Peek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zh-CN" sz="1700" b="1">
                <a:solidFill>
                  <a:srgbClr val="7F0055"/>
                </a:solidFill>
                <a:latin typeface="Consolas" pitchFamily="49" charset="0"/>
              </a:rPr>
              <a:t>byte</a:t>
            </a:r>
            <a:r>
              <a:rPr lang="en-US" altLang="zh-CN" sz="1700">
                <a:solidFill>
                  <a:srgbClr val="000000"/>
                </a:solidFill>
                <a:latin typeface="Consolas" pitchFamily="49" charset="0"/>
              </a:rPr>
              <a:t>[] data = bigQueue.peek();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Fanout Queue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Creation</a:t>
            </a:r>
            <a:br>
              <a:rPr lang="en-US" altLang="zh-CN" sz="2000"/>
            </a:b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IFanOutQueue foQueue = </a:t>
            </a:r>
            <a:r>
              <a:rPr lang="en-US" altLang="zh-CN" sz="13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FanOutQueueImpl(</a:t>
            </a:r>
            <a:r>
              <a:rPr lang="en-US" altLang="zh-CN" sz="1300">
                <a:solidFill>
                  <a:srgbClr val="2A00FF"/>
                </a:solidFill>
                <a:latin typeface="Consolas" pitchFamily="49" charset="0"/>
              </a:rPr>
              <a:t>"d:/tutorial/fanout-queue"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zh-CN" sz="1300">
                <a:solidFill>
                  <a:srgbClr val="2A00FF"/>
                </a:solidFill>
                <a:latin typeface="Consolas" pitchFamily="49" charset="0"/>
              </a:rPr>
              <a:t>"demo"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altLang="zh-CN" sz="1300"/>
          </a:p>
          <a:p>
            <a:pPr>
              <a:lnSpc>
                <a:spcPct val="80000"/>
              </a:lnSpc>
            </a:pPr>
            <a:r>
              <a:rPr lang="en-US" altLang="zh-CN" sz="2000"/>
              <a:t>Enqueue</a:t>
            </a:r>
            <a:br>
              <a:rPr lang="en-US" altLang="zh-CN" sz="2000"/>
            </a:br>
            <a:r>
              <a:rPr lang="en-US" altLang="zh-CN" sz="1300" b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zh-CN" sz="13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i = 0; i &lt; 10; i++) {</a:t>
            </a:r>
            <a:endParaRPr lang="en-US" altLang="zh-CN" sz="13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     String log = </a:t>
            </a:r>
            <a:r>
              <a:rPr lang="en-US" altLang="zh-CN" sz="1300">
                <a:solidFill>
                  <a:srgbClr val="2A00FF"/>
                </a:solidFill>
                <a:latin typeface="Consolas" pitchFamily="49" charset="0"/>
              </a:rPr>
              <a:t>"log-"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+ i;</a:t>
            </a:r>
            <a:endParaRPr lang="en-US" altLang="zh-CN" sz="13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     foQueue.enqueue(log.getBytes());</a:t>
            </a:r>
            <a:endParaRPr lang="en-US" altLang="zh-CN" sz="13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  }</a:t>
            </a:r>
            <a:endParaRPr lang="en-US" altLang="zh-CN" sz="1300"/>
          </a:p>
          <a:p>
            <a:pPr>
              <a:lnSpc>
                <a:spcPct val="80000"/>
              </a:lnSpc>
            </a:pPr>
            <a:r>
              <a:rPr lang="en-US" altLang="zh-CN" sz="2000"/>
              <a:t>Fanout 1 Dequeue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  String fanoutId1 = </a:t>
            </a:r>
            <a:r>
              <a:rPr lang="en-US" altLang="zh-CN" sz="1300">
                <a:solidFill>
                  <a:srgbClr val="2A00FF"/>
                </a:solidFill>
                <a:latin typeface="Consolas" pitchFamily="49" charset="0"/>
              </a:rPr>
              <a:t>"realtime"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altLang="zh-CN" sz="13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 b="1">
                <a:solidFill>
                  <a:srgbClr val="7F0055"/>
                </a:solidFill>
                <a:latin typeface="Consolas" pitchFamily="49" charset="0"/>
              </a:rPr>
              <a:t>   while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(!foQueue.isEmpty(fanoutId1)) {</a:t>
            </a:r>
            <a:endParaRPr lang="en-US" altLang="zh-CN" sz="13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      String item = </a:t>
            </a:r>
            <a:r>
              <a:rPr lang="en-US" altLang="zh-CN" sz="13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String(foQueue.dequeue(fanoutId1));</a:t>
            </a:r>
            <a:endParaRPr lang="en-US" altLang="zh-CN" sz="13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      System.</a:t>
            </a:r>
            <a:r>
              <a:rPr lang="en-US" altLang="zh-CN" sz="13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.println(item);</a:t>
            </a:r>
            <a:endParaRPr lang="en-US" altLang="zh-CN" sz="130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  }</a:t>
            </a:r>
            <a:endParaRPr lang="en-US" altLang="zh-CN" sz="1300"/>
          </a:p>
          <a:p>
            <a:pPr>
              <a:lnSpc>
                <a:spcPct val="80000"/>
              </a:lnSpc>
            </a:pPr>
            <a:r>
              <a:rPr lang="en-US" altLang="zh-CN" sz="2000"/>
              <a:t>Fanout 2 Dequeue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  String fanoutId2 = </a:t>
            </a:r>
            <a:r>
              <a:rPr lang="en-US" altLang="zh-CN" sz="1300">
                <a:solidFill>
                  <a:srgbClr val="2A00FF"/>
                </a:solidFill>
                <a:latin typeface="Consolas" pitchFamily="49" charset="0"/>
              </a:rPr>
              <a:t>"offline"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 b="1">
                <a:solidFill>
                  <a:srgbClr val="7F0055"/>
                </a:solidFill>
                <a:latin typeface="Consolas" pitchFamily="49" charset="0"/>
              </a:rPr>
              <a:t>   while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(!foQueue.isEmpty(fanoutId2))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      String item = </a:t>
            </a:r>
            <a:r>
              <a:rPr lang="en-US" altLang="zh-CN" sz="13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String(foQueue.dequeue(fanoutId2));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      System.</a:t>
            </a:r>
            <a:r>
              <a:rPr lang="en-US" altLang="zh-CN" sz="13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.println(item);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latin typeface="Consolas" pitchFamily="49" charset="0"/>
              </a:rPr>
              <a:t>  Fanout 1 and Fanout 2 consuming are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Fanout Queue Semantics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2157413"/>
            <a:ext cx="5867400" cy="254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Use Case 1 : </a:t>
            </a:r>
            <a:br>
              <a:rPr lang="en-US" altLang="zh-CN" sz="3800"/>
            </a:br>
            <a:r>
              <a:rPr lang="en-US" altLang="zh-CN" sz="3800"/>
              <a:t>Log Collecting &amp; Consuming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133600"/>
            <a:ext cx="5781675" cy="254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Use Case 2 : </a:t>
            </a:r>
            <a:br>
              <a:rPr lang="en-US" altLang="zh-CN" sz="3800"/>
            </a:br>
            <a:r>
              <a:rPr lang="en-US" altLang="zh-CN" sz="3800"/>
              <a:t>Big Data Sorting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/>
              <a:t>Queue Only Algorithm:</a:t>
            </a:r>
          </a:p>
          <a:p>
            <a:pPr marL="990600" lvl="1" indent="-646113">
              <a:buFontTx/>
              <a:buAutoNum type="arabicPeriod"/>
            </a:pPr>
            <a:r>
              <a:rPr lang="en-US" altLang="zh-CN"/>
              <a:t>Put all data into a source queue</a:t>
            </a:r>
          </a:p>
          <a:p>
            <a:pPr marL="990600" lvl="1" indent="-646113">
              <a:buFontTx/>
              <a:buAutoNum type="arabicPeriod"/>
            </a:pPr>
            <a:r>
              <a:rPr lang="en-US" altLang="zh-CN"/>
              <a:t>Build a queueOfSortedQueues by dividing and sorting the source queue</a:t>
            </a:r>
          </a:p>
          <a:p>
            <a:pPr marL="990600" lvl="1" indent="-646113">
              <a:buFontTx/>
              <a:buAutoNum type="arabicPeriod"/>
            </a:pPr>
            <a:r>
              <a:rPr lang="en-US" altLang="zh-CN"/>
              <a:t>Merge sort the queueOfSortedQueues</a:t>
            </a:r>
          </a:p>
          <a:p>
            <a:pPr marL="990600" lvl="1" indent="-646113">
              <a:buFontTx/>
              <a:buAutoNum type="arabicPeriod"/>
            </a:pPr>
            <a:r>
              <a:rPr lang="en-US" altLang="zh-CN"/>
              <a:t>The last one left in the queueOfSortedQueues is the final sorted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Source, Samples, Docs and Tutorials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514600"/>
            <a:ext cx="6705600" cy="1066800"/>
          </a:xfrm>
        </p:spPr>
        <p:txBody>
          <a:bodyPr/>
          <a:lstStyle/>
          <a:p>
            <a:pPr lvl="1" algn="ctr">
              <a:buFont typeface="Wingdings" pitchFamily="2" charset="2"/>
              <a:buNone/>
            </a:pPr>
            <a:r>
              <a:rPr lang="en-US" altLang="zh-CN"/>
              <a:t>https://github.com/bulldog2011/bigqueue</a:t>
            </a:r>
          </a:p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Other Alternatives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/>
              <a:t>Apache ActiveMQ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http://activemq.apache.org 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RabbitMQ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http://www.rabbitmq.com/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ZeroMQ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http://www.zeromq.org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Kestrel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https://github.com/robey/kestrel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Apache Kafka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http://kafka.apache.org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Feature Highlights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500" b="1"/>
              <a:t>Fast</a:t>
            </a:r>
          </a:p>
          <a:p>
            <a:pPr lvl="1">
              <a:lnSpc>
                <a:spcPct val="80000"/>
              </a:lnSpc>
            </a:pPr>
            <a:r>
              <a:rPr lang="en-US" altLang="zh-CN" sz="1300"/>
              <a:t>enqueue and dequeue are close to O(1) direct memory access.</a:t>
            </a:r>
          </a:p>
          <a:p>
            <a:pPr>
              <a:lnSpc>
                <a:spcPct val="80000"/>
              </a:lnSpc>
            </a:pPr>
            <a:r>
              <a:rPr lang="en-US" altLang="zh-CN" sz="1500" b="1"/>
              <a:t>Big</a:t>
            </a:r>
          </a:p>
          <a:p>
            <a:pPr lvl="1">
              <a:lnSpc>
                <a:spcPct val="80000"/>
              </a:lnSpc>
            </a:pPr>
            <a:r>
              <a:rPr lang="en-US" altLang="zh-CN" sz="1300"/>
              <a:t>Only limited by available disk space.</a:t>
            </a:r>
          </a:p>
          <a:p>
            <a:pPr>
              <a:lnSpc>
                <a:spcPct val="80000"/>
              </a:lnSpc>
            </a:pPr>
            <a:r>
              <a:rPr lang="en-US" altLang="zh-CN" sz="1500" b="1"/>
              <a:t>Persistent</a:t>
            </a:r>
          </a:p>
          <a:p>
            <a:pPr lvl="1">
              <a:lnSpc>
                <a:spcPct val="80000"/>
              </a:lnSpc>
            </a:pPr>
            <a:r>
              <a:rPr lang="en-US" altLang="zh-CN" sz="1300"/>
              <a:t>Data is persisted on disk and is crash resistant.</a:t>
            </a:r>
          </a:p>
          <a:p>
            <a:pPr>
              <a:lnSpc>
                <a:spcPct val="80000"/>
              </a:lnSpc>
            </a:pPr>
            <a:r>
              <a:rPr lang="en-US" altLang="zh-CN" sz="1500" b="1"/>
              <a:t>Reliable</a:t>
            </a:r>
          </a:p>
          <a:p>
            <a:pPr lvl="1">
              <a:lnSpc>
                <a:spcPct val="80000"/>
              </a:lnSpc>
            </a:pPr>
            <a:r>
              <a:rPr lang="en-US" altLang="zh-CN" sz="1300"/>
              <a:t>OS will be responsible for message persistence even your process crashes.</a:t>
            </a:r>
          </a:p>
          <a:p>
            <a:pPr>
              <a:lnSpc>
                <a:spcPct val="80000"/>
              </a:lnSpc>
            </a:pPr>
            <a:r>
              <a:rPr lang="en-US" altLang="zh-CN" sz="1500" b="1"/>
              <a:t>Realtime</a:t>
            </a:r>
          </a:p>
          <a:p>
            <a:pPr lvl="1">
              <a:lnSpc>
                <a:spcPct val="80000"/>
              </a:lnSpc>
            </a:pPr>
            <a:r>
              <a:rPr lang="en-US" altLang="zh-CN" sz="1300"/>
              <a:t>Produced messages will be immediately visible to consumers</a:t>
            </a:r>
          </a:p>
          <a:p>
            <a:pPr>
              <a:lnSpc>
                <a:spcPct val="80000"/>
              </a:lnSpc>
            </a:pPr>
            <a:r>
              <a:rPr lang="en-US" altLang="zh-CN" sz="1500" b="1"/>
              <a:t>Flexible Queue Semantics</a:t>
            </a:r>
          </a:p>
          <a:p>
            <a:pPr lvl="1">
              <a:lnSpc>
                <a:spcPct val="80000"/>
              </a:lnSpc>
            </a:pPr>
            <a:r>
              <a:rPr lang="en-US" altLang="zh-CN" sz="1300"/>
              <a:t>Consume once queue, fanout queue, can even consume by index</a:t>
            </a:r>
          </a:p>
          <a:p>
            <a:pPr>
              <a:lnSpc>
                <a:spcPct val="80000"/>
              </a:lnSpc>
            </a:pPr>
            <a:r>
              <a:rPr lang="en-US" altLang="zh-CN" sz="1500" b="1"/>
              <a:t>Memory-efficient</a:t>
            </a:r>
          </a:p>
          <a:p>
            <a:pPr lvl="1">
              <a:lnSpc>
                <a:spcPct val="80000"/>
              </a:lnSpc>
            </a:pPr>
            <a:r>
              <a:rPr lang="en-US" altLang="zh-CN" sz="1300"/>
              <a:t>Automatic pagging &amp; swapping algorithm, only most recently accessed data is kept in memory.</a:t>
            </a:r>
          </a:p>
          <a:p>
            <a:pPr>
              <a:lnSpc>
                <a:spcPct val="80000"/>
              </a:lnSpc>
            </a:pPr>
            <a:r>
              <a:rPr lang="en-US" altLang="zh-CN" sz="1500" b="1"/>
              <a:t>Thread-safe</a:t>
            </a:r>
          </a:p>
          <a:p>
            <a:pPr lvl="1">
              <a:lnSpc>
                <a:spcPct val="80000"/>
              </a:lnSpc>
            </a:pPr>
            <a:r>
              <a:rPr lang="en-US" altLang="zh-CN" sz="1300"/>
              <a:t>Multiple threads can concurrently enqueue and dequeue without data corruption.</a:t>
            </a:r>
          </a:p>
          <a:p>
            <a:pPr>
              <a:lnSpc>
                <a:spcPct val="80000"/>
              </a:lnSpc>
            </a:pPr>
            <a:r>
              <a:rPr lang="en-US" altLang="zh-CN" sz="1500" b="1"/>
              <a:t>Simple &amp; Light-weight</a:t>
            </a:r>
          </a:p>
          <a:p>
            <a:pPr lvl="1">
              <a:lnSpc>
                <a:spcPct val="80000"/>
              </a:lnSpc>
            </a:pPr>
            <a:r>
              <a:rPr lang="en-US" altLang="zh-CN" sz="1300"/>
              <a:t>Current library jar is less than 40K.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Highlights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concurrent producing and consuming case, average throughput is around </a:t>
            </a:r>
            <a:r>
              <a:rPr lang="en-US" altLang="zh-CN" b="1" i="1"/>
              <a:t>166MBps</a:t>
            </a:r>
            <a:r>
              <a:rPr lang="en-US" altLang="zh-CN"/>
              <a:t>.</a:t>
            </a:r>
          </a:p>
          <a:p>
            <a:r>
              <a:rPr lang="en-US" altLang="zh-CN"/>
              <a:t>In sequential producing then consuming case, average throughput is around </a:t>
            </a:r>
            <a:r>
              <a:rPr lang="en-US" altLang="zh-CN" b="1" i="1"/>
              <a:t>333MBps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Design </a:t>
            </a:r>
            <a:r>
              <a:rPr lang="en-US" altLang="zh-CN">
                <a:latin typeface="Arial"/>
              </a:rPr>
              <a:t>–</a:t>
            </a:r>
            <a:r>
              <a:rPr lang="en-US" altLang="zh-CN"/>
              <a:t> Logical View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3188"/>
          </a:xfrm>
          <a:noFill/>
          <a:ln/>
        </p:spPr>
        <p:txBody>
          <a:bodyPr/>
          <a:lstStyle/>
          <a:p>
            <a:r>
              <a:rPr lang="en-US" altLang="zh-CN"/>
              <a:t>Looks just like a big array or a circular array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0"/>
            <a:ext cx="4800600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Design </a:t>
            </a:r>
            <a:r>
              <a:rPr lang="en-US" altLang="zh-CN" sz="3800">
                <a:latin typeface="Arial"/>
              </a:rPr>
              <a:t>–</a:t>
            </a:r>
            <a:r>
              <a:rPr lang="en-US" altLang="zh-CN" sz="3800"/>
              <a:t> Consume Once and Fanout Semantics Support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54864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Design </a:t>
            </a:r>
            <a:r>
              <a:rPr lang="en-US" altLang="zh-CN" sz="3800">
                <a:latin typeface="Arial"/>
              </a:rPr>
              <a:t>–</a:t>
            </a:r>
            <a:r>
              <a:rPr lang="en-US" altLang="zh-CN" sz="3800"/>
              <a:t> Physical View : Paged Index + Data File</a:t>
            </a: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7620000" cy="2640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Design </a:t>
            </a:r>
            <a:r>
              <a:rPr lang="en-US" altLang="zh-CN">
                <a:latin typeface="Arial"/>
              </a:rPr>
              <a:t>–</a:t>
            </a:r>
            <a:r>
              <a:rPr lang="en-US" altLang="zh-CN"/>
              <a:t> Components View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09800"/>
            <a:ext cx="3619500" cy="2714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Design </a:t>
            </a:r>
            <a:r>
              <a:rPr lang="en-US" altLang="zh-CN" sz="3800">
                <a:latin typeface="Arial"/>
              </a:rPr>
              <a:t>–</a:t>
            </a:r>
            <a:r>
              <a:rPr lang="en-US" altLang="zh-CN" sz="3800"/>
              <a:t> Dynamic View : </a:t>
            </a:r>
            <a:br>
              <a:rPr lang="en-US" altLang="zh-CN" sz="3800"/>
            </a:br>
            <a:r>
              <a:rPr lang="en-US" altLang="zh-CN" sz="3800"/>
              <a:t>Memory Mapped Sliding Window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400"/>
            <a:ext cx="7315200" cy="2047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Concurrency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Produce(or append) is synchronized in the queue implementation</a:t>
            </a:r>
          </a:p>
          <a:p>
            <a:r>
              <a:rPr lang="en-US" altLang="zh-CN"/>
              <a:t>Consume(or read) is already thread-safe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107</TotalTime>
  <Words>353</Words>
  <Application>Microsoft PowerPoint</Application>
  <PresentationFormat>全屏显示(4:3)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Garamond</vt:lpstr>
      <vt:lpstr>Times New Roman</vt:lpstr>
      <vt:lpstr>Wingdings</vt:lpstr>
      <vt:lpstr>Consolas</vt:lpstr>
      <vt:lpstr>Edge</vt:lpstr>
      <vt:lpstr>BigQueue  A Big, Fast and Persistent Queue</vt:lpstr>
      <vt:lpstr>Feature Highlights</vt:lpstr>
      <vt:lpstr>Performance Highlights</vt:lpstr>
      <vt:lpstr>Design – Logical View</vt:lpstr>
      <vt:lpstr>Design – Consume Once and Fanout Semantics Support</vt:lpstr>
      <vt:lpstr>Design – Physical View : Paged Index + Data File</vt:lpstr>
      <vt:lpstr>Design – Components View</vt:lpstr>
      <vt:lpstr>Design – Dynamic View :  Memory Mapped Sliding Window</vt:lpstr>
      <vt:lpstr>Concurrency</vt:lpstr>
      <vt:lpstr>Simple Interface</vt:lpstr>
      <vt:lpstr>Fanout Queue</vt:lpstr>
      <vt:lpstr>Fanout Queue Semantics</vt:lpstr>
      <vt:lpstr>Use Case 1 :  Log Collecting &amp; Consuming</vt:lpstr>
      <vt:lpstr>Use Case 2 :  Big Data Sorting</vt:lpstr>
      <vt:lpstr>Source, Samples, Docs and Tutorials</vt:lpstr>
      <vt:lpstr>Other Alternatives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tclsevers</cp:lastModifiedBy>
  <cp:revision>92</cp:revision>
  <cp:lastPrinted>1601-01-01T00:00:00Z</cp:lastPrinted>
  <dcterms:created xsi:type="dcterms:W3CDTF">2013-01-28T06:20:22Z</dcterms:created>
  <dcterms:modified xsi:type="dcterms:W3CDTF">2013-04-02T05:11:18Z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