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42"/>
  </p:notesMasterIdLst>
  <p:sldIdLst>
    <p:sldId id="285" r:id="rId3"/>
    <p:sldId id="299" r:id="rId4"/>
    <p:sldId id="287" r:id="rId5"/>
    <p:sldId id="298" r:id="rId6"/>
    <p:sldId id="316" r:id="rId7"/>
    <p:sldId id="315" r:id="rId8"/>
    <p:sldId id="317" r:id="rId9"/>
    <p:sldId id="321" r:id="rId10"/>
    <p:sldId id="300" r:id="rId11"/>
    <p:sldId id="301" r:id="rId12"/>
    <p:sldId id="305" r:id="rId13"/>
    <p:sldId id="306" r:id="rId14"/>
    <p:sldId id="307" r:id="rId15"/>
    <p:sldId id="308" r:id="rId16"/>
    <p:sldId id="303" r:id="rId17"/>
    <p:sldId id="302" r:id="rId18"/>
    <p:sldId id="304" r:id="rId19"/>
    <p:sldId id="309" r:id="rId20"/>
    <p:sldId id="310" r:id="rId21"/>
    <p:sldId id="311" r:id="rId22"/>
    <p:sldId id="312" r:id="rId23"/>
    <p:sldId id="313" r:id="rId24"/>
    <p:sldId id="318" r:id="rId25"/>
    <p:sldId id="319" r:id="rId26"/>
    <p:sldId id="322" r:id="rId27"/>
    <p:sldId id="323" r:id="rId28"/>
    <p:sldId id="324" r:id="rId29"/>
    <p:sldId id="289" r:id="rId30"/>
    <p:sldId id="296" r:id="rId31"/>
    <p:sldId id="293" r:id="rId32"/>
    <p:sldId id="295" r:id="rId33"/>
    <p:sldId id="294" r:id="rId34"/>
    <p:sldId id="290" r:id="rId35"/>
    <p:sldId id="314" r:id="rId36"/>
    <p:sldId id="297" r:id="rId37"/>
    <p:sldId id="288" r:id="rId38"/>
    <p:sldId id="291" r:id="rId39"/>
    <p:sldId id="292" r:id="rId40"/>
    <p:sldId id="284" r:id="rId41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Poppins" pitchFamily="2" charset="77"/>
      <p:regular r:id="rId47"/>
      <p:bold r:id="rId48"/>
      <p:italic r:id="rId49"/>
      <p:boldItalic r:id="rId50"/>
    </p:embeddedFont>
    <p:embeddedFont>
      <p:font typeface="Teko" panose="02000000000000000000" pitchFamily="2" charset="77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70033F-CEE1-4951-A3C0-FDB2C7B250D9}">
  <a:tblStyle styleId="{0270033F-CEE1-4951-A3C0-FDB2C7B250D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/>
    <p:restoredTop sz="94615"/>
  </p:normalViewPr>
  <p:slideViewPr>
    <p:cSldViewPr snapToGrid="0" snapToObjects="1">
      <p:cViewPr varScale="1">
        <p:scale>
          <a:sx n="140" d="100"/>
          <a:sy n="140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008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5966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901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789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6184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0173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1927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6671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9722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0553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004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eb85ed9e4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eb85ed9e4_0_2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4" name="Google Shape;564;g10eb85ed9e4_0_2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7091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7044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789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2577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6025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eb85ed9e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eb85ed9e4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10eb85ed9e4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944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70374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0eb85ed9e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0eb85ed9e4_0_2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g10eb85ed9e4_0_2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043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7737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273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eb85ed9e4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0eb85ed9e4_0_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10eb85ed9e4_0_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250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31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6049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9848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9407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5057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b85ed9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b85ed9e4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0eb85ed9e4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336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351" cy="90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fore You Start!">
  <p:cSld name="Before You Start!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37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 b="1" i="0">
                <a:solidFill>
                  <a:schemeClr val="accent6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ctrTitle"/>
          </p:nvPr>
        </p:nvSpPr>
        <p:spPr>
          <a:xfrm>
            <a:off x="1524000" y="394610"/>
            <a:ext cx="9144000" cy="153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ek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1524000" y="2994612"/>
            <a:ext cx="9144000" cy="37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Save a copy of this document to keep the original untouched.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915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ctrTitle"/>
          </p:nvPr>
        </p:nvSpPr>
        <p:spPr>
          <a:xfrm>
            <a:off x="1524000" y="2091143"/>
            <a:ext cx="9144000" cy="153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eko"/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1"/>
          </p:nvPr>
        </p:nvSpPr>
        <p:spPr>
          <a:xfrm>
            <a:off x="1524000" y="3716100"/>
            <a:ext cx="9144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9385" y="466186"/>
            <a:ext cx="3093229" cy="137041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>
            <a:spLocks noGrp="1"/>
          </p:cNvSpPr>
          <p:nvPr>
            <p:ph type="subTitle" idx="2"/>
          </p:nvPr>
        </p:nvSpPr>
        <p:spPr>
          <a:xfrm>
            <a:off x="1524000" y="4649150"/>
            <a:ext cx="9144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3"/>
          </p:nvPr>
        </p:nvSpPr>
        <p:spPr>
          <a:xfrm>
            <a:off x="1524000" y="5047850"/>
            <a:ext cx="9144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84911" y="903475"/>
            <a:ext cx="2343450" cy="333632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/>
          <p:nvPr/>
        </p:nvSpPr>
        <p:spPr>
          <a:xfrm>
            <a:off x="2757600" y="4457225"/>
            <a:ext cx="6676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2"/>
                </a:solidFill>
                <a:latin typeface="Teko"/>
                <a:ea typeface="Teko"/>
                <a:cs typeface="Teko"/>
                <a:sym typeface="Teko"/>
              </a:rPr>
              <a:t>THANK YOU</a:t>
            </a:r>
            <a:endParaRPr sz="4800" b="1">
              <a:solidFill>
                <a:schemeClr val="lt2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verview - Text &amp; Image">
  <p:cSld name="Content Overview - Text &amp; Ima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351" cy="90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645" cy="90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 i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2"/>
          </p:nvPr>
        </p:nvSpPr>
        <p:spPr>
          <a:xfrm>
            <a:off x="1712725" y="2665040"/>
            <a:ext cx="3785645" cy="249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verview - Text">
  <p:cSld name="Content Overview -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351" cy="90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Me">
  <p:cSld name="Contact Me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6353432" y="173595"/>
            <a:ext cx="5581135" cy="1287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4722649" y="2474376"/>
            <a:ext cx="5882032" cy="66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1" i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2"/>
          </p:nvPr>
        </p:nvSpPr>
        <p:spPr>
          <a:xfrm>
            <a:off x="4722649" y="3233200"/>
            <a:ext cx="5882032" cy="38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351" cy="90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3"/>
          </p:nvPr>
        </p:nvSpPr>
        <p:spPr>
          <a:xfrm>
            <a:off x="4722649" y="3913310"/>
            <a:ext cx="5882032" cy="38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">
  <p:cSld name="Question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/>
          <p:nvPr/>
        </p:nvSpPr>
        <p:spPr>
          <a:xfrm rot="10800000">
            <a:off x="4832491" y="2519839"/>
            <a:ext cx="829273" cy="82927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1979112" y="1352810"/>
            <a:ext cx="4559474" cy="157828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77817" y="2796732"/>
            <a:ext cx="2198361" cy="312976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>
            <a:spLocks noGrp="1"/>
          </p:cNvSpPr>
          <p:nvPr>
            <p:ph type="ctrTitle"/>
          </p:nvPr>
        </p:nvSpPr>
        <p:spPr>
          <a:xfrm>
            <a:off x="1979112" y="1786265"/>
            <a:ext cx="4559474" cy="82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eko"/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ts">
  <p:cSld name="Font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37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 b="1" i="0">
                <a:solidFill>
                  <a:schemeClr val="accent6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ctrTitle"/>
          </p:nvPr>
        </p:nvSpPr>
        <p:spPr>
          <a:xfrm>
            <a:off x="1524000" y="394610"/>
            <a:ext cx="9144000" cy="153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ek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1524000" y="3685183"/>
            <a:ext cx="9144000" cy="37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Poppins (Body Text)</a:t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1524000" y="2994612"/>
            <a:ext cx="9144000" cy="37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https://fonts.google.com/specimen/Teko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1524000" y="4077977"/>
            <a:ext cx="9144000" cy="37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https://fonts.google.com/specimen/Poppins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s">
  <p:cSld name="Color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ctrTitle"/>
          </p:nvPr>
        </p:nvSpPr>
        <p:spPr>
          <a:xfrm>
            <a:off x="1524000" y="394610"/>
            <a:ext cx="9144000" cy="153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ek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917977" y="2577503"/>
            <a:ext cx="1507435" cy="15074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536826" y="2577503"/>
            <a:ext cx="1507435" cy="15074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1002459" y="4293469"/>
            <a:ext cx="1338470" cy="37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Light Blue</a:t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7621308" y="4293469"/>
            <a:ext cx="1338470" cy="37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Links</a:t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5330543" y="2577503"/>
            <a:ext cx="1507435" cy="150743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3208742" y="4293469"/>
            <a:ext cx="1338470" cy="37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Dark Blue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3124260" y="2577503"/>
            <a:ext cx="1507435" cy="150743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5415025" y="4293469"/>
            <a:ext cx="1338470" cy="37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Accent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9743109" y="2577503"/>
            <a:ext cx="1507435" cy="15074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9827591" y="4293469"/>
            <a:ext cx="1338470" cy="37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Body Text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351" cy="90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6357" y="1344386"/>
            <a:ext cx="6477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Business Model">
  <p:cSld name="Our Business Mode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88299" y="173595"/>
            <a:ext cx="116154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41384" y="1802144"/>
            <a:ext cx="542159" cy="420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31016" y="1802144"/>
            <a:ext cx="542159" cy="420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20648" y="1802144"/>
            <a:ext cx="542159" cy="42037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/>
          <p:nvPr/>
        </p:nvSpPr>
        <p:spPr>
          <a:xfrm>
            <a:off x="3133450" y="1595225"/>
            <a:ext cx="5830200" cy="79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6288933" y="3266805"/>
            <a:ext cx="2003425" cy="63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690754" y="3266805"/>
            <a:ext cx="2003425" cy="63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3887112" y="3266805"/>
            <a:ext cx="2003425" cy="63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1485291" y="3266805"/>
            <a:ext cx="2003425" cy="63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5"/>
          </p:nvPr>
        </p:nvSpPr>
        <p:spPr>
          <a:xfrm>
            <a:off x="1485292" y="2869517"/>
            <a:ext cx="2015956" cy="300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i="0">
                <a:solidFill>
                  <a:schemeClr val="accent6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i="0">
                <a:latin typeface="Teko"/>
                <a:ea typeface="Teko"/>
                <a:cs typeface="Teko"/>
                <a:sym typeface="Teko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i="0">
                <a:latin typeface="Teko"/>
                <a:ea typeface="Teko"/>
                <a:cs typeface="Teko"/>
                <a:sym typeface="Teko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>
                <a:latin typeface="Teko"/>
                <a:ea typeface="Teko"/>
                <a:cs typeface="Teko"/>
                <a:sym typeface="Teko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>
                <a:latin typeface="Teko"/>
                <a:ea typeface="Teko"/>
                <a:cs typeface="Teko"/>
                <a:sym typeface="Tek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6"/>
          </p:nvPr>
        </p:nvSpPr>
        <p:spPr>
          <a:xfrm>
            <a:off x="3874581" y="2869517"/>
            <a:ext cx="2015956" cy="300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i="0">
                <a:solidFill>
                  <a:schemeClr val="accent6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i="0">
                <a:latin typeface="Teko"/>
                <a:ea typeface="Teko"/>
                <a:cs typeface="Teko"/>
                <a:sym typeface="Teko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i="0">
                <a:latin typeface="Teko"/>
                <a:ea typeface="Teko"/>
                <a:cs typeface="Teko"/>
                <a:sym typeface="Teko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>
                <a:latin typeface="Teko"/>
                <a:ea typeface="Teko"/>
                <a:cs typeface="Teko"/>
                <a:sym typeface="Teko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>
                <a:latin typeface="Teko"/>
                <a:ea typeface="Teko"/>
                <a:cs typeface="Teko"/>
                <a:sym typeface="Tek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7"/>
          </p:nvPr>
        </p:nvSpPr>
        <p:spPr>
          <a:xfrm>
            <a:off x="6282667" y="2869517"/>
            <a:ext cx="2015956" cy="300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i="0">
                <a:solidFill>
                  <a:schemeClr val="accent6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i="0">
                <a:latin typeface="Teko"/>
                <a:ea typeface="Teko"/>
                <a:cs typeface="Teko"/>
                <a:sym typeface="Teko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i="0">
                <a:latin typeface="Teko"/>
                <a:ea typeface="Teko"/>
                <a:cs typeface="Teko"/>
                <a:sym typeface="Teko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>
                <a:latin typeface="Teko"/>
                <a:ea typeface="Teko"/>
                <a:cs typeface="Teko"/>
                <a:sym typeface="Teko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>
                <a:latin typeface="Teko"/>
                <a:ea typeface="Teko"/>
                <a:cs typeface="Teko"/>
                <a:sym typeface="Tek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8"/>
          </p:nvPr>
        </p:nvSpPr>
        <p:spPr>
          <a:xfrm>
            <a:off x="8690753" y="2869517"/>
            <a:ext cx="2015956" cy="300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i="0">
                <a:solidFill>
                  <a:schemeClr val="accent6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i="0">
                <a:latin typeface="Teko"/>
                <a:ea typeface="Teko"/>
                <a:cs typeface="Teko"/>
                <a:sym typeface="Teko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i="0">
                <a:latin typeface="Teko"/>
                <a:ea typeface="Teko"/>
                <a:cs typeface="Teko"/>
                <a:sym typeface="Teko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>
                <a:latin typeface="Teko"/>
                <a:ea typeface="Teko"/>
                <a:cs typeface="Teko"/>
                <a:sym typeface="Teko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>
                <a:latin typeface="Teko"/>
                <a:ea typeface="Teko"/>
                <a:cs typeface="Teko"/>
                <a:sym typeface="Tek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9"/>
          </p:nvPr>
        </p:nvSpPr>
        <p:spPr>
          <a:xfrm>
            <a:off x="2147760" y="1709461"/>
            <a:ext cx="739775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3"/>
          </p:nvPr>
        </p:nvSpPr>
        <p:spPr>
          <a:xfrm>
            <a:off x="4548697" y="1709461"/>
            <a:ext cx="739775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4"/>
          </p:nvPr>
        </p:nvSpPr>
        <p:spPr>
          <a:xfrm>
            <a:off x="6920757" y="1709461"/>
            <a:ext cx="739775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5"/>
          </p:nvPr>
        </p:nvSpPr>
        <p:spPr>
          <a:xfrm>
            <a:off x="9328843" y="1709461"/>
            <a:ext cx="739775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6"/>
          </p:nvPr>
        </p:nvSpPr>
        <p:spPr>
          <a:xfrm>
            <a:off x="1124742" y="4234139"/>
            <a:ext cx="994251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56666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7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351" cy="90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 b="1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288324" y="1507524"/>
            <a:ext cx="11065476" cy="466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480735" y="6181319"/>
            <a:ext cx="492334" cy="48479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88325" y="5946290"/>
            <a:ext cx="2717827" cy="5876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7" r:id="rId4"/>
    <p:sldLayoutId id="2147483668" r:id="rId5"/>
    <p:sldLayoutId id="2147483670" r:id="rId6"/>
    <p:sldLayoutId id="2147483671" r:id="rId7"/>
    <p:sldLayoutId id="2147483672" r:id="rId8"/>
    <p:sldLayoutId id="2147483678" r:id="rId9"/>
    <p:sldLayoutId id="214748367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7" descr="A picture containing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351" cy="90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 b="1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1"/>
          </p:nvPr>
        </p:nvSpPr>
        <p:spPr>
          <a:xfrm>
            <a:off x="288324" y="1507524"/>
            <a:ext cx="11065476" cy="466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gress.gov/117/plaws/publ150/PLAW-117publ150.pdf" TargetMode="External"/><Relationship Id="rId2" Type="http://schemas.openxmlformats.org/officeDocument/2006/relationships/hyperlink" Target="https://www.congress.gov/bill/117th-congress/senate-bill/4913/tex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inguard.dev/resources" TargetMode="External"/><Relationship Id="rId2" Type="http://schemas.openxmlformats.org/officeDocument/2006/relationships/hyperlink" Target="https://ironbank.dso.mil/abou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itl/executive-order-14028-improving-nations-cybersecurity/software-security-supply-chains-software-1" TargetMode="External"/><Relationship Id="rId2" Type="http://schemas.openxmlformats.org/officeDocument/2006/relationships/hyperlink" Target="https://software.af.mil/dsop/servi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isa.gov/sbo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zarf.dev/" TargetMode="External"/><Relationship Id="rId2" Type="http://schemas.openxmlformats.org/officeDocument/2006/relationships/hyperlink" Target="https://docs.sigstore.dev/cosign/overview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zarf.dev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github.com/defenseunicorns/zarf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ster.io/news/researchers-spot-silicon-level-hardware-trojans-in-chips-release-their-algorithm-for-all-to-try-ba00bbd5624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2020_United_States_federal_government_data_brea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uters.com/business/media-telecom/us-fcc-bans-equipment-sales-imports-zte-huawei-over-national-security-risk-2022-11-25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eepingcomputer.com/news/security/microsoft-iranian-hackers-still-exploiting-log4j-bugs-against-israe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eko"/>
              <a:buNone/>
            </a:pPr>
            <a:r>
              <a:rPr lang="en-US" dirty="0"/>
              <a:t>Introduction to Software Supply Chain and Software Bill of Material</a:t>
            </a:r>
            <a:endParaRPr dirty="0"/>
          </a:p>
        </p:txBody>
      </p:sp>
      <p:sp>
        <p:nvSpPr>
          <p:cNvPr id="280" name="Google Shape;280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dirty="0"/>
              <a:t>Orlando Code Camp</a:t>
            </a:r>
            <a:endParaRPr dirty="0"/>
          </a:p>
        </p:txBody>
      </p:sp>
      <p:sp>
        <p:nvSpPr>
          <p:cNvPr id="281" name="Google Shape;281;p3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Jason L. van </a:t>
            </a:r>
            <a:r>
              <a:rPr lang="en-US" dirty="0" err="1"/>
              <a:t>Brackel</a:t>
            </a:r>
            <a:endParaRPr dirty="0"/>
          </a:p>
        </p:txBody>
      </p:sp>
      <p:sp>
        <p:nvSpPr>
          <p:cNvPr id="282" name="Google Shape;282;p34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25 March 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30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</a:t>
            </a:r>
            <a:r>
              <a:rPr lang="en-US" baseline="0" dirty="0"/>
              <a:t> is a Software Bill of Materials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SBOM</a:t>
            </a:r>
            <a:endParaRPr dirty="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2"/>
          </p:nvPr>
        </p:nvSpPr>
        <p:spPr>
          <a:xfrm>
            <a:off x="1712725" y="2665040"/>
            <a:ext cx="3785700" cy="24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Formal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Machine Readable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May Include OSS and Proprietary Software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6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</a:t>
            </a:r>
            <a:r>
              <a:rPr lang="en-US" baseline="0" dirty="0"/>
              <a:t> is a Software Bill of Materials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Components</a:t>
            </a:r>
            <a:endParaRPr dirty="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2"/>
          </p:nvPr>
        </p:nvSpPr>
        <p:spPr>
          <a:xfrm>
            <a:off x="1712725" y="2665040"/>
            <a:ext cx="3785700" cy="24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Provenance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Signatures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Attestations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</a:t>
            </a:r>
            <a:r>
              <a:rPr lang="en-US" baseline="0" dirty="0"/>
              <a:t> is </a:t>
            </a:r>
            <a:r>
              <a:rPr lang="en-US" dirty="0"/>
              <a:t>Provenance?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Provenance</a:t>
            </a:r>
            <a:endParaRPr dirty="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2"/>
          </p:nvPr>
        </p:nvSpPr>
        <p:spPr>
          <a:xfrm>
            <a:off x="1664258" y="2665134"/>
            <a:ext cx="3785700" cy="24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Formal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Machine Readable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May Include OSS and Proprietary Software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943A71-F8F3-2128-3C17-9CDF68E10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724" y="2529445"/>
            <a:ext cx="4867881" cy="2100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A18043-0B04-3047-E15F-B906716E104B}"/>
              </a:ext>
            </a:extLst>
          </p:cNvPr>
          <p:cNvSpPr txBox="1"/>
          <p:nvPr/>
        </p:nvSpPr>
        <p:spPr>
          <a:xfrm>
            <a:off x="1712724" y="4742315"/>
            <a:ext cx="609501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ntia.gov</a:t>
            </a:r>
            <a:r>
              <a:rPr lang="en-US" sz="900" dirty="0"/>
              <a:t>/files/</a:t>
            </a:r>
            <a:r>
              <a:rPr lang="en-US" sz="900" dirty="0" err="1"/>
              <a:t>ntia</a:t>
            </a:r>
            <a:r>
              <a:rPr lang="en-US" sz="900" dirty="0"/>
              <a:t>/publications/sbom_at_a_glance_apr2021.pdf</a:t>
            </a:r>
          </a:p>
        </p:txBody>
      </p:sp>
    </p:spTree>
    <p:extLst>
      <p:ext uri="{BB962C8B-B14F-4D97-AF65-F5344CB8AC3E}">
        <p14:creationId xmlns:p14="http://schemas.microsoft.com/office/powerpoint/2010/main" val="8785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PAIRS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Keys</a:t>
            </a:r>
            <a:endParaRPr dirty="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2"/>
          </p:nvPr>
        </p:nvSpPr>
        <p:spPr>
          <a:xfrm>
            <a:off x="1712725" y="2665040"/>
            <a:ext cx="3785700" cy="24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Public Key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Private Key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0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Signing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Signed Artifacts</a:t>
            </a:r>
            <a:endParaRPr dirty="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2"/>
          </p:nvPr>
        </p:nvSpPr>
        <p:spPr>
          <a:xfrm>
            <a:off x="1712725" y="2665040"/>
            <a:ext cx="3785700" cy="24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Source Code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Artifacts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Container Images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7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Signing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What is a Signature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C842AE-FC0E-1DDF-B16F-80C8E3AE9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79" y="2597166"/>
            <a:ext cx="2783516" cy="273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576C8F-FFB8-5271-137A-0CAF0380B572}"/>
              </a:ext>
            </a:extLst>
          </p:cNvPr>
          <p:cNvSpPr txBox="1"/>
          <p:nvPr/>
        </p:nvSpPr>
        <p:spPr>
          <a:xfrm>
            <a:off x="1712724" y="5513611"/>
            <a:ext cx="609501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dlorenc.medium.com</a:t>
            </a:r>
            <a:r>
              <a:rPr lang="en-US" sz="900" dirty="0"/>
              <a:t>/policy-and-attestations-89650fd6f4fa</a:t>
            </a:r>
          </a:p>
        </p:txBody>
      </p:sp>
    </p:spTree>
    <p:extLst>
      <p:ext uri="{BB962C8B-B14F-4D97-AF65-F5344CB8AC3E}">
        <p14:creationId xmlns:p14="http://schemas.microsoft.com/office/powerpoint/2010/main" val="391546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Signing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Signed Artifacts</a:t>
            </a:r>
            <a:endParaRPr dirty="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2"/>
          </p:nvPr>
        </p:nvSpPr>
        <p:spPr>
          <a:xfrm>
            <a:off x="1712725" y="2665040"/>
            <a:ext cx="3785700" cy="24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Source Code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Artifacts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Container Images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04635-68C7-0AF8-CFE7-5FDB53E20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4" y="1314882"/>
            <a:ext cx="7772400" cy="39313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3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Signing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Signed Artifacts</a:t>
            </a:r>
            <a:endParaRPr dirty="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2"/>
          </p:nvPr>
        </p:nvSpPr>
        <p:spPr>
          <a:xfrm>
            <a:off x="1712725" y="2665040"/>
            <a:ext cx="3785700" cy="24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Source Code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Artifacts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Container Images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7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an attestation?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We need more</a:t>
            </a:r>
            <a:endParaRPr dirty="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2"/>
          </p:nvPr>
        </p:nvSpPr>
        <p:spPr>
          <a:xfrm>
            <a:off x="1712725" y="2665040"/>
            <a:ext cx="3785700" cy="24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checks were performed?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quality gates were checked?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about CVEs?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was done?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was it done?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2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Attestation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What is an Attestation?</a:t>
            </a:r>
            <a:endParaRPr dirty="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2"/>
          </p:nvPr>
        </p:nvSpPr>
        <p:spPr>
          <a:xfrm>
            <a:off x="1712725" y="2665040"/>
            <a:ext cx="3785700" cy="24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Makes verifiable claims about provenance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include tests and test results.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tell you what scans were done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make claims about authorization for which automated policy </a:t>
            </a:r>
            <a:r>
              <a:rPr lang="en-US" dirty="0" err="1"/>
              <a:t>decsions</a:t>
            </a:r>
            <a:r>
              <a:rPr lang="en-US" dirty="0"/>
              <a:t> can be made.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4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5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67" name="Google Shape;567;p55"/>
          <p:cNvSpPr txBox="1">
            <a:spLocks noGrp="1"/>
          </p:cNvSpPr>
          <p:nvPr>
            <p:ph type="body" idx="1"/>
          </p:nvPr>
        </p:nvSpPr>
        <p:spPr>
          <a:xfrm>
            <a:off x="4809021" y="1534144"/>
            <a:ext cx="5882100" cy="66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Jason van </a:t>
            </a:r>
            <a:r>
              <a:rPr lang="en-US" dirty="0" err="1"/>
              <a:t>Brackel</a:t>
            </a:r>
            <a:endParaRPr dirty="0"/>
          </a:p>
        </p:txBody>
      </p:sp>
      <p:sp>
        <p:nvSpPr>
          <p:cNvPr id="568" name="Google Shape;568;p55"/>
          <p:cNvSpPr txBox="1">
            <a:spLocks noGrp="1"/>
          </p:cNvSpPr>
          <p:nvPr>
            <p:ph type="body" idx="2"/>
          </p:nvPr>
        </p:nvSpPr>
        <p:spPr>
          <a:xfrm>
            <a:off x="4809021" y="2292968"/>
            <a:ext cx="5882100" cy="38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Unicorn Engineer</a:t>
            </a:r>
            <a:endParaRPr dirty="0"/>
          </a:p>
        </p:txBody>
      </p:sp>
      <p:sp>
        <p:nvSpPr>
          <p:cNvPr id="569" name="Google Shape;569;p55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CONTACT ME</a:t>
            </a:r>
            <a:endParaRPr/>
          </a:p>
        </p:txBody>
      </p:sp>
      <p:sp>
        <p:nvSpPr>
          <p:cNvPr id="570" name="Google Shape;570;p55"/>
          <p:cNvSpPr txBox="1">
            <a:spLocks noGrp="1"/>
          </p:cNvSpPr>
          <p:nvPr>
            <p:ph type="body" idx="3"/>
          </p:nvPr>
        </p:nvSpPr>
        <p:spPr>
          <a:xfrm>
            <a:off x="5134629" y="2781766"/>
            <a:ext cx="5882100" cy="38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@</a:t>
            </a:r>
            <a:r>
              <a:rPr lang="en-US" dirty="0" err="1"/>
              <a:t>JvB</a:t>
            </a:r>
            <a:endParaRPr dirty="0"/>
          </a:p>
        </p:txBody>
      </p:sp>
      <p:pic>
        <p:nvPicPr>
          <p:cNvPr id="571" name="Google Shape;571;p5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271" y="1868944"/>
            <a:ext cx="3120112" cy="31201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70;p55">
            <a:extLst>
              <a:ext uri="{FF2B5EF4-FFF2-40B4-BE49-F238E27FC236}">
                <a16:creationId xmlns:a16="http://schemas.microsoft.com/office/drawing/2014/main" id="{599A539A-1220-BFF7-040E-98992DEE77B5}"/>
              </a:ext>
            </a:extLst>
          </p:cNvPr>
          <p:cNvSpPr txBox="1">
            <a:spLocks/>
          </p:cNvSpPr>
          <p:nvPr/>
        </p:nvSpPr>
        <p:spPr>
          <a:xfrm>
            <a:off x="5134629" y="3075176"/>
            <a:ext cx="5882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dirty="0"/>
              <a:t>@</a:t>
            </a:r>
            <a:r>
              <a:rPr lang="en-US" dirty="0" err="1"/>
              <a:t>jasonvanbrackel</a:t>
            </a:r>
            <a:endParaRPr lang="en-US" dirty="0"/>
          </a:p>
        </p:txBody>
      </p:sp>
      <p:sp>
        <p:nvSpPr>
          <p:cNvPr id="3" name="Google Shape;570;p55">
            <a:extLst>
              <a:ext uri="{FF2B5EF4-FFF2-40B4-BE49-F238E27FC236}">
                <a16:creationId xmlns:a16="http://schemas.microsoft.com/office/drawing/2014/main" id="{96B6CBEE-71CC-74D6-D451-D96DB546446C}"/>
              </a:ext>
            </a:extLst>
          </p:cNvPr>
          <p:cNvSpPr txBox="1">
            <a:spLocks/>
          </p:cNvSpPr>
          <p:nvPr/>
        </p:nvSpPr>
        <p:spPr>
          <a:xfrm>
            <a:off x="5134629" y="3368586"/>
            <a:ext cx="5882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dirty="0" err="1"/>
              <a:t>jasonvanbrackel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E6002-9178-BFF5-5785-18076AAE3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3" y="3164935"/>
            <a:ext cx="298866" cy="245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A47F0C-C0E6-BE91-C2A8-2DA3AD0CB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3" y="3436688"/>
            <a:ext cx="298866" cy="348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4A09EB-C25A-16B6-EE2C-A7C5BCF05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7363" y="2679668"/>
            <a:ext cx="637746" cy="637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D79368-E89B-006D-7941-B776A2349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7488" y="1868944"/>
            <a:ext cx="3195677" cy="3192012"/>
          </a:xfrm>
          <a:prstGeom prst="rect">
            <a:avLst/>
          </a:prstGeom>
        </p:spPr>
      </p:pic>
      <p:sp>
        <p:nvSpPr>
          <p:cNvPr id="8" name="Google Shape;570;p55">
            <a:extLst>
              <a:ext uri="{FF2B5EF4-FFF2-40B4-BE49-F238E27FC236}">
                <a16:creationId xmlns:a16="http://schemas.microsoft.com/office/drawing/2014/main" id="{FF28F293-731F-9940-D265-4B1FCCB09A2A}"/>
              </a:ext>
            </a:extLst>
          </p:cNvPr>
          <p:cNvSpPr txBox="1">
            <a:spLocks/>
          </p:cNvSpPr>
          <p:nvPr/>
        </p:nvSpPr>
        <p:spPr>
          <a:xfrm>
            <a:off x="5134629" y="4165096"/>
            <a:ext cx="5882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  <a:latin typeface="Poppins"/>
                <a:ea typeface="Poppins"/>
                <a:cs typeface="Poppins"/>
              </a:defRPr>
            </a:lvl1pPr>
            <a:lvl2pPr marL="914400" indent="-22860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</a:defRPr>
            </a:lvl2pPr>
            <a:lvl3pPr marL="13716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  <a:latin typeface="Poppins"/>
                <a:ea typeface="Poppins"/>
                <a:cs typeface="Poppins"/>
              </a:defRPr>
            </a:lvl3pPr>
            <a:lvl4pPr marL="1828800" indent="-228600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Poppins"/>
                <a:ea typeface="Poppins"/>
                <a:cs typeface="Poppins"/>
              </a:defRPr>
            </a:lvl4pPr>
            <a:lvl5pPr marL="2286000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marL="2743200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en-US" dirty="0"/>
              <a:t>#Zarf at https://</a:t>
            </a:r>
            <a:r>
              <a:rPr lang="en-US" dirty="0" err="1"/>
              <a:t>slack.kubernetes.io</a:t>
            </a:r>
            <a:endParaRPr lang="en-US" dirty="0"/>
          </a:p>
        </p:txBody>
      </p:sp>
      <p:sp>
        <p:nvSpPr>
          <p:cNvPr id="9" name="Google Shape;570;p55">
            <a:extLst>
              <a:ext uri="{FF2B5EF4-FFF2-40B4-BE49-F238E27FC236}">
                <a16:creationId xmlns:a16="http://schemas.microsoft.com/office/drawing/2014/main" id="{6F090789-F4BF-A01C-6995-054CD9955046}"/>
              </a:ext>
            </a:extLst>
          </p:cNvPr>
          <p:cNvSpPr txBox="1">
            <a:spLocks/>
          </p:cNvSpPr>
          <p:nvPr/>
        </p:nvSpPr>
        <p:spPr>
          <a:xfrm>
            <a:off x="5134629" y="4458506"/>
            <a:ext cx="5882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dirty="0"/>
              <a:t>@</a:t>
            </a:r>
            <a:r>
              <a:rPr lang="en-US" dirty="0" err="1"/>
              <a:t>defenseunicorns</a:t>
            </a:r>
            <a:endParaRPr lang="en-US" dirty="0"/>
          </a:p>
        </p:txBody>
      </p:sp>
      <p:sp>
        <p:nvSpPr>
          <p:cNvPr id="10" name="Google Shape;570;p55">
            <a:extLst>
              <a:ext uri="{FF2B5EF4-FFF2-40B4-BE49-F238E27FC236}">
                <a16:creationId xmlns:a16="http://schemas.microsoft.com/office/drawing/2014/main" id="{5C318863-4A75-815D-37E5-FBC160C1295D}"/>
              </a:ext>
            </a:extLst>
          </p:cNvPr>
          <p:cNvSpPr txBox="1">
            <a:spLocks/>
          </p:cNvSpPr>
          <p:nvPr/>
        </p:nvSpPr>
        <p:spPr>
          <a:xfrm>
            <a:off x="5134629" y="4776968"/>
            <a:ext cx="5882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dirty="0"/>
              <a:t>Defense Unicorns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E916B1-64F4-C4A3-AA29-FA30ADDA0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3" y="4548265"/>
            <a:ext cx="298866" cy="2459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73BC10-1F11-0A72-D9C8-898FF331F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7363" y="4062998"/>
            <a:ext cx="637746" cy="6377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8CE51E-C2B9-8C50-CFCC-367A49898E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3135" r="15495"/>
          <a:stretch/>
        </p:blipFill>
        <p:spPr>
          <a:xfrm>
            <a:off x="4836198" y="4845791"/>
            <a:ext cx="326945" cy="28473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1FEE5A-80D7-78BE-D73A-5D3501B6FACA}"/>
              </a:ext>
            </a:extLst>
          </p:cNvPr>
          <p:cNvCxnSpPr>
            <a:cxnSpLocks/>
          </p:cNvCxnSpPr>
          <p:nvPr/>
        </p:nvCxnSpPr>
        <p:spPr>
          <a:xfrm>
            <a:off x="4908095" y="3951707"/>
            <a:ext cx="3960079" cy="0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570;p55">
            <a:extLst>
              <a:ext uri="{FF2B5EF4-FFF2-40B4-BE49-F238E27FC236}">
                <a16:creationId xmlns:a16="http://schemas.microsoft.com/office/drawing/2014/main" id="{AB40A899-2DAB-6B20-FB83-19D3D9840B9D}"/>
              </a:ext>
            </a:extLst>
          </p:cNvPr>
          <p:cNvSpPr txBox="1">
            <a:spLocks/>
          </p:cNvSpPr>
          <p:nvPr/>
        </p:nvSpPr>
        <p:spPr>
          <a:xfrm>
            <a:off x="5175669" y="5110554"/>
            <a:ext cx="5882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/@</a:t>
            </a:r>
            <a:r>
              <a:rPr lang="en-US" dirty="0" err="1"/>
              <a:t>defenseunicorns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7E733C-4E08-376C-7AAC-BA5C8CF0C1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5940" y="5192635"/>
            <a:ext cx="427460" cy="30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78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Signing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What is a Signature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C842AE-FC0E-1DDF-B16F-80C8E3AE9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79" y="2597166"/>
            <a:ext cx="2783516" cy="273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576C8F-FFB8-5271-137A-0CAF0380B572}"/>
              </a:ext>
            </a:extLst>
          </p:cNvPr>
          <p:cNvSpPr txBox="1"/>
          <p:nvPr/>
        </p:nvSpPr>
        <p:spPr>
          <a:xfrm>
            <a:off x="1712724" y="5513611"/>
            <a:ext cx="609501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dlorenc.medium.com</a:t>
            </a:r>
            <a:r>
              <a:rPr lang="en-US" sz="900" dirty="0"/>
              <a:t>/policy-and-attestations-89650fd6f4fa</a:t>
            </a:r>
          </a:p>
        </p:txBody>
      </p:sp>
    </p:spTree>
    <p:extLst>
      <p:ext uri="{BB962C8B-B14F-4D97-AF65-F5344CB8AC3E}">
        <p14:creationId xmlns:p14="http://schemas.microsoft.com/office/powerpoint/2010/main" val="148890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Attestation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What is an Attestation?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576C8F-FFB8-5271-137A-0CAF0380B572}"/>
              </a:ext>
            </a:extLst>
          </p:cNvPr>
          <p:cNvSpPr txBox="1"/>
          <p:nvPr/>
        </p:nvSpPr>
        <p:spPr>
          <a:xfrm>
            <a:off x="1712724" y="5513611"/>
            <a:ext cx="609501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dlorenc.medium.com</a:t>
            </a:r>
            <a:r>
              <a:rPr lang="en-US" sz="900" dirty="0"/>
              <a:t>/policy-and-attestations-89650fd6f4fa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66544B-DAAF-DC09-AFCC-503EE6EEC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16" y="2755427"/>
            <a:ext cx="4290089" cy="252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99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F13F5E1-6909-EA59-B014-ACC4EFEB3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76" y="930070"/>
            <a:ext cx="2326581" cy="492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Big Picture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8E5E2-7740-0A6A-F379-B3A69FC62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C0BB7C-32ED-BD14-E27D-B8DE1A21B5C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5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EC7F-B175-974A-FFAF-09AA7CB1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437BFD-7451-23B1-7F1D-EEE164D487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D299F-A447-05A2-13DE-ACF01A38B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724" y="1695066"/>
            <a:ext cx="8171940" cy="902043"/>
          </a:xfrm>
        </p:spPr>
        <p:txBody>
          <a:bodyPr/>
          <a:lstStyle/>
          <a:p>
            <a:r>
              <a:rPr lang="en-US" dirty="0"/>
              <a:t>Securing Open Source Software Act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1152B-94F6-4E10-F9E2-15A6FA41AD9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12725" y="2665040"/>
            <a:ext cx="8171940" cy="249789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https://www.congress.gov/bill/117th-congress/senate-bill/4913/text</a:t>
            </a:r>
            <a:endParaRPr lang="en-US" dirty="0"/>
          </a:p>
          <a:p>
            <a:r>
              <a:rPr lang="en-US" b="0" i="0" dirty="0">
                <a:solidFill>
                  <a:srgbClr val="001014"/>
                </a:solidFill>
                <a:effectLst/>
                <a:latin typeface="Archivo"/>
              </a:rPr>
              <a:t>U.S. Senators Gary Peters (D-MI),</a:t>
            </a:r>
            <a:r>
              <a:rPr lang="en-US" dirty="0">
                <a:solidFill>
                  <a:srgbClr val="001014"/>
                </a:solidFill>
                <a:latin typeface="Archivo"/>
              </a:rPr>
              <a:t> </a:t>
            </a:r>
            <a:r>
              <a:rPr lang="en-US" b="0" i="0" dirty="0">
                <a:solidFill>
                  <a:srgbClr val="001014"/>
                </a:solidFill>
                <a:effectLst/>
                <a:latin typeface="Archivo"/>
              </a:rPr>
              <a:t>Chairman of the Homeland Security and Governmental Affairs Committee</a:t>
            </a:r>
          </a:p>
          <a:p>
            <a:r>
              <a:rPr lang="en-US" b="0" i="0" dirty="0">
                <a:solidFill>
                  <a:srgbClr val="001014"/>
                </a:solidFill>
                <a:effectLst/>
                <a:latin typeface="Archivo"/>
              </a:rPr>
              <a:t>Josh Hawley (R-MO)</a:t>
            </a:r>
          </a:p>
          <a:p>
            <a:endParaRPr lang="en-US" dirty="0">
              <a:solidFill>
                <a:srgbClr val="001014"/>
              </a:solidFill>
              <a:latin typeface="Archivo"/>
            </a:endParaRPr>
          </a:p>
          <a:p>
            <a:r>
              <a:rPr lang="en-US" dirty="0">
                <a:solidFill>
                  <a:srgbClr val="001014"/>
                </a:solidFill>
                <a:latin typeface="Archivo"/>
              </a:rPr>
              <a:t>Builds on </a:t>
            </a:r>
            <a:r>
              <a:rPr lang="en-US" dirty="0">
                <a:solidFill>
                  <a:srgbClr val="001014"/>
                </a:solidFill>
                <a:latin typeface="Archivo"/>
                <a:hlinkClick r:id="rId3"/>
              </a:rPr>
              <a:t>https://www.congress.gov/117/plaws/publ150/PLAW-117publ150.pdf</a:t>
            </a:r>
            <a:endParaRPr lang="en-US" dirty="0">
              <a:solidFill>
                <a:srgbClr val="001014"/>
              </a:solidFill>
              <a:latin typeface="Archiv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40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9FA4-022D-6CB9-63C6-6996272C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EF79DB-0143-5A90-FB68-8A225C2EF5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C09DE-6BCB-9950-6744-70E68817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14" y="0"/>
            <a:ext cx="4898571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C1E54-6CB5-B088-119A-0846E4338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1E1A3-08A3-1166-A5C7-287603EADA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5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6994-2446-26BB-B784-E60A3F28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get Started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BAE47-93EB-8865-8D19-DE0808798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06E9F-C0A1-0337-4375-5CAD47B22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Hardened Images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D04B4-D966-557F-EE74-5CA0BBC1641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12725" y="2665040"/>
            <a:ext cx="10119611" cy="249789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https://ironbank.dso.mil/about</a:t>
            </a:r>
            <a:endParaRPr lang="en-US" dirty="0"/>
          </a:p>
          <a:p>
            <a:r>
              <a:rPr lang="en-US" dirty="0">
                <a:hlinkClick r:id="rId3"/>
              </a:rPr>
              <a:t>https://www.chainguard.dev/resources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95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CC00-9A15-0B2F-AC32-EA08DDCA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get started?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84FCA2-36C1-05EF-EF1E-EBA0BF2502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B31EE-B4A2-89DE-74D9-118D2EE64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724" y="1695066"/>
            <a:ext cx="9625836" cy="902043"/>
          </a:xfrm>
        </p:spPr>
        <p:txBody>
          <a:bodyPr/>
          <a:lstStyle/>
          <a:p>
            <a:r>
              <a:rPr lang="en-US" dirty="0"/>
              <a:t>Learn from Others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3101A-6B95-03D3-1662-162AEBB042D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12725" y="2665040"/>
            <a:ext cx="9625836" cy="249789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https://software.af.mil/dsop/services/</a:t>
            </a:r>
            <a:endParaRPr lang="en-US" dirty="0"/>
          </a:p>
          <a:p>
            <a:r>
              <a:rPr lang="en-US" dirty="0">
                <a:hlinkClick r:id="rId3"/>
              </a:rPr>
              <a:t>https://www.nist.gov/itl/executive-order-14028-improving-nations-cybersecurity/software-security-supply-chains-software-1</a:t>
            </a:r>
            <a:endParaRPr lang="en-US" dirty="0"/>
          </a:p>
          <a:p>
            <a:r>
              <a:rPr lang="en-US" dirty="0">
                <a:hlinkClick r:id="rId4"/>
              </a:rPr>
              <a:t>https://www.cisa.gov/sbom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49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CC00-9A15-0B2F-AC32-EA08DDCA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get started?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84FCA2-36C1-05EF-EF1E-EBA0BF2502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B31EE-B4A2-89DE-74D9-118D2EE64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724" y="1695066"/>
            <a:ext cx="9625836" cy="902043"/>
          </a:xfrm>
        </p:spPr>
        <p:txBody>
          <a:bodyPr/>
          <a:lstStyle/>
          <a:p>
            <a:r>
              <a:rPr lang="en-US" dirty="0"/>
              <a:t>Integrate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3101A-6B95-03D3-1662-162AEBB042D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12725" y="2665040"/>
            <a:ext cx="9625836" cy="249789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https://docs.sigstore.dev/cosign/overview/</a:t>
            </a:r>
            <a:endParaRPr lang="en-US" dirty="0"/>
          </a:p>
          <a:p>
            <a:r>
              <a:rPr lang="en-US" dirty="0">
                <a:hlinkClick r:id="rId3"/>
              </a:rPr>
              <a:t>https://zarf.dev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06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Zarf?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Zarf</a:t>
            </a:r>
            <a:endParaRPr dirty="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2"/>
          </p:nvPr>
        </p:nvSpPr>
        <p:spPr>
          <a:xfrm>
            <a:off x="1712725" y="2665040"/>
            <a:ext cx="3785700" cy="24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Zarf is an always free, open source product that makes air-gap easy for Kubernetes.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48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Zarf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CLI</a:t>
            </a:r>
            <a:endParaRPr dirty="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2"/>
          </p:nvPr>
        </p:nvSpPr>
        <p:spPr>
          <a:xfrm>
            <a:off x="1712725" y="2665040"/>
            <a:ext cx="3785700" cy="24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Tools for deploying and managing applications in air-gapped environments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Package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Inspect</a:t>
            </a: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SBOM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9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418" name="Google Shape;418;p47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19" name="Google Shape;419;p47"/>
          <p:cNvSpPr/>
          <p:nvPr/>
        </p:nvSpPr>
        <p:spPr>
          <a:xfrm>
            <a:off x="1043287" y="1462421"/>
            <a:ext cx="2118600" cy="90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Teko"/>
                <a:ea typeface="Teko"/>
                <a:cs typeface="Teko"/>
                <a:sym typeface="Teko"/>
              </a:rPr>
              <a:t>Introduction</a:t>
            </a:r>
            <a:endParaRPr dirty="0"/>
          </a:p>
        </p:txBody>
      </p:sp>
      <p:sp>
        <p:nvSpPr>
          <p:cNvPr id="420" name="Google Shape;420;p47"/>
          <p:cNvSpPr/>
          <p:nvPr/>
        </p:nvSpPr>
        <p:spPr>
          <a:xfrm>
            <a:off x="1043287" y="2527663"/>
            <a:ext cx="2118600" cy="9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eko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Teko"/>
                <a:ea typeface="Teko"/>
                <a:cs typeface="Teko"/>
                <a:sym typeface="Teko"/>
              </a:rPr>
              <a:t>What is SBOM</a:t>
            </a:r>
            <a:endParaRPr dirty="0"/>
          </a:p>
        </p:txBody>
      </p:sp>
      <p:sp>
        <p:nvSpPr>
          <p:cNvPr id="421" name="Google Shape;421;p47"/>
          <p:cNvSpPr/>
          <p:nvPr/>
        </p:nvSpPr>
        <p:spPr>
          <a:xfrm>
            <a:off x="1043287" y="3592905"/>
            <a:ext cx="2118600" cy="90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eko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Teko"/>
                <a:ea typeface="Teko"/>
                <a:cs typeface="Teko"/>
                <a:sym typeface="Teko"/>
              </a:rPr>
              <a:t>Demo</a:t>
            </a:r>
            <a:endParaRPr dirty="0"/>
          </a:p>
        </p:txBody>
      </p:sp>
      <p:sp>
        <p:nvSpPr>
          <p:cNvPr id="422" name="Google Shape;422;p47"/>
          <p:cNvSpPr/>
          <p:nvPr/>
        </p:nvSpPr>
        <p:spPr>
          <a:xfrm>
            <a:off x="1043287" y="4658147"/>
            <a:ext cx="2118600" cy="90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eko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Teko"/>
                <a:ea typeface="Teko"/>
                <a:cs typeface="Teko"/>
                <a:sym typeface="Teko"/>
              </a:rPr>
              <a:t>Q&amp;A</a:t>
            </a:r>
            <a:endParaRPr dirty="0"/>
          </a:p>
        </p:txBody>
      </p:sp>
      <p:sp>
        <p:nvSpPr>
          <p:cNvPr id="423" name="Google Shape;423;p47"/>
          <p:cNvSpPr/>
          <p:nvPr/>
        </p:nvSpPr>
        <p:spPr>
          <a:xfrm>
            <a:off x="3161824" y="1462421"/>
            <a:ext cx="7835400" cy="901200"/>
          </a:xfrm>
          <a:prstGeom prst="rect">
            <a:avLst/>
          </a:prstGeom>
          <a:solidFill>
            <a:srgbClr val="1A6E9C"/>
          </a:solidFill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Welcome to the Meetup</a:t>
            </a:r>
            <a:endParaRPr dirty="0"/>
          </a:p>
        </p:txBody>
      </p:sp>
      <p:sp>
        <p:nvSpPr>
          <p:cNvPr id="424" name="Google Shape;424;p47"/>
          <p:cNvSpPr/>
          <p:nvPr/>
        </p:nvSpPr>
        <p:spPr>
          <a:xfrm>
            <a:off x="3161824" y="2527662"/>
            <a:ext cx="7835400" cy="901200"/>
          </a:xfrm>
          <a:prstGeom prst="rect">
            <a:avLst/>
          </a:prstGeom>
          <a:solidFill>
            <a:srgbClr val="B71016"/>
          </a:solidFill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</a:pPr>
            <a:r>
              <a:rPr lang="en-US" dirty="0">
                <a:solidFill>
                  <a:schemeClr val="lt2"/>
                </a:solidFill>
                <a:latin typeface="Poppins"/>
                <a:cs typeface="Poppins"/>
                <a:sym typeface="Poppins"/>
              </a:rPr>
              <a:t>Software Supply Chain and Software Bills of Material</a:t>
            </a:r>
            <a:endParaRPr dirty="0"/>
          </a:p>
        </p:txBody>
      </p:sp>
      <p:sp>
        <p:nvSpPr>
          <p:cNvPr id="425" name="Google Shape;425;p47"/>
          <p:cNvSpPr/>
          <p:nvPr/>
        </p:nvSpPr>
        <p:spPr>
          <a:xfrm>
            <a:off x="3161824" y="3592903"/>
            <a:ext cx="7835400" cy="901200"/>
          </a:xfrm>
          <a:prstGeom prst="rect">
            <a:avLst/>
          </a:prstGeom>
          <a:solidFill>
            <a:srgbClr val="252628"/>
          </a:solidFill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</a:pPr>
            <a:r>
              <a:rPr lang="en-US" sz="1400" b="0" i="0" u="none" strike="noStrike" cap="none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 Quick Zarf Demo</a:t>
            </a:r>
            <a:endParaRPr dirty="0"/>
          </a:p>
        </p:txBody>
      </p:sp>
      <p:sp>
        <p:nvSpPr>
          <p:cNvPr id="426" name="Google Shape;426;p47"/>
          <p:cNvSpPr/>
          <p:nvPr/>
        </p:nvSpPr>
        <p:spPr>
          <a:xfrm>
            <a:off x="3161824" y="4658143"/>
            <a:ext cx="7835400" cy="90120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txBody>
          <a:bodyPr spcFirstLastPara="1" wrap="square" lIns="27430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</a:pPr>
            <a:r>
              <a:rPr lang="en-US" sz="1400" b="0" i="0" u="none" strike="noStrike" cap="none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Your Turn!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298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Zarf Packages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Packages</a:t>
            </a:r>
            <a:endParaRPr dirty="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2"/>
          </p:nvPr>
        </p:nvSpPr>
        <p:spPr>
          <a:xfrm>
            <a:off x="1712725" y="2665040"/>
            <a:ext cx="3785700" cy="24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Are the single </a:t>
            </a:r>
            <a:r>
              <a:rPr lang="en-US" dirty="0" err="1"/>
              <a:t>tarball</a:t>
            </a:r>
            <a:r>
              <a:rPr lang="en-US" dirty="0"/>
              <a:t> that contains everything needed to deploy your payload to its desired destination.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Defined by </a:t>
            </a:r>
            <a:r>
              <a:rPr lang="en-US" dirty="0" err="1"/>
              <a:t>zarf.yaml</a:t>
            </a:r>
            <a:endParaRPr lang="en-US"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Two flavors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25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Zarf Packages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Packages</a:t>
            </a:r>
            <a:endParaRPr dirty="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2"/>
          </p:nvPr>
        </p:nvSpPr>
        <p:spPr>
          <a:xfrm>
            <a:off x="1712725" y="2665040"/>
            <a:ext cx="3785700" cy="24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Zarf Packages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Zarf Init Packages</a:t>
            </a: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injector</a:t>
            </a: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registry seed</a:t>
            </a: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container registry</a:t>
            </a:r>
          </a:p>
          <a:p>
            <a:pPr marL="7429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Optional</a:t>
            </a:r>
          </a:p>
          <a:p>
            <a:pPr marL="12001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K3s</a:t>
            </a:r>
          </a:p>
          <a:p>
            <a:pPr marL="12001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logging</a:t>
            </a:r>
          </a:p>
          <a:p>
            <a:pPr marL="12001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git server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03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Zarf Components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Components</a:t>
            </a:r>
            <a:endParaRPr dirty="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2"/>
          </p:nvPr>
        </p:nvSpPr>
        <p:spPr>
          <a:xfrm>
            <a:off x="1712725" y="2665040"/>
            <a:ext cx="3785700" cy="24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Make up a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Files, Helm Charts, Manifests, Images, Git Repos, Scripts,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52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/>
          <p:nvPr/>
        </p:nvSpPr>
        <p:spPr>
          <a:xfrm>
            <a:off x="1865376" y="1365504"/>
            <a:ext cx="1304400" cy="130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4255008" y="1365504"/>
            <a:ext cx="1304400" cy="130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9"/>
          <p:cNvSpPr/>
          <p:nvPr/>
        </p:nvSpPr>
        <p:spPr>
          <a:xfrm>
            <a:off x="6644640" y="1365504"/>
            <a:ext cx="1304400" cy="130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9034272" y="1365504"/>
            <a:ext cx="1304400" cy="1304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9"/>
          <p:cNvSpPr txBox="1">
            <a:spLocks noGrp="1"/>
          </p:cNvSpPr>
          <p:nvPr>
            <p:ph type="title"/>
          </p:nvPr>
        </p:nvSpPr>
        <p:spPr>
          <a:xfrm>
            <a:off x="288299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321" name="Google Shape;321;p39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22" name="Google Shape;322;p39"/>
          <p:cNvSpPr txBox="1">
            <a:spLocks noGrp="1"/>
          </p:cNvSpPr>
          <p:nvPr>
            <p:ph type="body" idx="1"/>
          </p:nvPr>
        </p:nvSpPr>
        <p:spPr>
          <a:xfrm>
            <a:off x="6288933" y="3266805"/>
            <a:ext cx="2003400" cy="63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You transport your package over the wire, over the road.</a:t>
            </a:r>
            <a:endParaRPr dirty="0"/>
          </a:p>
        </p:txBody>
      </p:sp>
      <p:sp>
        <p:nvSpPr>
          <p:cNvPr id="323" name="Google Shape;323;p39"/>
          <p:cNvSpPr txBox="1">
            <a:spLocks noGrp="1"/>
          </p:cNvSpPr>
          <p:nvPr>
            <p:ph type="body" idx="2"/>
          </p:nvPr>
        </p:nvSpPr>
        <p:spPr>
          <a:xfrm>
            <a:off x="8690754" y="3266805"/>
            <a:ext cx="2003400" cy="63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Zarf deploys and verifies your payload to Kubernetes</a:t>
            </a:r>
            <a:endParaRPr dirty="0"/>
          </a:p>
        </p:txBody>
      </p:sp>
      <p:sp>
        <p:nvSpPr>
          <p:cNvPr id="324" name="Google Shape;324;p39"/>
          <p:cNvSpPr txBox="1">
            <a:spLocks noGrp="1"/>
          </p:cNvSpPr>
          <p:nvPr>
            <p:ph type="body" idx="3"/>
          </p:nvPr>
        </p:nvSpPr>
        <p:spPr>
          <a:xfrm>
            <a:off x="3887112" y="3266805"/>
            <a:ext cx="2003400" cy="63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Zarf </a:t>
            </a:r>
            <a:r>
              <a:rPr lang="en-US" dirty="0" err="1"/>
              <a:t>Securly</a:t>
            </a:r>
            <a:r>
              <a:rPr lang="en-US" dirty="0"/>
              <a:t> Packages, Charts, Manifests, Images, and Files</a:t>
            </a:r>
            <a:endParaRPr dirty="0"/>
          </a:p>
        </p:txBody>
      </p:sp>
      <p:sp>
        <p:nvSpPr>
          <p:cNvPr id="325" name="Google Shape;325;p39"/>
          <p:cNvSpPr txBox="1">
            <a:spLocks noGrp="1"/>
          </p:cNvSpPr>
          <p:nvPr>
            <p:ph type="body" idx="4"/>
          </p:nvPr>
        </p:nvSpPr>
        <p:spPr>
          <a:xfrm>
            <a:off x="1485291" y="3266805"/>
            <a:ext cx="2003400" cy="63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You Declaratively define your payload</a:t>
            </a:r>
            <a:endParaRPr dirty="0"/>
          </a:p>
        </p:txBody>
      </p:sp>
      <p:sp>
        <p:nvSpPr>
          <p:cNvPr id="326" name="Google Shape;326;p39"/>
          <p:cNvSpPr txBox="1">
            <a:spLocks noGrp="1"/>
          </p:cNvSpPr>
          <p:nvPr>
            <p:ph type="body" idx="5"/>
          </p:nvPr>
        </p:nvSpPr>
        <p:spPr>
          <a:xfrm>
            <a:off x="1485292" y="2869517"/>
            <a:ext cx="2016000" cy="3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Define</a:t>
            </a:r>
            <a:endParaRPr dirty="0"/>
          </a:p>
        </p:txBody>
      </p:sp>
      <p:sp>
        <p:nvSpPr>
          <p:cNvPr id="327" name="Google Shape;327;p39"/>
          <p:cNvSpPr txBox="1">
            <a:spLocks noGrp="1"/>
          </p:cNvSpPr>
          <p:nvPr>
            <p:ph type="body" idx="6"/>
          </p:nvPr>
        </p:nvSpPr>
        <p:spPr>
          <a:xfrm>
            <a:off x="3874581" y="2869517"/>
            <a:ext cx="2016000" cy="3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Package</a:t>
            </a:r>
            <a:endParaRPr dirty="0"/>
          </a:p>
        </p:txBody>
      </p:sp>
      <p:sp>
        <p:nvSpPr>
          <p:cNvPr id="328" name="Google Shape;328;p39"/>
          <p:cNvSpPr txBox="1">
            <a:spLocks noGrp="1"/>
          </p:cNvSpPr>
          <p:nvPr>
            <p:ph type="body" idx="7"/>
          </p:nvPr>
        </p:nvSpPr>
        <p:spPr>
          <a:xfrm>
            <a:off x="6282667" y="2869517"/>
            <a:ext cx="2016000" cy="3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Transport</a:t>
            </a:r>
            <a:endParaRPr dirty="0"/>
          </a:p>
        </p:txBody>
      </p:sp>
      <p:sp>
        <p:nvSpPr>
          <p:cNvPr id="329" name="Google Shape;329;p39"/>
          <p:cNvSpPr txBox="1">
            <a:spLocks noGrp="1"/>
          </p:cNvSpPr>
          <p:nvPr>
            <p:ph type="body" idx="8"/>
          </p:nvPr>
        </p:nvSpPr>
        <p:spPr>
          <a:xfrm>
            <a:off x="8690753" y="2869517"/>
            <a:ext cx="2016000" cy="3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Deploy</a:t>
            </a:r>
            <a:endParaRPr dirty="0"/>
          </a:p>
        </p:txBody>
      </p:sp>
      <p:sp>
        <p:nvSpPr>
          <p:cNvPr id="333" name="Google Shape;333;p39"/>
          <p:cNvSpPr txBox="1">
            <a:spLocks noGrp="1"/>
          </p:cNvSpPr>
          <p:nvPr>
            <p:ph type="body" idx="15"/>
          </p:nvPr>
        </p:nvSpPr>
        <p:spPr>
          <a:xfrm>
            <a:off x="9034258" y="1709461"/>
            <a:ext cx="1292365" cy="7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39"/>
          <p:cNvSpPr txBox="1">
            <a:spLocks noGrp="1"/>
          </p:cNvSpPr>
          <p:nvPr>
            <p:ph type="body" idx="16"/>
          </p:nvPr>
        </p:nvSpPr>
        <p:spPr>
          <a:xfrm>
            <a:off x="1124742" y="4234139"/>
            <a:ext cx="9942600" cy="182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35" name="Google Shape;3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238" y="1826847"/>
            <a:ext cx="492300" cy="38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638" y="1826847"/>
            <a:ext cx="492300" cy="38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500" y="1826847"/>
            <a:ext cx="492300" cy="3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B9ECA-652C-9F85-E9B3-225D7D0E1DB8}"/>
              </a:ext>
            </a:extLst>
          </p:cNvPr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745C29-D3E7-8BF1-A94E-B441CAFCA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595" y="1419653"/>
            <a:ext cx="586242" cy="58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73B2103-C895-7508-8DCB-5A4873D91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4431" y="1960708"/>
            <a:ext cx="500515" cy="577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8D9E3-A2BA-E629-4A3E-26388EC5B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4864" y="1530097"/>
            <a:ext cx="593499" cy="59349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EC8156-C12F-69A5-A59B-D707107EB45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589E00-7957-B6F5-8D5E-91160B77DAD5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923B4311-A8FC-745E-4B7B-A36337C6A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375" y="1612473"/>
            <a:ext cx="1023604" cy="72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ADC86E-92C9-0C3C-3694-E84A41CF4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7763" y="1531637"/>
            <a:ext cx="593499" cy="593499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5E7E4EA-A2CD-7313-8D21-A1CFA83B8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284" y="1925987"/>
            <a:ext cx="586242" cy="58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89641491-BA0B-ABC9-29CF-19E388C1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40" y="2017699"/>
            <a:ext cx="450034" cy="45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05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94B80-67B2-97F9-D7B1-E43E45712B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256BA-7DD7-209E-9D09-BBA0D9773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30AB9E-F9E3-8A92-F9AA-28728E37C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 we mean by Securely Package?</a:t>
            </a:r>
          </a:p>
        </p:txBody>
      </p:sp>
    </p:spTree>
    <p:extLst>
      <p:ext uri="{BB962C8B-B14F-4D97-AF65-F5344CB8AC3E}">
        <p14:creationId xmlns:p14="http://schemas.microsoft.com/office/powerpoint/2010/main" val="1456489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Zarf Demo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Demo Time!</a:t>
            </a:r>
            <a:endParaRPr dirty="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2"/>
          </p:nvPr>
        </p:nvSpPr>
        <p:spPr>
          <a:xfrm>
            <a:off x="1712725" y="2665040"/>
            <a:ext cx="3785700" cy="24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41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78" name="Google Shape;578;p56"/>
          <p:cNvSpPr txBox="1">
            <a:spLocks noGrp="1"/>
          </p:cNvSpPr>
          <p:nvPr>
            <p:ph type="ctrTitle"/>
          </p:nvPr>
        </p:nvSpPr>
        <p:spPr>
          <a:xfrm>
            <a:off x="1979112" y="1721740"/>
            <a:ext cx="4559400" cy="829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QUESTIONS?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9528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351" cy="90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</a:pPr>
            <a:r>
              <a:rPr lang="en-US" dirty="0"/>
              <a:t>Get In Touch</a:t>
            </a:r>
            <a:endParaRPr dirty="0"/>
          </a:p>
        </p:txBody>
      </p:sp>
      <p:sp>
        <p:nvSpPr>
          <p:cNvPr id="343" name="Google Shape;343;p40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2" name="Google Shape;570;p55">
            <a:extLst>
              <a:ext uri="{FF2B5EF4-FFF2-40B4-BE49-F238E27FC236}">
                <a16:creationId xmlns:a16="http://schemas.microsoft.com/office/drawing/2014/main" id="{10055225-D7AC-9A4A-2B4B-82B704FB9212}"/>
              </a:ext>
            </a:extLst>
          </p:cNvPr>
          <p:cNvSpPr txBox="1">
            <a:spLocks/>
          </p:cNvSpPr>
          <p:nvPr/>
        </p:nvSpPr>
        <p:spPr>
          <a:xfrm>
            <a:off x="715590" y="3332152"/>
            <a:ext cx="5882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  <a:latin typeface="Poppins"/>
                <a:ea typeface="Poppins"/>
                <a:cs typeface="Poppins"/>
              </a:defRPr>
            </a:lvl1pPr>
            <a:lvl2pPr marL="914400" indent="-22860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</a:defRPr>
            </a:lvl2pPr>
            <a:lvl3pPr marL="13716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  <a:latin typeface="Poppins"/>
                <a:ea typeface="Poppins"/>
                <a:cs typeface="Poppins"/>
              </a:defRPr>
            </a:lvl3pPr>
            <a:lvl4pPr marL="1828800" indent="-228600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Poppins"/>
                <a:ea typeface="Poppins"/>
                <a:cs typeface="Poppins"/>
              </a:defRPr>
            </a:lvl4pPr>
            <a:lvl5pPr marL="2286000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marL="2743200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en-US"/>
              <a:t>@JvB</a:t>
            </a:r>
            <a:endParaRPr lang="en-US" dirty="0"/>
          </a:p>
        </p:txBody>
      </p:sp>
      <p:sp>
        <p:nvSpPr>
          <p:cNvPr id="3" name="Google Shape;570;p55">
            <a:extLst>
              <a:ext uri="{FF2B5EF4-FFF2-40B4-BE49-F238E27FC236}">
                <a16:creationId xmlns:a16="http://schemas.microsoft.com/office/drawing/2014/main" id="{7194264E-759D-BDCE-CF8C-46EE821A9178}"/>
              </a:ext>
            </a:extLst>
          </p:cNvPr>
          <p:cNvSpPr txBox="1">
            <a:spLocks/>
          </p:cNvSpPr>
          <p:nvPr/>
        </p:nvSpPr>
        <p:spPr>
          <a:xfrm>
            <a:off x="715590" y="3625562"/>
            <a:ext cx="5882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dirty="0"/>
              <a:t>@</a:t>
            </a:r>
            <a:r>
              <a:rPr lang="en-US" dirty="0" err="1">
                <a:sym typeface="Arial"/>
              </a:rPr>
              <a:t>jasonvanbrackel</a:t>
            </a:r>
            <a:endParaRPr lang="en-US" dirty="0">
              <a:sym typeface="Arial"/>
            </a:endParaRPr>
          </a:p>
        </p:txBody>
      </p:sp>
      <p:sp>
        <p:nvSpPr>
          <p:cNvPr id="4" name="Google Shape;570;p55">
            <a:extLst>
              <a:ext uri="{FF2B5EF4-FFF2-40B4-BE49-F238E27FC236}">
                <a16:creationId xmlns:a16="http://schemas.microsoft.com/office/drawing/2014/main" id="{75D769FC-FA90-CF3A-D281-2176DB2789E1}"/>
              </a:ext>
            </a:extLst>
          </p:cNvPr>
          <p:cNvSpPr txBox="1">
            <a:spLocks/>
          </p:cNvSpPr>
          <p:nvPr/>
        </p:nvSpPr>
        <p:spPr>
          <a:xfrm>
            <a:off x="715590" y="3918972"/>
            <a:ext cx="5882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dirty="0" err="1"/>
              <a:t>jasonvanbrackel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7FF43-3C18-C580-95BB-777EB3923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64" y="3715321"/>
            <a:ext cx="298866" cy="245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C5E483-5FDB-55C7-6C8F-793E34EFF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64" y="3987074"/>
            <a:ext cx="298866" cy="348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2DCB7-5346-45C2-5A2D-E4C5CB871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324" y="3230054"/>
            <a:ext cx="637746" cy="6377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70;p55">
            <a:extLst>
              <a:ext uri="{FF2B5EF4-FFF2-40B4-BE49-F238E27FC236}">
                <a16:creationId xmlns:a16="http://schemas.microsoft.com/office/drawing/2014/main" id="{7144E4DB-E8DC-1B27-E7AE-DA2A2B8EEA52}"/>
              </a:ext>
            </a:extLst>
          </p:cNvPr>
          <p:cNvSpPr txBox="1">
            <a:spLocks/>
          </p:cNvSpPr>
          <p:nvPr/>
        </p:nvSpPr>
        <p:spPr>
          <a:xfrm>
            <a:off x="756630" y="1694582"/>
            <a:ext cx="5882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  <a:latin typeface="Poppins"/>
                <a:ea typeface="Poppins"/>
                <a:cs typeface="Poppins"/>
              </a:defRPr>
            </a:lvl1pPr>
            <a:lvl2pPr marL="914400" indent="-22860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</a:defRPr>
            </a:lvl2pPr>
            <a:lvl3pPr marL="13716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  <a:latin typeface="Poppins"/>
                <a:ea typeface="Poppins"/>
                <a:cs typeface="Poppins"/>
              </a:defRPr>
            </a:lvl3pPr>
            <a:lvl4pPr marL="1828800" indent="-228600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Poppins"/>
                <a:ea typeface="Poppins"/>
                <a:cs typeface="Poppins"/>
              </a:defRPr>
            </a:lvl4pPr>
            <a:lvl5pPr marL="2286000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marL="2743200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en-US" dirty="0"/>
              <a:t>#Zarf at https://</a:t>
            </a:r>
            <a:r>
              <a:rPr lang="en-US" dirty="0" err="1"/>
              <a:t>slack.kubernetes.io</a:t>
            </a:r>
            <a:endParaRPr lang="en-US" dirty="0"/>
          </a:p>
        </p:txBody>
      </p:sp>
      <p:sp>
        <p:nvSpPr>
          <p:cNvPr id="9" name="Google Shape;570;p55">
            <a:extLst>
              <a:ext uri="{FF2B5EF4-FFF2-40B4-BE49-F238E27FC236}">
                <a16:creationId xmlns:a16="http://schemas.microsoft.com/office/drawing/2014/main" id="{AC8E2E6D-D912-A607-019B-FEDFF824FB6B}"/>
              </a:ext>
            </a:extLst>
          </p:cNvPr>
          <p:cNvSpPr txBox="1">
            <a:spLocks/>
          </p:cNvSpPr>
          <p:nvPr/>
        </p:nvSpPr>
        <p:spPr>
          <a:xfrm>
            <a:off x="756630" y="1987992"/>
            <a:ext cx="5882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dirty="0"/>
              <a:t>@</a:t>
            </a:r>
            <a:r>
              <a:rPr lang="en-US" dirty="0" err="1"/>
              <a:t>defenseunicorns</a:t>
            </a:r>
            <a:endParaRPr lang="en-US" dirty="0"/>
          </a:p>
        </p:txBody>
      </p:sp>
      <p:sp>
        <p:nvSpPr>
          <p:cNvPr id="10" name="Google Shape;570;p55">
            <a:extLst>
              <a:ext uri="{FF2B5EF4-FFF2-40B4-BE49-F238E27FC236}">
                <a16:creationId xmlns:a16="http://schemas.microsoft.com/office/drawing/2014/main" id="{75B11453-116C-27CA-DEAF-4B93581E9782}"/>
              </a:ext>
            </a:extLst>
          </p:cNvPr>
          <p:cNvSpPr txBox="1">
            <a:spLocks/>
          </p:cNvSpPr>
          <p:nvPr/>
        </p:nvSpPr>
        <p:spPr>
          <a:xfrm>
            <a:off x="756630" y="2306454"/>
            <a:ext cx="5882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dirty="0"/>
              <a:t>Defense Unicorns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4EC920-EE42-6156-FAD3-E7CA6B1D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04" y="2077751"/>
            <a:ext cx="298866" cy="2459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8A0E6F-7D91-1CDF-DFC8-E0818521B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64" y="1592484"/>
            <a:ext cx="637746" cy="6377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C94B03-0065-2DA0-D6C4-5CDA0113DC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3135" r="15495"/>
          <a:stretch/>
        </p:blipFill>
        <p:spPr>
          <a:xfrm>
            <a:off x="458199" y="2375277"/>
            <a:ext cx="326945" cy="28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16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Zarf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Connect with Zarf</a:t>
            </a:r>
            <a:endParaRPr dirty="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2"/>
          </p:nvPr>
        </p:nvSpPr>
        <p:spPr>
          <a:xfrm>
            <a:off x="1712724" y="2665040"/>
            <a:ext cx="4512711" cy="24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https://zarf.dev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https://github.com/defenseunicorns/zarf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68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Gather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2F8C9-BBEE-CEAA-01D6-EEA8DF91009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Move with arrows </a:t>
            </a:r>
            <a:r>
              <a:rPr lang="en-US"/>
              <a:t>or mouse click</a:t>
            </a:r>
          </a:p>
          <a:p>
            <a:r>
              <a:rPr lang="en-US" dirty="0"/>
              <a:t>’x’ to interact with objects</a:t>
            </a:r>
          </a:p>
          <a:p>
            <a:r>
              <a:rPr lang="en-US" dirty="0"/>
              <a:t>‘g’ to ghost through people</a:t>
            </a:r>
          </a:p>
          <a:p>
            <a:r>
              <a:rPr lang="en-US" dirty="0"/>
              <a:t>‘f’ to throw some confetti</a:t>
            </a:r>
          </a:p>
          <a:p>
            <a:r>
              <a:rPr lang="en-US" dirty="0"/>
              <a:t>’z’ dance party!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68DEBF-A5E9-8C66-86EE-AC221A5AD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Notes</a:t>
            </a:r>
          </a:p>
        </p:txBody>
      </p:sp>
    </p:spTree>
    <p:extLst>
      <p:ext uri="{BB962C8B-B14F-4D97-AF65-F5344CB8AC3E}">
        <p14:creationId xmlns:p14="http://schemas.microsoft.com/office/powerpoint/2010/main" val="71463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B2D1-2517-DF81-5FEC-F4221C1F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Attacks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D9526-EA3F-C6C1-54E3-CA26208B0E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A184B-7ECC-41D4-DAF0-3F25FB3AA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842" y="1762997"/>
            <a:ext cx="3785645" cy="902043"/>
          </a:xfrm>
        </p:spPr>
        <p:txBody>
          <a:bodyPr/>
          <a:lstStyle/>
          <a:p>
            <a:r>
              <a:rPr lang="en-US" dirty="0"/>
              <a:t>In Silicon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109B7-83D5-D51C-3925-BA5FF984F67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07842" y="2665040"/>
            <a:ext cx="11871381" cy="249789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www.hackster.io</a:t>
            </a:r>
            <a:r>
              <a:rPr lang="en-US" dirty="0">
                <a:hlinkClick r:id="rId2"/>
              </a:rPr>
              <a:t>/news/researchers-spot-silicon-level-hardware-trojans-in-chips-release-their-algorithm-for-all-to-try-ba00bbd56248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3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B2D1-2517-DF81-5FEC-F4221C1F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Attacks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D9526-EA3F-C6C1-54E3-CA26208B0E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A184B-7ECC-41D4-DAF0-3F25FB3AA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842" y="1762997"/>
            <a:ext cx="3785645" cy="902043"/>
          </a:xfrm>
        </p:spPr>
        <p:txBody>
          <a:bodyPr/>
          <a:lstStyle/>
          <a:p>
            <a:r>
              <a:rPr lang="en-US" dirty="0"/>
              <a:t>In Infrastructure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109B7-83D5-D51C-3925-BA5FF984F67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07842" y="2665040"/>
            <a:ext cx="11871381" cy="249789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https://en.wikipedia.org/wiki/2020_United_States_federal_government_data_breach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2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B2D1-2517-DF81-5FEC-F4221C1F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Attacks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D9526-EA3F-C6C1-54E3-CA26208B0E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A184B-7ECC-41D4-DAF0-3F25FB3AA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842" y="1762997"/>
            <a:ext cx="3785645" cy="902043"/>
          </a:xfrm>
        </p:spPr>
        <p:txBody>
          <a:bodyPr/>
          <a:lstStyle/>
          <a:p>
            <a:r>
              <a:rPr lang="en-US" dirty="0"/>
              <a:t>For National Security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109B7-83D5-D51C-3925-BA5FF984F67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07842" y="2665040"/>
            <a:ext cx="11871381" cy="249789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https://www.reuters.com/business/media-telecom/us-fcc-bans-equipment-sales-imports-zte-huawei-over-national-security-risk-2022-11-25/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B2D1-2517-DF81-5FEC-F4221C1F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Attacks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D9526-EA3F-C6C1-54E3-CA26208B0E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A184B-7ECC-41D4-DAF0-3F25FB3AA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842" y="1762997"/>
            <a:ext cx="3785645" cy="902043"/>
          </a:xfrm>
        </p:spPr>
        <p:txBody>
          <a:bodyPr/>
          <a:lstStyle/>
          <a:p>
            <a:r>
              <a:rPr lang="en-US" dirty="0"/>
              <a:t>In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109B7-83D5-D51C-3925-BA5FF984F67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07842" y="2665040"/>
            <a:ext cx="11871381" cy="249789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https://www.bleepingcomputer.com/news/security/microsoft-iranian-hackers-still-exploiting-log4j-bugs-against-israel/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7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288324" y="173595"/>
            <a:ext cx="11615400" cy="9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</a:t>
            </a:r>
            <a:r>
              <a:rPr lang="en-US" baseline="0" dirty="0"/>
              <a:t> is a Software Bill of Materials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408" name="Google Shape;408;p46"/>
          <p:cNvSpPr txBox="1">
            <a:spLocks noGrp="1"/>
          </p:cNvSpPr>
          <p:nvPr>
            <p:ph type="sldNum" idx="12"/>
          </p:nvPr>
        </p:nvSpPr>
        <p:spPr>
          <a:xfrm>
            <a:off x="11480735" y="6241156"/>
            <a:ext cx="4923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1712724" y="1695066"/>
            <a:ext cx="3785700" cy="90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SBOM</a:t>
            </a:r>
            <a:endParaRPr dirty="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2"/>
          </p:nvPr>
        </p:nvSpPr>
        <p:spPr>
          <a:xfrm>
            <a:off x="1712725" y="2665040"/>
            <a:ext cx="3785700" cy="24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A Software Bill of Materials is an inventory of the components used in the construction of a software artifact.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It is used to help secure software supply chains.  And is a tool in software supply chain risk management.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A51BA-87CB-12D9-9911-F2B61670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11" y="1513899"/>
            <a:ext cx="3918341" cy="39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856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">
  <a:themeElements>
    <a:clrScheme name="Custom 1">
      <a:dk1>
        <a:srgbClr val="102349"/>
      </a:dk1>
      <a:lt1>
        <a:srgbClr val="2493D0"/>
      </a:lt1>
      <a:dk2>
        <a:srgbClr val="323336"/>
      </a:dk2>
      <a:lt2>
        <a:srgbClr val="FFFFFF"/>
      </a:lt2>
      <a:accent1>
        <a:srgbClr val="EB2027"/>
      </a:accent1>
      <a:accent2>
        <a:srgbClr val="15498F"/>
      </a:accent2>
      <a:accent3>
        <a:srgbClr val="BEBEBE"/>
      </a:accent3>
      <a:accent4>
        <a:srgbClr val="8F2027"/>
      </a:accent4>
      <a:accent5>
        <a:srgbClr val="5B9BD5"/>
      </a:accent5>
      <a:accent6>
        <a:srgbClr val="606060"/>
      </a:accent6>
      <a:hlink>
        <a:srgbClr val="2493D0"/>
      </a:hlink>
      <a:folHlink>
        <a:srgbClr val="EEEEE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-10-19_phillydotnet" id="{9F14972F-A790-B447-B695-274046B60B2E}" vid="{3EA87084-F7C9-984B-9E17-C8C7B8CAD183}"/>
    </a:ext>
  </a:extLst>
</a:theme>
</file>

<file path=ppt/theme/theme2.xml><?xml version="1.0" encoding="utf-8"?>
<a:theme xmlns:a="http://schemas.openxmlformats.org/drawingml/2006/main" name="Title and Transition Slides">
  <a:themeElements>
    <a:clrScheme name="DU Template">
      <a:dk1>
        <a:srgbClr val="102349"/>
      </a:dk1>
      <a:lt1>
        <a:srgbClr val="2493D0"/>
      </a:lt1>
      <a:dk2>
        <a:srgbClr val="303232"/>
      </a:dk2>
      <a:lt2>
        <a:srgbClr val="FFFFFF"/>
      </a:lt2>
      <a:accent1>
        <a:srgbClr val="EB2027"/>
      </a:accent1>
      <a:accent2>
        <a:srgbClr val="15498F"/>
      </a:accent2>
      <a:accent3>
        <a:srgbClr val="BEBEBE"/>
      </a:accent3>
      <a:accent4>
        <a:srgbClr val="8F2027"/>
      </a:accent4>
      <a:accent5>
        <a:srgbClr val="5B9BD5"/>
      </a:accent5>
      <a:accent6>
        <a:srgbClr val="606060"/>
      </a:accent6>
      <a:hlink>
        <a:srgbClr val="2493D0"/>
      </a:hlink>
      <a:folHlink>
        <a:srgbClr val="EEEEE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-10-19_phillydotnet" id="{9F14972F-A790-B447-B695-274046B60B2E}" vid="{F5DBBCBC-8128-B14F-9A69-97E35BD5CBA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897</Words>
  <Application>Microsoft Macintosh PowerPoint</Application>
  <PresentationFormat>Widescreen</PresentationFormat>
  <Paragraphs>244</Paragraphs>
  <Slides>39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Teko</vt:lpstr>
      <vt:lpstr>Poppins</vt:lpstr>
      <vt:lpstr>Arial</vt:lpstr>
      <vt:lpstr>Archivo</vt:lpstr>
      <vt:lpstr>Slides</vt:lpstr>
      <vt:lpstr>Title and Transition Slides</vt:lpstr>
      <vt:lpstr>Introduction to Software Supply Chain and Software Bill of Material</vt:lpstr>
      <vt:lpstr>CONTACT ME</vt:lpstr>
      <vt:lpstr>Agenda</vt:lpstr>
      <vt:lpstr>Introduction to Gather</vt:lpstr>
      <vt:lpstr>Supply Chain Attacks</vt:lpstr>
      <vt:lpstr>Supply Chain Attacks</vt:lpstr>
      <vt:lpstr>Supply Chain Attacks</vt:lpstr>
      <vt:lpstr>Supply Chain Attacks</vt:lpstr>
      <vt:lpstr>What is a Software Bill of Materials?</vt:lpstr>
      <vt:lpstr>What is a Software Bill of Materials?</vt:lpstr>
      <vt:lpstr>What is a Software Bill of Materials?</vt:lpstr>
      <vt:lpstr>What is Provenance?</vt:lpstr>
      <vt:lpstr>KEY PAIRS</vt:lpstr>
      <vt:lpstr>Signing</vt:lpstr>
      <vt:lpstr>Signing</vt:lpstr>
      <vt:lpstr>Signing</vt:lpstr>
      <vt:lpstr>Signing</vt:lpstr>
      <vt:lpstr>What is an attestation?</vt:lpstr>
      <vt:lpstr>Attestation</vt:lpstr>
      <vt:lpstr>Signing</vt:lpstr>
      <vt:lpstr>Attestation</vt:lpstr>
      <vt:lpstr>The Big Picture</vt:lpstr>
      <vt:lpstr>What’s Coming</vt:lpstr>
      <vt:lpstr>PowerPoint Presentation</vt:lpstr>
      <vt:lpstr>Where can I get Started</vt:lpstr>
      <vt:lpstr>Where can I get started?</vt:lpstr>
      <vt:lpstr>Where can I get started?</vt:lpstr>
      <vt:lpstr>What is Zarf?</vt:lpstr>
      <vt:lpstr>Zarf</vt:lpstr>
      <vt:lpstr>Zarf Packages</vt:lpstr>
      <vt:lpstr>Zarf Packages</vt:lpstr>
      <vt:lpstr>Zarf Components</vt:lpstr>
      <vt:lpstr>Overview</vt:lpstr>
      <vt:lpstr>What do we mean by Securely Package?</vt:lpstr>
      <vt:lpstr>Zarf Demo</vt:lpstr>
      <vt:lpstr>ANY QUESTIONS?</vt:lpstr>
      <vt:lpstr>Get In Touch</vt:lpstr>
      <vt:lpstr>Zarf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Zarf Online Meetup</dc:title>
  <cp:lastModifiedBy>Jason van Brackel</cp:lastModifiedBy>
  <cp:revision>16</cp:revision>
  <dcterms:modified xsi:type="dcterms:W3CDTF">2023-03-27T12:14:25Z</dcterms:modified>
</cp:coreProperties>
</file>