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NPiDhtRu7tP9qyxJgKvv2Kudf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2421D9-B22F-403F-8F32-78CF42757BD1}">
  <a:tblStyle styleId="{B42421D9-B22F-403F-8F32-78CF42757B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0a0a0969b6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0a0a0969b6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0a0a0969b6_2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30a0a0969b6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0a0a0969b6_2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30a0a0969b6_2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0a0a0969b6_2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30a0a0969b6_2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a0a0969b6_5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0a0a0969b6_5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0a0a0969b6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0a0a0969b6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12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4.png"/><Relationship Id="rId13" Type="http://schemas.openxmlformats.org/officeDocument/2006/relationships/image" Target="../media/image60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5" Type="http://schemas.openxmlformats.org/officeDocument/2006/relationships/image" Target="../media/image54.png"/><Relationship Id="rId14" Type="http://schemas.openxmlformats.org/officeDocument/2006/relationships/image" Target="../media/image57.png"/><Relationship Id="rId16" Type="http://schemas.openxmlformats.org/officeDocument/2006/relationships/image" Target="../media/image5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4.png"/><Relationship Id="rId13" Type="http://schemas.openxmlformats.org/officeDocument/2006/relationships/image" Target="../media/image60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5" Type="http://schemas.openxmlformats.org/officeDocument/2006/relationships/image" Target="../media/image54.png"/><Relationship Id="rId14" Type="http://schemas.openxmlformats.org/officeDocument/2006/relationships/image" Target="../media/image57.png"/><Relationship Id="rId16" Type="http://schemas.openxmlformats.org/officeDocument/2006/relationships/image" Target="../media/image5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png"/><Relationship Id="rId10" Type="http://schemas.openxmlformats.org/officeDocument/2006/relationships/image" Target="../media/image27.png"/><Relationship Id="rId13" Type="http://schemas.openxmlformats.org/officeDocument/2006/relationships/image" Target="../media/image66.png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5" Type="http://schemas.openxmlformats.org/officeDocument/2006/relationships/image" Target="../media/image69.png"/><Relationship Id="rId14" Type="http://schemas.openxmlformats.org/officeDocument/2006/relationships/image" Target="../media/image6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0.png"/><Relationship Id="rId10" Type="http://schemas.openxmlformats.org/officeDocument/2006/relationships/image" Target="../media/image27.png"/><Relationship Id="rId13" Type="http://schemas.openxmlformats.org/officeDocument/2006/relationships/image" Target="../media/image67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68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16.png"/><Relationship Id="rId13" Type="http://schemas.openxmlformats.org/officeDocument/2006/relationships/image" Target="../media/image9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5" Type="http://schemas.openxmlformats.org/officeDocument/2006/relationships/image" Target="../media/image1.png"/><Relationship Id="rId14" Type="http://schemas.openxmlformats.org/officeDocument/2006/relationships/image" Target="../media/image10.png"/><Relationship Id="rId16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1.png"/><Relationship Id="rId13" Type="http://schemas.openxmlformats.org/officeDocument/2006/relationships/image" Target="../media/image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1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0.png"/><Relationship Id="rId13" Type="http://schemas.openxmlformats.org/officeDocument/2006/relationships/image" Target="../media/image2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7" Type="http://schemas.openxmlformats.org/officeDocument/2006/relationships/image" Target="../media/image43.png"/><Relationship Id="rId16" Type="http://schemas.openxmlformats.org/officeDocument/2006/relationships/image" Target="../media/image39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8" Type="http://schemas.openxmlformats.org/officeDocument/2006/relationships/image" Target="../media/image4.png"/><Relationship Id="rId7" Type="http://schemas.openxmlformats.org/officeDocument/2006/relationships/image" Target="../media/image41.png"/><Relationship Id="rId8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4.png"/><Relationship Id="rId13" Type="http://schemas.openxmlformats.org/officeDocument/2006/relationships/image" Target="../media/image46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5" Type="http://schemas.openxmlformats.org/officeDocument/2006/relationships/image" Target="../media/image52.png"/><Relationship Id="rId14" Type="http://schemas.openxmlformats.org/officeDocument/2006/relationships/image" Target="../media/image49.png"/><Relationship Id="rId16" Type="http://schemas.openxmlformats.org/officeDocument/2006/relationships/image" Target="../media/image5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4.png"/><Relationship Id="rId13" Type="http://schemas.openxmlformats.org/officeDocument/2006/relationships/image" Target="../media/image60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5" Type="http://schemas.openxmlformats.org/officeDocument/2006/relationships/image" Target="../media/image54.png"/><Relationship Id="rId14" Type="http://schemas.openxmlformats.org/officeDocument/2006/relationships/image" Target="../media/image57.png"/><Relationship Id="rId16" Type="http://schemas.openxmlformats.org/officeDocument/2006/relationships/image" Target="../media/image5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4.png"/><Relationship Id="rId13" Type="http://schemas.openxmlformats.org/officeDocument/2006/relationships/image" Target="../media/image60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5" Type="http://schemas.openxmlformats.org/officeDocument/2006/relationships/image" Target="../media/image54.png"/><Relationship Id="rId14" Type="http://schemas.openxmlformats.org/officeDocument/2006/relationships/image" Target="../media/image57.png"/><Relationship Id="rId16" Type="http://schemas.openxmlformats.org/officeDocument/2006/relationships/image" Target="../media/image5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70376" y="4394200"/>
            <a:ext cx="1193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3776" y="47371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6376" y="47371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11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7763" y="2895600"/>
            <a:ext cx="29718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7763" y="3479800"/>
            <a:ext cx="29718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971876" y="2540000"/>
            <a:ext cx="59691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>
                <a:solidFill>
                  <a:srgbClr val="FFFFFF"/>
                </a:solidFill>
              </a:rPr>
              <a:t>Noodle</a:t>
            </a:r>
            <a:endParaRPr b="0" i="0" sz="8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803726" y="3981500"/>
            <a:ext cx="7210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>
                <a:solidFill>
                  <a:srgbClr val="FFFFFF"/>
                </a:solidFill>
              </a:rPr>
              <a:t>보고서 및 </a:t>
            </a:r>
            <a:endParaRPr b="0" i="0" sz="8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966655" y="5626100"/>
            <a:ext cx="6172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600">
                <a:solidFill>
                  <a:schemeClr val="lt1"/>
                </a:solidFill>
              </a:rPr>
              <a:t>백로그 생성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1657721" y="2311400"/>
            <a:ext cx="6222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10253085" y="5473700"/>
            <a:ext cx="13080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581476" y="5626100"/>
            <a:ext cx="19938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[     ]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3683000" y="1181100"/>
            <a:ext cx="54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</a:t>
            </a:r>
            <a:r>
              <a:rPr lang="en-US" sz="2100">
                <a:solidFill>
                  <a:srgbClr val="FFFFFF"/>
                </a:solidFill>
              </a:rPr>
              <a:t>LLM활용 내부 고객 업무 효율성 향상을 위한 문서 검색 시스템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</a:t>
            </a:r>
            <a:r>
              <a:rPr lang="en-US" sz="1700">
                <a:solidFill>
                  <a:srgbClr val="FFFFFF"/>
                </a:solidFill>
              </a:rPr>
              <a:t>1</a:t>
            </a: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1582400" y="7937500"/>
            <a:ext cx="5841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26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1Team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    {</a:t>
            </a:r>
            <a:endParaRPr/>
          </a:p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presenter :  = </a:t>
            </a:r>
            <a:r>
              <a:rPr lang="en-US" sz="2600">
                <a:solidFill>
                  <a:srgbClr val="41C5FF"/>
                </a:solidFill>
              </a:rPr>
              <a:t>이민재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; / </a:t>
            </a:r>
            <a:r>
              <a:rPr lang="en-US" sz="2600">
                <a:solidFill>
                  <a:srgbClr val="43D0AD"/>
                </a:solidFill>
              </a:rPr>
              <a:t>NOODLE</a:t>
            </a:r>
            <a:endParaRPr b="0" i="0" sz="2600" u="none" cap="none" strike="noStrike">
              <a:solidFill>
                <a:srgbClr val="43D0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// 팀원 .  </a:t>
            </a:r>
            <a:r>
              <a:rPr lang="en-US" sz="2600">
                <a:solidFill>
                  <a:srgbClr val="DC56A9"/>
                </a:solidFill>
              </a:rPr>
              <a:t>김지민, 이민재, 이현석, 최인헌, 한재혁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  ]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30a0a0969b6_2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30a0a0969b6_2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6999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30a0a0969b6_2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30a0a0969b6_2_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30a0a0969b6_2_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30a0a0969b6_2_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30a0a0969b6_2_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500" y="65151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30a0a0969b6_2_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2184400" y="6108700"/>
            <a:ext cx="7035799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30a0a0969b6_2_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0700" y="2603500"/>
            <a:ext cx="1621895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0a0a0969b6_2_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90700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0a0a0969b6_2_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85010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30a0a0969b6_2_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74718" y="4114800"/>
            <a:ext cx="13234773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30a0a0969b6_2_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-5400000">
            <a:off x="9329225" y="4080800"/>
            <a:ext cx="1125775" cy="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30a0a0969b6_2_53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79070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30a0a0969b6_2_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9070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30a0a0969b6_2_53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508501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30a0a0969b6_2_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8501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30a0a0969b6_2_53"/>
          <p:cNvSpPr txBox="1"/>
          <p:nvPr/>
        </p:nvSpPr>
        <p:spPr>
          <a:xfrm>
            <a:off x="1447800" y="1079500"/>
            <a:ext cx="2286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462" name="Google Shape;462;g30a0a0969b6_2_53"/>
          <p:cNvSpPr txBox="1"/>
          <p:nvPr/>
        </p:nvSpPr>
        <p:spPr>
          <a:xfrm>
            <a:off x="723900" y="90170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63" name="Google Shape;463;g30a0a0969b6_2_53"/>
          <p:cNvSpPr txBox="1"/>
          <p:nvPr/>
        </p:nvSpPr>
        <p:spPr>
          <a:xfrm>
            <a:off x="3657600" y="1003300"/>
            <a:ext cx="7875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64" name="Google Shape;464;g30a0a0969b6_2_53"/>
          <p:cNvSpPr txBox="1"/>
          <p:nvPr/>
        </p:nvSpPr>
        <p:spPr>
          <a:xfrm>
            <a:off x="4521200" y="1079500"/>
            <a:ext cx="2260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팀원분담</a:t>
            </a:r>
            <a:endParaRPr/>
          </a:p>
        </p:txBody>
      </p:sp>
      <p:sp>
        <p:nvSpPr>
          <p:cNvPr id="465" name="Google Shape;465;g30a0a0969b6_2_53"/>
          <p:cNvSpPr txBox="1"/>
          <p:nvPr/>
        </p:nvSpPr>
        <p:spPr>
          <a:xfrm>
            <a:off x="723900" y="28702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66" name="Google Shape;466;g30a0a0969b6_2_53"/>
          <p:cNvSpPr txBox="1"/>
          <p:nvPr/>
        </p:nvSpPr>
        <p:spPr>
          <a:xfrm>
            <a:off x="723900" y="41021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7" name="Google Shape;467;g30a0a0969b6_2_53"/>
          <p:cNvSpPr txBox="1"/>
          <p:nvPr/>
        </p:nvSpPr>
        <p:spPr>
          <a:xfrm>
            <a:off x="723900" y="53213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68" name="Google Shape;468;g30a0a0969b6_2_53"/>
          <p:cNvSpPr txBox="1"/>
          <p:nvPr/>
        </p:nvSpPr>
        <p:spPr>
          <a:xfrm>
            <a:off x="723900" y="65532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69" name="Google Shape;469;g30a0a0969b6_2_53"/>
          <p:cNvSpPr txBox="1"/>
          <p:nvPr/>
        </p:nvSpPr>
        <p:spPr>
          <a:xfrm>
            <a:off x="723900" y="77851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0" name="Google Shape;470;g30a0a0969b6_2_53"/>
          <p:cNvSpPr txBox="1"/>
          <p:nvPr/>
        </p:nvSpPr>
        <p:spPr>
          <a:xfrm>
            <a:off x="2057400" y="2882900"/>
            <a:ext cx="15366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AI-core / FastAPI</a:t>
            </a:r>
            <a:endParaRPr/>
          </a:p>
        </p:txBody>
      </p:sp>
      <p:sp>
        <p:nvSpPr>
          <p:cNvPr id="471" name="Google Shape;471;g30a0a0969b6_2_53"/>
          <p:cNvSpPr txBox="1"/>
          <p:nvPr/>
        </p:nvSpPr>
        <p:spPr>
          <a:xfrm>
            <a:off x="2032774" y="4889500"/>
            <a:ext cx="2557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김지민</a:t>
            </a:r>
            <a:endParaRPr/>
          </a:p>
        </p:txBody>
      </p:sp>
      <p:sp>
        <p:nvSpPr>
          <p:cNvPr id="472" name="Google Shape;472;g30a0a0969b6_2_53"/>
          <p:cNvSpPr txBox="1"/>
          <p:nvPr/>
        </p:nvSpPr>
        <p:spPr>
          <a:xfrm>
            <a:off x="5274459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이민재</a:t>
            </a:r>
            <a:endParaRPr/>
          </a:p>
        </p:txBody>
      </p:sp>
      <p:sp>
        <p:nvSpPr>
          <p:cNvPr id="473" name="Google Shape;473;g30a0a0969b6_2_53"/>
          <p:cNvSpPr txBox="1"/>
          <p:nvPr/>
        </p:nvSpPr>
        <p:spPr>
          <a:xfrm>
            <a:off x="5340550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-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474" name="Google Shape;474;g30a0a0969b6_2_53"/>
          <p:cNvSpPr txBox="1"/>
          <p:nvPr/>
        </p:nvSpPr>
        <p:spPr>
          <a:xfrm>
            <a:off x="14947900" y="1333500"/>
            <a:ext cx="1892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g30a0a0969b6_2_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9319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30a0a0969b6_2_53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837931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30a0a0969b6_2_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37931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30a0a0969b6_2_53"/>
          <p:cNvSpPr txBox="1"/>
          <p:nvPr/>
        </p:nvSpPr>
        <p:spPr>
          <a:xfrm>
            <a:off x="8568769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이현석</a:t>
            </a:r>
            <a:endParaRPr/>
          </a:p>
        </p:txBody>
      </p:sp>
      <p:sp>
        <p:nvSpPr>
          <p:cNvPr id="479" name="Google Shape;479;g30a0a0969b6_2_53"/>
          <p:cNvSpPr txBox="1"/>
          <p:nvPr/>
        </p:nvSpPr>
        <p:spPr>
          <a:xfrm>
            <a:off x="8634875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-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480" name="Google Shape;480;g30a0a0969b6_2_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73629" y="45593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30a0a0969b6_2_53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1673629" y="59309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30a0a0969b6_2_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73629" y="59309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30a0a0969b6_2_53"/>
          <p:cNvSpPr txBox="1"/>
          <p:nvPr/>
        </p:nvSpPr>
        <p:spPr>
          <a:xfrm>
            <a:off x="11863078" y="48641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최인헌</a:t>
            </a:r>
            <a:endParaRPr/>
          </a:p>
        </p:txBody>
      </p:sp>
      <p:sp>
        <p:nvSpPr>
          <p:cNvPr id="484" name="Google Shape;484;g30a0a0969b6_2_53"/>
          <p:cNvSpPr txBox="1"/>
          <p:nvPr/>
        </p:nvSpPr>
        <p:spPr>
          <a:xfrm>
            <a:off x="11929175" y="6388100"/>
            <a:ext cx="28038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modeling</a:t>
            </a:r>
            <a:endParaRPr/>
          </a:p>
        </p:txBody>
      </p:sp>
      <p:pic>
        <p:nvPicPr>
          <p:cNvPr id="485" name="Google Shape;485;g30a0a0969b6_2_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967939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30a0a0969b6_2_53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496793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30a0a0969b6_2_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96793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30a0a0969b6_2_53"/>
          <p:cNvSpPr txBox="1"/>
          <p:nvPr/>
        </p:nvSpPr>
        <p:spPr>
          <a:xfrm>
            <a:off x="15157388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한재혁</a:t>
            </a:r>
            <a:endParaRPr/>
          </a:p>
        </p:txBody>
      </p:sp>
      <p:sp>
        <p:nvSpPr>
          <p:cNvPr id="489" name="Google Shape;489;g30a0a0969b6_2_53"/>
          <p:cNvSpPr txBox="1"/>
          <p:nvPr/>
        </p:nvSpPr>
        <p:spPr>
          <a:xfrm>
            <a:off x="15223475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modeling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Protocol Setup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490" name="Google Shape;490;g30a0a0969b6_2_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74718" y="4114800"/>
            <a:ext cx="13234773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30a0a0969b6_2_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82171" y="4121150"/>
            <a:ext cx="655663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30a0a0969b6_2_53"/>
          <p:cNvSpPr txBox="1"/>
          <p:nvPr/>
        </p:nvSpPr>
        <p:spPr>
          <a:xfrm>
            <a:off x="2028525" y="6413500"/>
            <a:ext cx="28038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-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30a0a0969b6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30a0a0969b6_2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6999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30a0a0969b6_2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30a0a0969b6_2_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30a0a0969b6_2_1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30a0a0969b6_2_10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30a0a0969b6_2_10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500" y="65151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30a0a0969b6_2_10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2184400" y="6108700"/>
            <a:ext cx="7035799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30a0a0969b6_2_10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0700" y="2603500"/>
            <a:ext cx="1621895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30a0a0969b6_2_1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90700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30a0a0969b6_2_1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85010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30a0a0969b6_2_10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74718" y="4114800"/>
            <a:ext cx="13234773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g30a0a0969b6_2_10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-5400000">
            <a:off x="9329225" y="4080800"/>
            <a:ext cx="1125775" cy="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30a0a0969b6_2_105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79070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30a0a0969b6_2_10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9070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30a0a0969b6_2_105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508501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30a0a0969b6_2_10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8501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30a0a0969b6_2_105"/>
          <p:cNvSpPr txBox="1"/>
          <p:nvPr/>
        </p:nvSpPr>
        <p:spPr>
          <a:xfrm>
            <a:off x="1447800" y="1079500"/>
            <a:ext cx="2286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515" name="Google Shape;515;g30a0a0969b6_2_105"/>
          <p:cNvSpPr txBox="1"/>
          <p:nvPr/>
        </p:nvSpPr>
        <p:spPr>
          <a:xfrm>
            <a:off x="723900" y="90170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16" name="Google Shape;516;g30a0a0969b6_2_105"/>
          <p:cNvSpPr txBox="1"/>
          <p:nvPr/>
        </p:nvSpPr>
        <p:spPr>
          <a:xfrm>
            <a:off x="3657600" y="1003300"/>
            <a:ext cx="7875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17" name="Google Shape;517;g30a0a0969b6_2_105"/>
          <p:cNvSpPr txBox="1"/>
          <p:nvPr/>
        </p:nvSpPr>
        <p:spPr>
          <a:xfrm>
            <a:off x="4521200" y="1079500"/>
            <a:ext cx="2260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팀원분담</a:t>
            </a:r>
            <a:endParaRPr/>
          </a:p>
        </p:txBody>
      </p:sp>
      <p:sp>
        <p:nvSpPr>
          <p:cNvPr id="518" name="Google Shape;518;g30a0a0969b6_2_105"/>
          <p:cNvSpPr txBox="1"/>
          <p:nvPr/>
        </p:nvSpPr>
        <p:spPr>
          <a:xfrm>
            <a:off x="723900" y="28702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9" name="Google Shape;519;g30a0a0969b6_2_105"/>
          <p:cNvSpPr txBox="1"/>
          <p:nvPr/>
        </p:nvSpPr>
        <p:spPr>
          <a:xfrm>
            <a:off x="723900" y="41021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0" name="Google Shape;520;g30a0a0969b6_2_105"/>
          <p:cNvSpPr txBox="1"/>
          <p:nvPr/>
        </p:nvSpPr>
        <p:spPr>
          <a:xfrm>
            <a:off x="723900" y="53213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1" name="Google Shape;521;g30a0a0969b6_2_105"/>
          <p:cNvSpPr txBox="1"/>
          <p:nvPr/>
        </p:nvSpPr>
        <p:spPr>
          <a:xfrm>
            <a:off x="723900" y="65532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22" name="Google Shape;522;g30a0a0969b6_2_105"/>
          <p:cNvSpPr txBox="1"/>
          <p:nvPr/>
        </p:nvSpPr>
        <p:spPr>
          <a:xfrm>
            <a:off x="723900" y="77851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3" name="Google Shape;523;g30a0a0969b6_2_105"/>
          <p:cNvSpPr txBox="1"/>
          <p:nvPr/>
        </p:nvSpPr>
        <p:spPr>
          <a:xfrm>
            <a:off x="2057400" y="2882900"/>
            <a:ext cx="15366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DevOps</a:t>
            </a:r>
            <a:endParaRPr/>
          </a:p>
        </p:txBody>
      </p:sp>
      <p:sp>
        <p:nvSpPr>
          <p:cNvPr id="524" name="Google Shape;524;g30a0a0969b6_2_105"/>
          <p:cNvSpPr txBox="1"/>
          <p:nvPr/>
        </p:nvSpPr>
        <p:spPr>
          <a:xfrm>
            <a:off x="2032774" y="4889500"/>
            <a:ext cx="2557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김지민</a:t>
            </a:r>
            <a:endParaRPr/>
          </a:p>
        </p:txBody>
      </p:sp>
      <p:sp>
        <p:nvSpPr>
          <p:cNvPr id="525" name="Google Shape;525;g30a0a0969b6_2_105"/>
          <p:cNvSpPr txBox="1"/>
          <p:nvPr/>
        </p:nvSpPr>
        <p:spPr>
          <a:xfrm>
            <a:off x="5274459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이민재</a:t>
            </a:r>
            <a:endParaRPr/>
          </a:p>
        </p:txBody>
      </p:sp>
      <p:sp>
        <p:nvSpPr>
          <p:cNvPr id="526" name="Google Shape;526;g30a0a0969b6_2_105"/>
          <p:cNvSpPr txBox="1"/>
          <p:nvPr/>
        </p:nvSpPr>
        <p:spPr>
          <a:xfrm>
            <a:off x="5340550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Server Manage</a:t>
            </a:r>
            <a:endParaRPr sz="2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Port Forwarding</a:t>
            </a:r>
            <a:endParaRPr sz="2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HTTPS protocol</a:t>
            </a:r>
            <a:endParaRPr sz="2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CI/CD</a:t>
            </a:r>
            <a:endParaRPr sz="2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527" name="Google Shape;527;g30a0a0969b6_2_105"/>
          <p:cNvSpPr txBox="1"/>
          <p:nvPr/>
        </p:nvSpPr>
        <p:spPr>
          <a:xfrm>
            <a:off x="14947900" y="1333500"/>
            <a:ext cx="1892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g30a0a0969b6_2_1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9319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g30a0a0969b6_2_105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837931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30a0a0969b6_2_10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37931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30a0a0969b6_2_105"/>
          <p:cNvSpPr txBox="1"/>
          <p:nvPr/>
        </p:nvSpPr>
        <p:spPr>
          <a:xfrm>
            <a:off x="8568769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이현석</a:t>
            </a:r>
            <a:endParaRPr/>
          </a:p>
        </p:txBody>
      </p:sp>
      <p:sp>
        <p:nvSpPr>
          <p:cNvPr id="532" name="Google Shape;532;g30a0a0969b6_2_105"/>
          <p:cNvSpPr txBox="1"/>
          <p:nvPr/>
        </p:nvSpPr>
        <p:spPr>
          <a:xfrm>
            <a:off x="8634875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-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533" name="Google Shape;533;g30a0a0969b6_2_1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73629" y="45593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30a0a0969b6_2_105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1673629" y="59309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30a0a0969b6_2_10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73629" y="59309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g30a0a0969b6_2_105"/>
          <p:cNvSpPr txBox="1"/>
          <p:nvPr/>
        </p:nvSpPr>
        <p:spPr>
          <a:xfrm>
            <a:off x="11863078" y="48641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최인헌</a:t>
            </a:r>
            <a:endParaRPr/>
          </a:p>
        </p:txBody>
      </p:sp>
      <p:sp>
        <p:nvSpPr>
          <p:cNvPr id="537" name="Google Shape;537;g30a0a0969b6_2_105"/>
          <p:cNvSpPr txBox="1"/>
          <p:nvPr/>
        </p:nvSpPr>
        <p:spPr>
          <a:xfrm>
            <a:off x="11929175" y="6388100"/>
            <a:ext cx="28038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-</a:t>
            </a:r>
            <a:endParaRPr/>
          </a:p>
        </p:txBody>
      </p:sp>
      <p:pic>
        <p:nvPicPr>
          <p:cNvPr id="538" name="Google Shape;538;g30a0a0969b6_2_1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967939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30a0a0969b6_2_105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496793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30a0a0969b6_2_10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96793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30a0a0969b6_2_105"/>
          <p:cNvSpPr txBox="1"/>
          <p:nvPr/>
        </p:nvSpPr>
        <p:spPr>
          <a:xfrm>
            <a:off x="15157388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한재혁</a:t>
            </a:r>
            <a:endParaRPr/>
          </a:p>
        </p:txBody>
      </p:sp>
      <p:sp>
        <p:nvSpPr>
          <p:cNvPr id="542" name="Google Shape;542;g30a0a0969b6_2_105"/>
          <p:cNvSpPr txBox="1"/>
          <p:nvPr/>
        </p:nvSpPr>
        <p:spPr>
          <a:xfrm>
            <a:off x="15223475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Domain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543" name="Google Shape;543;g30a0a0969b6_2_10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74718" y="4114800"/>
            <a:ext cx="13234773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g30a0a0969b6_2_10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82171" y="4121150"/>
            <a:ext cx="655663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g30a0a0969b6_2_105"/>
          <p:cNvSpPr txBox="1"/>
          <p:nvPr/>
        </p:nvSpPr>
        <p:spPr>
          <a:xfrm>
            <a:off x="2028525" y="6413500"/>
            <a:ext cx="28038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-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8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8"/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진행 현황</a:t>
            </a:r>
            <a:endParaRPr/>
          </a:p>
        </p:txBody>
      </p:sp>
      <p:sp>
        <p:nvSpPr>
          <p:cNvPr id="560" name="Google Shape;560;p8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562" name="Google Shape;562;p8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63" name="Google Shape;563;p8"/>
          <p:cNvSpPr txBox="1"/>
          <p:nvPr/>
        </p:nvSpPr>
        <p:spPr>
          <a:xfrm>
            <a:off x="5473700" y="3695700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PART 02</a:t>
            </a:r>
            <a:endParaRPr/>
          </a:p>
        </p:txBody>
      </p:sp>
      <p:sp>
        <p:nvSpPr>
          <p:cNvPr id="564" name="Google Shape;564;p8"/>
          <p:cNvSpPr txBox="1"/>
          <p:nvPr/>
        </p:nvSpPr>
        <p:spPr>
          <a:xfrm>
            <a:off x="3683000" y="1181100"/>
            <a:ext cx="5460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</a:t>
            </a:r>
            <a:r>
              <a:rPr lang="en-US" sz="2100">
                <a:solidFill>
                  <a:srgbClr val="FFFFFF"/>
                </a:solidFill>
              </a:rPr>
              <a:t>LLM활용 내부 고객 업무 효율성 향상을 위한 문서 검색 시스템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1500" y="7734300"/>
            <a:ext cx="520700" cy="52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7" name="Google Shape;577;p9"/>
          <p:cNvGraphicFramePr/>
          <p:nvPr/>
        </p:nvGraphicFramePr>
        <p:xfrm>
          <a:off x="1968500" y="260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{B42421D9-B22F-403F-8F32-78CF42757BD1}</a:tableStyleId>
              </a:tblPr>
              <a:tblGrid>
                <a:gridCol w="3091175"/>
                <a:gridCol w="3091175"/>
                <a:gridCol w="3091175"/>
                <a:gridCol w="3091175"/>
                <a:gridCol w="3091175"/>
              </a:tblGrid>
              <a:tr h="7747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 일정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b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  <a:tc hMerge="1"/>
                <a:tc hMerge="1"/>
                <a:tc hMerge="1"/>
              </a:tr>
              <a:tr h="7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56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D0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3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1FF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73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Google Shape;578;p9"/>
          <p:cNvGraphicFramePr/>
          <p:nvPr/>
        </p:nvGraphicFramePr>
        <p:xfrm>
          <a:off x="1968500" y="422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{B42421D9-B22F-403F-8F32-78CF42757BD1}</a:tableStyleId>
              </a:tblPr>
              <a:tblGrid>
                <a:gridCol w="3091175"/>
                <a:gridCol w="3091175"/>
                <a:gridCol w="3091175"/>
                <a:gridCol w="3091175"/>
                <a:gridCol w="3091200"/>
              </a:tblGrid>
              <a:tr h="133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</a:tr>
            </a:tbl>
          </a:graphicData>
        </a:graphic>
      </p:graphicFrame>
      <p:pic>
        <p:nvPicPr>
          <p:cNvPr id="579" name="Google Shape;57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7400" y="4368800"/>
            <a:ext cx="8267274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297024" y="5676900"/>
            <a:ext cx="6472801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42825" y="7023100"/>
            <a:ext cx="12826974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57400" y="8369300"/>
            <a:ext cx="4402349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195352" y="8369300"/>
            <a:ext cx="6472809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9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/>
          </a:p>
        </p:txBody>
      </p:sp>
      <p:sp>
        <p:nvSpPr>
          <p:cNvPr id="585" name="Google Shape;585;p9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86" name="Google Shape;586;p9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87" name="Google Shape;587;p9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 일정</a:t>
            </a:r>
            <a:endParaRPr/>
          </a:p>
        </p:txBody>
      </p:sp>
      <p:sp>
        <p:nvSpPr>
          <p:cNvPr id="588" name="Google Shape;588;p9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9" name="Google Shape;589;p9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0" name="Google Shape;590;p9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91" name="Google Shape;591;p9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2" name="Google Shape;592;p9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93" name="Google Shape;593;p9"/>
          <p:cNvSpPr txBox="1"/>
          <p:nvPr/>
        </p:nvSpPr>
        <p:spPr>
          <a:xfrm>
            <a:off x="3601166" y="4533900"/>
            <a:ext cx="5281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survey</a:t>
            </a:r>
            <a:endParaRPr/>
          </a:p>
        </p:txBody>
      </p:sp>
      <p:sp>
        <p:nvSpPr>
          <p:cNvPr id="594" name="Google Shape;594;p9"/>
          <p:cNvSpPr txBox="1"/>
          <p:nvPr/>
        </p:nvSpPr>
        <p:spPr>
          <a:xfrm>
            <a:off x="12381472" y="5829300"/>
            <a:ext cx="4405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report service</a:t>
            </a:r>
            <a:endParaRPr/>
          </a:p>
        </p:txBody>
      </p:sp>
      <p:sp>
        <p:nvSpPr>
          <p:cNvPr id="595" name="Google Shape;595;p9"/>
          <p:cNvSpPr txBox="1"/>
          <p:nvPr/>
        </p:nvSpPr>
        <p:spPr>
          <a:xfrm>
            <a:off x="9153481" y="7143700"/>
            <a:ext cx="4405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chemeClr val="lt1"/>
                </a:solidFill>
              </a:rPr>
              <a:t>backlog service</a:t>
            </a:r>
            <a:endParaRPr/>
          </a:p>
        </p:txBody>
      </p:sp>
      <p:sp>
        <p:nvSpPr>
          <p:cNvPr id="596" name="Google Shape;596;p9"/>
          <p:cNvSpPr txBox="1"/>
          <p:nvPr/>
        </p:nvSpPr>
        <p:spPr>
          <a:xfrm>
            <a:off x="2453831" y="8534400"/>
            <a:ext cx="3511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authentication</a:t>
            </a:r>
            <a:endParaRPr/>
          </a:p>
        </p:txBody>
      </p:sp>
      <p:sp>
        <p:nvSpPr>
          <p:cNvPr id="597" name="Google Shape;597;p9"/>
          <p:cNvSpPr txBox="1"/>
          <p:nvPr/>
        </p:nvSpPr>
        <p:spPr>
          <a:xfrm>
            <a:off x="12228945" y="8527950"/>
            <a:ext cx="4405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review</a:t>
            </a:r>
            <a:endParaRPr/>
          </a:p>
        </p:txBody>
      </p:sp>
      <p:sp>
        <p:nvSpPr>
          <p:cNvPr id="598" name="Google Shape;598;p9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1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1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1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10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"/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예상 결과 목표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0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0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615" name="Google Shape;615;p10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16" name="Google Shape;616;p10"/>
          <p:cNvSpPr txBox="1"/>
          <p:nvPr/>
        </p:nvSpPr>
        <p:spPr>
          <a:xfrm>
            <a:off x="5538888" y="2776675"/>
            <a:ext cx="7210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PART 03</a:t>
            </a:r>
            <a:endParaRPr/>
          </a:p>
        </p:txBody>
      </p:sp>
      <p:sp>
        <p:nvSpPr>
          <p:cNvPr id="617" name="Google Shape;617;p10"/>
          <p:cNvSpPr txBox="1"/>
          <p:nvPr/>
        </p:nvSpPr>
        <p:spPr>
          <a:xfrm>
            <a:off x="3683000" y="1181100"/>
            <a:ext cx="5460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</a:t>
            </a:r>
            <a:r>
              <a:rPr lang="en-US" sz="2100">
                <a:solidFill>
                  <a:srgbClr val="FFFFFF"/>
                </a:solidFill>
              </a:rPr>
              <a:t>LLM활용 내부 고객 업무 효율성 향상을 위한 문서 검색 시스템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g30a0a0969b6_2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30a0a0969b6_2_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6999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g30a0a0969b6_2_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g30a0a0969b6_2_1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30a0a0969b6_2_1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30a0a0969b6_2_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30a0a0969b6_2_166"/>
          <p:cNvSpPr txBox="1"/>
          <p:nvPr/>
        </p:nvSpPr>
        <p:spPr>
          <a:xfrm>
            <a:off x="1447800" y="1079500"/>
            <a:ext cx="2286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4800">
                <a:solidFill>
                  <a:srgbClr val="41C5FF"/>
                </a:solidFill>
              </a:rPr>
              <a:t>3</a:t>
            </a:r>
            <a:endParaRPr/>
          </a:p>
        </p:txBody>
      </p:sp>
      <p:sp>
        <p:nvSpPr>
          <p:cNvPr id="629" name="Google Shape;629;g30a0a0969b6_2_166"/>
          <p:cNvSpPr txBox="1"/>
          <p:nvPr/>
        </p:nvSpPr>
        <p:spPr>
          <a:xfrm>
            <a:off x="3657600" y="1003300"/>
            <a:ext cx="7875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30" name="Google Shape;630;g30a0a0969b6_2_166"/>
          <p:cNvSpPr txBox="1"/>
          <p:nvPr/>
        </p:nvSpPr>
        <p:spPr>
          <a:xfrm>
            <a:off x="4521200" y="1079500"/>
            <a:ext cx="2260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예상 결과</a:t>
            </a:r>
            <a:endParaRPr/>
          </a:p>
        </p:txBody>
      </p:sp>
      <p:sp>
        <p:nvSpPr>
          <p:cNvPr id="631" name="Google Shape;631;g30a0a0969b6_2_166"/>
          <p:cNvSpPr txBox="1"/>
          <p:nvPr/>
        </p:nvSpPr>
        <p:spPr>
          <a:xfrm>
            <a:off x="14947900" y="1333500"/>
            <a:ext cx="1892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2" name="Google Shape;632;g30a0a0969b6_2_1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550" y="2082800"/>
            <a:ext cx="5211187" cy="820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g30a0a0969b6_2_1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11137" y="3185950"/>
            <a:ext cx="12524464" cy="599790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30a0a0969b6_2_166"/>
          <p:cNvSpPr/>
          <p:nvPr/>
        </p:nvSpPr>
        <p:spPr>
          <a:xfrm>
            <a:off x="6052050" y="4703875"/>
            <a:ext cx="8426100" cy="28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AI를 통해 작성된 백로그 출력 예정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g30a0a0969b6_2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30a0a0969b6_2_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6999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g30a0a0969b6_2_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g30a0a0969b6_2_1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30a0a0969b6_2_1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30a0a0969b6_2_1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30a0a0969b6_2_199"/>
          <p:cNvSpPr txBox="1"/>
          <p:nvPr/>
        </p:nvSpPr>
        <p:spPr>
          <a:xfrm>
            <a:off x="1447800" y="1079500"/>
            <a:ext cx="2286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4800">
                <a:solidFill>
                  <a:srgbClr val="41C5FF"/>
                </a:solidFill>
              </a:rPr>
              <a:t>3</a:t>
            </a:r>
            <a:endParaRPr/>
          </a:p>
        </p:txBody>
      </p:sp>
      <p:sp>
        <p:nvSpPr>
          <p:cNvPr id="646" name="Google Shape;646;g30a0a0969b6_2_199"/>
          <p:cNvSpPr txBox="1"/>
          <p:nvPr/>
        </p:nvSpPr>
        <p:spPr>
          <a:xfrm>
            <a:off x="3657600" y="1003300"/>
            <a:ext cx="7875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47" name="Google Shape;647;g30a0a0969b6_2_199"/>
          <p:cNvSpPr txBox="1"/>
          <p:nvPr/>
        </p:nvSpPr>
        <p:spPr>
          <a:xfrm>
            <a:off x="4521200" y="1079500"/>
            <a:ext cx="2260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목표</a:t>
            </a:r>
            <a:endParaRPr/>
          </a:p>
        </p:txBody>
      </p:sp>
      <p:sp>
        <p:nvSpPr>
          <p:cNvPr id="648" name="Google Shape;648;g30a0a0969b6_2_199"/>
          <p:cNvSpPr txBox="1"/>
          <p:nvPr/>
        </p:nvSpPr>
        <p:spPr>
          <a:xfrm>
            <a:off x="14947900" y="1333500"/>
            <a:ext cx="1892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30a0a0969b6_2_199"/>
          <p:cNvSpPr txBox="1"/>
          <p:nvPr/>
        </p:nvSpPr>
        <p:spPr>
          <a:xfrm>
            <a:off x="864575" y="2608375"/>
            <a:ext cx="16397700" cy="693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LLM모델의 지속적인 개선을 통해 문서 요약의 정확성을 더욱 높일 계획임.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python뿐만이 아닌 다양한 언어와의 연동성을 강화하여, 다양한 코드를 빠르게 처리할 수 있도록 확장할 것임.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도메인으로 작성된 기능을 통해 수집된 사용자의 피드백을 바탕으로 서비스의 개선 주기를 줄여 사용 편의성을 확보할 것임.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1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655" name="Google Shape;6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1500" y="89789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01900" y="2603500"/>
            <a:ext cx="14122400" cy="68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83000" y="7315200"/>
            <a:ext cx="117602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441700" y="6667500"/>
            <a:ext cx="122428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1"/>
          <p:cNvSpPr txBox="1"/>
          <p:nvPr/>
        </p:nvSpPr>
        <p:spPr>
          <a:xfrm>
            <a:off x="3670300" y="4254500"/>
            <a:ext cx="117729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관련 궁금한 점을 </a:t>
            </a:r>
            <a:endParaRPr/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자유롭게 질문해주세요!</a:t>
            </a:r>
            <a:endParaRPr/>
          </a:p>
        </p:txBody>
      </p:sp>
      <p:sp>
        <p:nvSpPr>
          <p:cNvPr id="667" name="Google Shape;667;p11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/>
          </a:p>
        </p:txBody>
      </p:sp>
      <p:sp>
        <p:nvSpPr>
          <p:cNvPr id="668" name="Google Shape;668;p11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69" name="Google Shape;669;p11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sp>
        <p:nvSpPr>
          <p:cNvPr id="670" name="Google Shape;670;p11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71" name="Google Shape;671;p11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72" name="Google Shape;672;p11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73" name="Google Shape;673;p11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74" name="Google Shape;674;p11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75" name="Google Shape;675;p11"/>
          <p:cNvSpPr txBox="1"/>
          <p:nvPr/>
        </p:nvSpPr>
        <p:spPr>
          <a:xfrm>
            <a:off x="7112000" y="7658100"/>
            <a:ext cx="50165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Ask me Questions</a:t>
            </a:r>
            <a:endParaRPr/>
          </a:p>
        </p:txBody>
      </p:sp>
      <p:sp>
        <p:nvSpPr>
          <p:cNvPr id="676" name="Google Shape;676;p11"/>
          <p:cNvSpPr txBox="1"/>
          <p:nvPr/>
        </p:nvSpPr>
        <p:spPr>
          <a:xfrm>
            <a:off x="9105900" y="2806700"/>
            <a:ext cx="13081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77" name="Google Shape;677;p11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3230" y="4356100"/>
            <a:ext cx="1193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53674" y="3225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36274" y="3225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12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12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12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2"/>
          <p:cNvPicPr preferRelativeResize="0"/>
          <p:nvPr/>
        </p:nvPicPr>
        <p:blipFill rotWithShape="1">
          <a:blip r:embed="rId11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48427" y="2900136"/>
            <a:ext cx="29718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48427" y="3484336"/>
            <a:ext cx="29718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12"/>
          <p:cNvSpPr txBox="1"/>
          <p:nvPr/>
        </p:nvSpPr>
        <p:spPr>
          <a:xfrm>
            <a:off x="5150593" y="4356100"/>
            <a:ext cx="80503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2"/>
          <p:cNvSpPr txBox="1"/>
          <p:nvPr/>
        </p:nvSpPr>
        <p:spPr>
          <a:xfrm>
            <a:off x="13227050" y="3886200"/>
            <a:ext cx="6223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698" name="Google Shape;698;p12"/>
          <p:cNvSpPr txBox="1"/>
          <p:nvPr/>
        </p:nvSpPr>
        <p:spPr>
          <a:xfrm>
            <a:off x="11299624" y="5994400"/>
            <a:ext cx="13081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99" name="Google Shape;699;p12"/>
          <p:cNvSpPr txBox="1"/>
          <p:nvPr/>
        </p:nvSpPr>
        <p:spPr>
          <a:xfrm>
            <a:off x="2686050" y="5626100"/>
            <a:ext cx="1993900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[     ]</a:t>
            </a:r>
            <a:endParaRPr/>
          </a:p>
        </p:txBody>
      </p:sp>
      <p:sp>
        <p:nvSpPr>
          <p:cNvPr id="700" name="Google Shape;700;p12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701" name="Google Shape;701;p12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02" name="Google Shape;702;p12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2"/>
          <p:cNvSpPr txBox="1"/>
          <p:nvPr/>
        </p:nvSpPr>
        <p:spPr>
          <a:xfrm>
            <a:off x="11582400" y="7937500"/>
            <a:ext cx="5841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26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1Team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    {</a:t>
            </a:r>
            <a:endParaRPr/>
          </a:p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presenter :  = </a:t>
            </a:r>
            <a:r>
              <a:rPr lang="en-US" sz="2600">
                <a:solidFill>
                  <a:srgbClr val="41C5FF"/>
                </a:solidFill>
              </a:rPr>
              <a:t>이민재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; / </a:t>
            </a:r>
            <a:r>
              <a:rPr lang="en-US" sz="2600">
                <a:solidFill>
                  <a:srgbClr val="43D0AD"/>
                </a:solidFill>
              </a:rPr>
              <a:t>NOODLE</a:t>
            </a:r>
            <a:endParaRPr b="0" i="0" sz="2600" u="none" cap="none" strike="noStrike">
              <a:solidFill>
                <a:srgbClr val="43D0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// 팀원 .  </a:t>
            </a:r>
            <a:r>
              <a:rPr lang="en-US" sz="2600">
                <a:solidFill>
                  <a:srgbClr val="DC56A9"/>
                </a:solidFill>
              </a:rPr>
              <a:t>김지민, 이민재, 이현석, 최인헌, 한재혁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  ]</a:t>
            </a:r>
            <a:endParaRPr/>
          </a:p>
        </p:txBody>
      </p:sp>
      <p:sp>
        <p:nvSpPr>
          <p:cNvPr id="704" name="Google Shape;704;p12"/>
          <p:cNvSpPr txBox="1"/>
          <p:nvPr/>
        </p:nvSpPr>
        <p:spPr>
          <a:xfrm>
            <a:off x="3683000" y="1181100"/>
            <a:ext cx="5460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</a:t>
            </a:r>
            <a:r>
              <a:rPr lang="en-US" sz="2100">
                <a:solidFill>
                  <a:srgbClr val="FFFFFF"/>
                </a:solidFill>
              </a:rPr>
              <a:t>LLM활용 내부 고객 업무 효율성 향상을 위한 문서 검색 시스템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</a:t>
            </a:r>
            <a:r>
              <a:rPr lang="en-US" sz="1700">
                <a:solidFill>
                  <a:srgbClr val="FFFFFF"/>
                </a:solidFill>
              </a:rPr>
              <a:t>1</a:t>
            </a: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447800" y="1079500"/>
            <a:ext cx="35433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0700" y="2603500"/>
            <a:ext cx="61087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90000" y="2603500"/>
            <a:ext cx="85344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90000" y="7531100"/>
            <a:ext cx="85344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90000" y="5067300"/>
            <a:ext cx="85344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9400" y="3530600"/>
            <a:ext cx="10414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9400" y="5994400"/>
            <a:ext cx="10414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9400" y="8445500"/>
            <a:ext cx="10414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971800" y="3530600"/>
            <a:ext cx="13462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3975100" y="2844800"/>
            <a:ext cx="34671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2108200" y="2933700"/>
            <a:ext cx="1295400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pic>
        <p:nvPicPr>
          <p:cNvPr id="140" name="Google Shape;140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0700" y="5067300"/>
            <a:ext cx="61087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5400000">
            <a:off x="2971800" y="5994400"/>
            <a:ext cx="13462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 txBox="1"/>
          <p:nvPr/>
        </p:nvSpPr>
        <p:spPr>
          <a:xfrm>
            <a:off x="3975100" y="5308600"/>
            <a:ext cx="34671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진행 현황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2108200" y="5397500"/>
            <a:ext cx="1295400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0700" y="7531100"/>
            <a:ext cx="61087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971800" y="8458200"/>
            <a:ext cx="13462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/>
        </p:nvSpPr>
        <p:spPr>
          <a:xfrm>
            <a:off x="3975100" y="7772400"/>
            <a:ext cx="34671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예상 결과 목표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2108200" y="7861300"/>
            <a:ext cx="1295400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9398000" y="3035300"/>
            <a:ext cx="5524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① 프로젝트 주제 소개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② 기획 소개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9398000" y="5499100"/>
            <a:ext cx="5524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③ WBS기반 진행 현황 전반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④ 이슈사항, 트러블 슈팅 등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9398000" y="7962900"/>
            <a:ext cx="5346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⑤ 결과 목표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⑥ 기타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5473700" y="3695700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3683000" y="1181100"/>
            <a:ext cx="5460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</a:t>
            </a:r>
            <a:r>
              <a:rPr lang="en-US" sz="2100">
                <a:solidFill>
                  <a:srgbClr val="FFFFFF"/>
                </a:solidFill>
              </a:rPr>
              <a:t>LLM활용 내부 고객 업무 효율성 향상을 위한 문서 검색 시스템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" y="28067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0700" y="2603500"/>
            <a:ext cx="55499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1800" y="2603500"/>
            <a:ext cx="8102601" cy="204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1800" y="4986877"/>
            <a:ext cx="8102601" cy="204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1800" y="7370255"/>
            <a:ext cx="8102601" cy="204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300" y="5600700"/>
            <a:ext cx="6731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0700" y="6134100"/>
            <a:ext cx="55499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2120900" y="3924300"/>
            <a:ext cx="48895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2120900" y="7454900"/>
            <a:ext cx="48895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4521200" y="1079500"/>
            <a:ext cx="34798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9563100" y="3169338"/>
            <a:ext cx="7607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FFFFFF"/>
                </a:solidFill>
              </a:rPr>
              <a:t>프로젝트 기능</a:t>
            </a:r>
            <a:endParaRPr b="0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9550400" y="5552715"/>
            <a:ext cx="7645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FFFFFF"/>
                </a:solidFill>
              </a:rPr>
              <a:t>기술 스택</a:t>
            </a:r>
            <a:endParaRPr b="0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9537700" y="7936092"/>
            <a:ext cx="76707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FFFFFF"/>
                </a:solidFill>
              </a:rPr>
              <a:t>팀원분담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1955800" y="3048000"/>
            <a:ext cx="51435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LLM활용 내부 고객 업무 효율성 향상을 위한 문서 검색 시스템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3378200" y="4305300"/>
            <a:ext cx="2374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보고서 및 백로그 생성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1955800" y="6565900"/>
            <a:ext cx="51181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 일정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3289300" y="7835900"/>
            <a:ext cx="255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9. 20. - 11. 15.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6959600" y="3352800"/>
            <a:ext cx="5308600" cy="5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7543800" y="3937000"/>
            <a:ext cx="4140200" cy="41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6451600" y="2857500"/>
            <a:ext cx="6311900" cy="63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5168900" y="4178300"/>
            <a:ext cx="393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1500" y="40513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90700" y="26035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90700" y="80518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90700" y="4927600"/>
            <a:ext cx="71374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13652500" y="4178300"/>
            <a:ext cx="393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287000" y="4927600"/>
            <a:ext cx="71374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287000" y="26035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287000" y="80518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0800000">
            <a:off x="1981200" y="7086600"/>
            <a:ext cx="67691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0464800" y="7086600"/>
            <a:ext cx="6769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5168900" y="7289800"/>
            <a:ext cx="393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13652500" y="7289800"/>
            <a:ext cx="3937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245" name="Google Shape;245;p5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46" name="Google Shape;246;p5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4521200" y="1079500"/>
            <a:ext cx="34798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기능</a:t>
            </a:r>
            <a:endParaRPr/>
          </a:p>
        </p:txBody>
      </p:sp>
      <p:sp>
        <p:nvSpPr>
          <p:cNvPr id="248" name="Google Shape;248;p5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9" name="Google Shape;249;p5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2" name="Google Shape;252;p5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3" name="Google Shape;253;p5"/>
          <p:cNvSpPr txBox="1"/>
          <p:nvPr/>
        </p:nvSpPr>
        <p:spPr>
          <a:xfrm>
            <a:off x="2044700" y="3022600"/>
            <a:ext cx="66294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백로그 생성 기능</a:t>
            </a:r>
            <a:endParaRPr/>
          </a:p>
        </p:txBody>
      </p:sp>
      <p:sp>
        <p:nvSpPr>
          <p:cNvPr id="254" name="Google Shape;254;p5"/>
          <p:cNvSpPr txBox="1"/>
          <p:nvPr/>
        </p:nvSpPr>
        <p:spPr>
          <a:xfrm>
            <a:off x="1790700" y="5422900"/>
            <a:ext cx="71373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commit내역 불러오기</a:t>
            </a:r>
            <a:endParaRPr sz="3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저장소의 코드를</a:t>
            </a:r>
            <a:r>
              <a:rPr lang="en-US" sz="3400">
                <a:solidFill>
                  <a:srgbClr val="FFFFFF"/>
                </a:solidFill>
              </a:rPr>
              <a:t> 바탕으로</a:t>
            </a:r>
            <a:endParaRPr sz="3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백로그 생성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255" name="Google Shape;255;p5"/>
          <p:cNvSpPr txBox="1"/>
          <p:nvPr/>
        </p:nvSpPr>
        <p:spPr>
          <a:xfrm>
            <a:off x="2019300" y="8458200"/>
            <a:ext cx="66929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"/>
          <p:cNvSpPr txBox="1"/>
          <p:nvPr/>
        </p:nvSpPr>
        <p:spPr>
          <a:xfrm>
            <a:off x="10655300" y="3022600"/>
            <a:ext cx="63881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보고서 작성 기능</a:t>
            </a:r>
            <a:endParaRPr/>
          </a:p>
        </p:txBody>
      </p:sp>
      <p:sp>
        <p:nvSpPr>
          <p:cNvPr id="257" name="Google Shape;257;p5"/>
          <p:cNvSpPr txBox="1"/>
          <p:nvPr/>
        </p:nvSpPr>
        <p:spPr>
          <a:xfrm>
            <a:off x="11013325" y="5422900"/>
            <a:ext cx="57513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작성된 백로그를 기반으로 보고서 작성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10541000" y="8458200"/>
            <a:ext cx="66167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보고서 저장, 공유, 수정</a:t>
            </a:r>
            <a:endParaRPr/>
          </a:p>
        </p:txBody>
      </p:sp>
      <p:sp>
        <p:nvSpPr>
          <p:cNvPr id="259" name="Google Shape;259;p5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 txBox="1"/>
          <p:nvPr/>
        </p:nvSpPr>
        <p:spPr>
          <a:xfrm>
            <a:off x="2057350" y="8471000"/>
            <a:ext cx="66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백로그 수정, 저장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30a0a0969b6_5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30a0a0969b6_5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6999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30a0a0969b6_5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30a0a0969b6_5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30a0a0969b6_5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0a0a0969b6_5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30a0a0969b6_5_5"/>
          <p:cNvSpPr txBox="1"/>
          <p:nvPr/>
        </p:nvSpPr>
        <p:spPr>
          <a:xfrm>
            <a:off x="1447800" y="1079500"/>
            <a:ext cx="2286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4800">
                <a:solidFill>
                  <a:srgbClr val="41C5FF"/>
                </a:solidFill>
              </a:rPr>
              <a:t>3</a:t>
            </a:r>
            <a:endParaRPr/>
          </a:p>
        </p:txBody>
      </p:sp>
      <p:sp>
        <p:nvSpPr>
          <p:cNvPr id="272" name="Google Shape;272;g30a0a0969b6_5_5"/>
          <p:cNvSpPr txBox="1"/>
          <p:nvPr/>
        </p:nvSpPr>
        <p:spPr>
          <a:xfrm>
            <a:off x="3657600" y="1003300"/>
            <a:ext cx="7875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73" name="Google Shape;273;g30a0a0969b6_5_5"/>
          <p:cNvSpPr txBox="1"/>
          <p:nvPr/>
        </p:nvSpPr>
        <p:spPr>
          <a:xfrm>
            <a:off x="4521200" y="1079500"/>
            <a:ext cx="2260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기대 효과</a:t>
            </a:r>
            <a:endParaRPr/>
          </a:p>
        </p:txBody>
      </p:sp>
      <p:sp>
        <p:nvSpPr>
          <p:cNvPr id="274" name="Google Shape;274;g30a0a0969b6_5_5"/>
          <p:cNvSpPr txBox="1"/>
          <p:nvPr/>
        </p:nvSpPr>
        <p:spPr>
          <a:xfrm>
            <a:off x="14947900" y="1333500"/>
            <a:ext cx="1892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0a0a0969b6_5_5"/>
          <p:cNvSpPr txBox="1"/>
          <p:nvPr/>
        </p:nvSpPr>
        <p:spPr>
          <a:xfrm>
            <a:off x="864575" y="2608375"/>
            <a:ext cx="16397700" cy="693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시간 절감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개발자들이 문서 작성에 투자하는 시간을 대폭 줄일 수 있어, 본연의 개발 업무에 집중할 수 있음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업무 효율성 향상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검색과 요약이 자동화되면서 불필요한 반복 작업을 줄이고, 문서의 질을 유지할 수 있음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정확한 보고서 작성 지원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LLM이 제공하는 요약된 내용과 보고서 초안을 바탕으로 개발자들은 보다 정확하고 신속한 보고서를 작성할 수 있음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내부 소통 강화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개발된 기능들의 요약과 보고서 초안 제공은 다른 부서나 팀과의 원활한 소통을 도와 협업 효율성을 높일 수 있음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6999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500" y="52832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44200" y="3257550"/>
            <a:ext cx="10789426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6452" y="2603500"/>
            <a:ext cx="499592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36015" y="2603500"/>
            <a:ext cx="296484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70184" y="2603500"/>
            <a:ext cx="2385324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6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1473200" y="4635500"/>
            <a:ext cx="4995929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6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6628151" y="4635500"/>
            <a:ext cx="2964857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9754480" y="4629150"/>
            <a:ext cx="2385324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86452" y="4635500"/>
            <a:ext cx="4995929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28151" y="4635500"/>
            <a:ext cx="2964843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770184" y="4622800"/>
            <a:ext cx="2385324" cy="4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3635166" y="4304472"/>
            <a:ext cx="698500" cy="3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7769181" y="4240972"/>
            <a:ext cx="698500" cy="3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10613596" y="4314859"/>
            <a:ext cx="698500" cy="1898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6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302" name="Google Shape;302;p6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03" name="Google Shape;303;p6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04" name="Google Shape;304;p6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기술스택</a:t>
            </a:r>
            <a:endParaRPr/>
          </a:p>
        </p:txBody>
      </p:sp>
      <p:sp>
        <p:nvSpPr>
          <p:cNvPr id="305" name="Google Shape;305;p6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6" name="Google Shape;306;p6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7" name="Google Shape;307;p6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8" name="Google Shape;308;p6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9" name="Google Shape;309;p6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0" name="Google Shape;310;p6"/>
          <p:cNvSpPr txBox="1"/>
          <p:nvPr/>
        </p:nvSpPr>
        <p:spPr>
          <a:xfrm>
            <a:off x="1698481" y="3022600"/>
            <a:ext cx="4572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endParaRPr/>
          </a:p>
        </p:txBody>
      </p:sp>
      <p:sp>
        <p:nvSpPr>
          <p:cNvPr id="311" name="Google Shape;311;p6"/>
          <p:cNvSpPr txBox="1"/>
          <p:nvPr/>
        </p:nvSpPr>
        <p:spPr>
          <a:xfrm>
            <a:off x="6801165" y="3022600"/>
            <a:ext cx="2634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배포</a:t>
            </a:r>
            <a:endParaRPr/>
          </a:p>
        </p:txBody>
      </p:sp>
      <p:sp>
        <p:nvSpPr>
          <p:cNvPr id="312" name="Google Shape;312;p6"/>
          <p:cNvSpPr txBox="1"/>
          <p:nvPr/>
        </p:nvSpPr>
        <p:spPr>
          <a:xfrm>
            <a:off x="9890399" y="3022600"/>
            <a:ext cx="2145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313" name="Google Shape;313;p6"/>
          <p:cNvSpPr txBox="1"/>
          <p:nvPr/>
        </p:nvSpPr>
        <p:spPr>
          <a:xfrm>
            <a:off x="1777991" y="5473700"/>
            <a:ext cx="45720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AWS EC2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AWS S3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AWS Route 53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AWS API Gateway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AWS IAM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AWS Certification Manager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AWS CloudFront</a:t>
            </a:r>
            <a:endParaRPr sz="2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14" name="Google Shape;314;p6"/>
          <p:cNvSpPr txBox="1"/>
          <p:nvPr/>
        </p:nvSpPr>
        <p:spPr>
          <a:xfrm>
            <a:off x="6801165" y="5473700"/>
            <a:ext cx="26187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Github Actions</a:t>
            </a:r>
            <a:endParaRPr/>
          </a:p>
        </p:txBody>
      </p:sp>
      <p:sp>
        <p:nvSpPr>
          <p:cNvPr id="315" name="Google Shape;315;p6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333403" y="2603500"/>
            <a:ext cx="2385324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6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12333403" y="4635500"/>
            <a:ext cx="2385324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333403" y="4622800"/>
            <a:ext cx="2385324" cy="4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13176815" y="4314859"/>
            <a:ext cx="698500" cy="1898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"/>
          <p:cNvSpPr txBox="1"/>
          <p:nvPr/>
        </p:nvSpPr>
        <p:spPr>
          <a:xfrm>
            <a:off x="12453619" y="3022600"/>
            <a:ext cx="2145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Frontend</a:t>
            </a:r>
            <a:endParaRPr/>
          </a:p>
        </p:txBody>
      </p:sp>
      <p:sp>
        <p:nvSpPr>
          <p:cNvPr id="321" name="Google Shape;321;p6"/>
          <p:cNvSpPr txBox="1"/>
          <p:nvPr/>
        </p:nvSpPr>
        <p:spPr>
          <a:xfrm>
            <a:off x="12472548" y="5778500"/>
            <a:ext cx="2106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Vue.js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Axios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Nuxt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Nginx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322" name="Google Shape;322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46020" y="5446550"/>
            <a:ext cx="1974518" cy="70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10046020" y="6496999"/>
            <a:ext cx="1974518" cy="248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046020" y="6490434"/>
            <a:ext cx="1974518" cy="249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10852733" y="6328293"/>
            <a:ext cx="361092" cy="1571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"/>
          <p:cNvSpPr txBox="1"/>
          <p:nvPr/>
        </p:nvSpPr>
        <p:spPr>
          <a:xfrm>
            <a:off x="10145531" y="5663205"/>
            <a:ext cx="1775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Django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327" name="Google Shape;327;p6"/>
          <p:cNvSpPr txBox="1"/>
          <p:nvPr/>
        </p:nvSpPr>
        <p:spPr>
          <a:xfrm>
            <a:off x="10161192" y="7209384"/>
            <a:ext cx="17442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MySQL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Redis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328" name="Google Shape;328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52132" y="2603500"/>
            <a:ext cx="296484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6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14844268" y="4635500"/>
            <a:ext cx="2964857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844268" y="4635500"/>
            <a:ext cx="2964843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15985297" y="4240972"/>
            <a:ext cx="698500" cy="39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"/>
          <p:cNvSpPr txBox="1"/>
          <p:nvPr/>
        </p:nvSpPr>
        <p:spPr>
          <a:xfrm>
            <a:off x="15017282" y="3022600"/>
            <a:ext cx="2634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AI Core</a:t>
            </a:r>
            <a:endParaRPr/>
          </a:p>
        </p:txBody>
      </p:sp>
      <p:sp>
        <p:nvSpPr>
          <p:cNvPr id="333" name="Google Shape;333;p6"/>
          <p:cNvSpPr txBox="1"/>
          <p:nvPr/>
        </p:nvSpPr>
        <p:spPr>
          <a:xfrm>
            <a:off x="15017282" y="5473700"/>
            <a:ext cx="26187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PyTorch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Tensorflow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FastAPI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Langchain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Transformers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500" y="65151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0700" y="2603500"/>
            <a:ext cx="1621895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90700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85010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74718" y="4114800"/>
            <a:ext cx="13234773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-5400000">
            <a:off x="9329225" y="4080800"/>
            <a:ext cx="1125775" cy="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7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79070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9070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7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508501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8501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7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356" name="Google Shape;356;p7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57" name="Google Shape;357;p7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58" name="Google Shape;358;p7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팀원분담</a:t>
            </a:r>
            <a:endParaRPr/>
          </a:p>
        </p:txBody>
      </p:sp>
      <p:sp>
        <p:nvSpPr>
          <p:cNvPr id="359" name="Google Shape;359;p7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60" name="Google Shape;360;p7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1" name="Google Shape;361;p7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2" name="Google Shape;362;p7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63" name="Google Shape;363;p7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64" name="Google Shape;364;p7"/>
          <p:cNvSpPr txBox="1"/>
          <p:nvPr/>
        </p:nvSpPr>
        <p:spPr>
          <a:xfrm>
            <a:off x="2057400" y="2882900"/>
            <a:ext cx="15366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365" name="Google Shape;365;p7"/>
          <p:cNvSpPr txBox="1"/>
          <p:nvPr/>
        </p:nvSpPr>
        <p:spPr>
          <a:xfrm>
            <a:off x="2032774" y="4889500"/>
            <a:ext cx="2557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김지민</a:t>
            </a:r>
            <a:endParaRPr/>
          </a:p>
        </p:txBody>
      </p:sp>
      <p:sp>
        <p:nvSpPr>
          <p:cNvPr id="366" name="Google Shape;366;p7"/>
          <p:cNvSpPr txBox="1"/>
          <p:nvPr/>
        </p:nvSpPr>
        <p:spPr>
          <a:xfrm>
            <a:off x="5274459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이민재</a:t>
            </a:r>
            <a:endParaRPr/>
          </a:p>
        </p:txBody>
      </p:sp>
      <p:sp>
        <p:nvSpPr>
          <p:cNvPr id="367" name="Google Shape;367;p7"/>
          <p:cNvSpPr txBox="1"/>
          <p:nvPr/>
        </p:nvSpPr>
        <p:spPr>
          <a:xfrm>
            <a:off x="5340550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survey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authentication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review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home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368" name="Google Shape;368;p7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9319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7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837931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37931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7"/>
          <p:cNvSpPr txBox="1"/>
          <p:nvPr/>
        </p:nvSpPr>
        <p:spPr>
          <a:xfrm>
            <a:off x="8568769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이현석</a:t>
            </a:r>
            <a:endParaRPr/>
          </a:p>
        </p:txBody>
      </p:sp>
      <p:sp>
        <p:nvSpPr>
          <p:cNvPr id="373" name="Google Shape;373;p7"/>
          <p:cNvSpPr txBox="1"/>
          <p:nvPr/>
        </p:nvSpPr>
        <p:spPr>
          <a:xfrm>
            <a:off x="8634875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survey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backlog board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home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374" name="Google Shape;374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73629" y="45593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1673629" y="59309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73629" y="59309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7"/>
          <p:cNvSpPr txBox="1"/>
          <p:nvPr/>
        </p:nvSpPr>
        <p:spPr>
          <a:xfrm>
            <a:off x="11863078" y="48641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최인헌</a:t>
            </a:r>
            <a:endParaRPr/>
          </a:p>
        </p:txBody>
      </p:sp>
      <p:sp>
        <p:nvSpPr>
          <p:cNvPr id="378" name="Google Shape;378;p7"/>
          <p:cNvSpPr txBox="1"/>
          <p:nvPr/>
        </p:nvSpPr>
        <p:spPr>
          <a:xfrm>
            <a:off x="11929175" y="6388100"/>
            <a:ext cx="28038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-</a:t>
            </a:r>
            <a:endParaRPr/>
          </a:p>
        </p:txBody>
      </p:sp>
      <p:pic>
        <p:nvPicPr>
          <p:cNvPr id="379" name="Google Shape;37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967939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496793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96793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"/>
          <p:cNvSpPr txBox="1"/>
          <p:nvPr/>
        </p:nvSpPr>
        <p:spPr>
          <a:xfrm>
            <a:off x="15157388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한재혁</a:t>
            </a:r>
            <a:endParaRPr/>
          </a:p>
        </p:txBody>
      </p:sp>
      <p:sp>
        <p:nvSpPr>
          <p:cNvPr id="383" name="Google Shape;383;p7"/>
          <p:cNvSpPr txBox="1"/>
          <p:nvPr/>
        </p:nvSpPr>
        <p:spPr>
          <a:xfrm>
            <a:off x="15223475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survey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authentication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backlog board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384" name="Google Shape;384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74718" y="4114800"/>
            <a:ext cx="13234773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82171" y="4121150"/>
            <a:ext cx="655663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"/>
          <p:cNvSpPr txBox="1"/>
          <p:nvPr/>
        </p:nvSpPr>
        <p:spPr>
          <a:xfrm>
            <a:off x="2028525" y="6413500"/>
            <a:ext cx="28038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survey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review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report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g30a0a0969b6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30a0a0969b6_2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6999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30a0a0969b6_2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30a0a0969b6_2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30a0a0969b6_2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30a0a0969b6_2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30a0a0969b6_2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500" y="65151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30a0a0969b6_2_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2184400" y="6108700"/>
            <a:ext cx="7035799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30a0a0969b6_2_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0700" y="2603500"/>
            <a:ext cx="1621895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30a0a0969b6_2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90700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30a0a0969b6_2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85010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30a0a0969b6_2_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74718" y="4114800"/>
            <a:ext cx="13234773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30a0a0969b6_2_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-5400000">
            <a:off x="9329225" y="4080800"/>
            <a:ext cx="1125775" cy="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30a0a0969b6_2_1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79070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30a0a0969b6_2_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9070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0a0a0969b6_2_1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508501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30a0a0969b6_2_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85010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30a0a0969b6_2_1"/>
          <p:cNvSpPr txBox="1"/>
          <p:nvPr/>
        </p:nvSpPr>
        <p:spPr>
          <a:xfrm>
            <a:off x="1447800" y="1079500"/>
            <a:ext cx="2286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409" name="Google Shape;409;g30a0a0969b6_2_1"/>
          <p:cNvSpPr txBox="1"/>
          <p:nvPr/>
        </p:nvSpPr>
        <p:spPr>
          <a:xfrm>
            <a:off x="723900" y="90170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10" name="Google Shape;410;g30a0a0969b6_2_1"/>
          <p:cNvSpPr txBox="1"/>
          <p:nvPr/>
        </p:nvSpPr>
        <p:spPr>
          <a:xfrm>
            <a:off x="3657600" y="1003300"/>
            <a:ext cx="7875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11" name="Google Shape;411;g30a0a0969b6_2_1"/>
          <p:cNvSpPr txBox="1"/>
          <p:nvPr/>
        </p:nvSpPr>
        <p:spPr>
          <a:xfrm>
            <a:off x="4521200" y="1079500"/>
            <a:ext cx="2260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팀원분담</a:t>
            </a:r>
            <a:endParaRPr/>
          </a:p>
        </p:txBody>
      </p:sp>
      <p:sp>
        <p:nvSpPr>
          <p:cNvPr id="412" name="Google Shape;412;g30a0a0969b6_2_1"/>
          <p:cNvSpPr txBox="1"/>
          <p:nvPr/>
        </p:nvSpPr>
        <p:spPr>
          <a:xfrm>
            <a:off x="723900" y="28702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3" name="Google Shape;413;g30a0a0969b6_2_1"/>
          <p:cNvSpPr txBox="1"/>
          <p:nvPr/>
        </p:nvSpPr>
        <p:spPr>
          <a:xfrm>
            <a:off x="723900" y="41021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14" name="Google Shape;414;g30a0a0969b6_2_1"/>
          <p:cNvSpPr txBox="1"/>
          <p:nvPr/>
        </p:nvSpPr>
        <p:spPr>
          <a:xfrm>
            <a:off x="723900" y="53213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15" name="Google Shape;415;g30a0a0969b6_2_1"/>
          <p:cNvSpPr txBox="1"/>
          <p:nvPr/>
        </p:nvSpPr>
        <p:spPr>
          <a:xfrm>
            <a:off x="723900" y="65532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16" name="Google Shape;416;g30a0a0969b6_2_1"/>
          <p:cNvSpPr txBox="1"/>
          <p:nvPr/>
        </p:nvSpPr>
        <p:spPr>
          <a:xfrm>
            <a:off x="723900" y="7785100"/>
            <a:ext cx="27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17" name="Google Shape;417;g30a0a0969b6_2_1"/>
          <p:cNvSpPr txBox="1"/>
          <p:nvPr/>
        </p:nvSpPr>
        <p:spPr>
          <a:xfrm>
            <a:off x="2057400" y="2882900"/>
            <a:ext cx="15366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Back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-end</a:t>
            </a:r>
            <a:endParaRPr/>
          </a:p>
        </p:txBody>
      </p:sp>
      <p:sp>
        <p:nvSpPr>
          <p:cNvPr id="418" name="Google Shape;418;g30a0a0969b6_2_1"/>
          <p:cNvSpPr txBox="1"/>
          <p:nvPr/>
        </p:nvSpPr>
        <p:spPr>
          <a:xfrm>
            <a:off x="2032774" y="4889500"/>
            <a:ext cx="2557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김지민</a:t>
            </a:r>
            <a:endParaRPr/>
          </a:p>
        </p:txBody>
      </p:sp>
      <p:sp>
        <p:nvSpPr>
          <p:cNvPr id="419" name="Google Shape;419;g30a0a0969b6_2_1"/>
          <p:cNvSpPr txBox="1"/>
          <p:nvPr/>
        </p:nvSpPr>
        <p:spPr>
          <a:xfrm>
            <a:off x="5274459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이민재</a:t>
            </a:r>
            <a:endParaRPr/>
          </a:p>
        </p:txBody>
      </p:sp>
      <p:sp>
        <p:nvSpPr>
          <p:cNvPr id="420" name="Google Shape;420;g30a0a0969b6_2_1"/>
          <p:cNvSpPr txBox="1"/>
          <p:nvPr/>
        </p:nvSpPr>
        <p:spPr>
          <a:xfrm>
            <a:off x="5340550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survey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authentication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review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421" name="Google Shape;421;g30a0a0969b6_2_1"/>
          <p:cNvSpPr txBox="1"/>
          <p:nvPr/>
        </p:nvSpPr>
        <p:spPr>
          <a:xfrm>
            <a:off x="14947900" y="1333500"/>
            <a:ext cx="1892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g30a0a0969b6_2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9319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30a0a0969b6_2_1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837931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30a0a0969b6_2_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37931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30a0a0969b6_2_1"/>
          <p:cNvSpPr txBox="1"/>
          <p:nvPr/>
        </p:nvSpPr>
        <p:spPr>
          <a:xfrm>
            <a:off x="8568769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이현석</a:t>
            </a:r>
            <a:endParaRPr/>
          </a:p>
        </p:txBody>
      </p:sp>
      <p:sp>
        <p:nvSpPr>
          <p:cNvPr id="426" name="Google Shape;426;g30a0a0969b6_2_1"/>
          <p:cNvSpPr txBox="1"/>
          <p:nvPr/>
        </p:nvSpPr>
        <p:spPr>
          <a:xfrm>
            <a:off x="8634875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-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427" name="Google Shape;427;g30a0a0969b6_2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73629" y="45593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30a0a0969b6_2_1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1673629" y="59309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30a0a0969b6_2_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73629" y="59309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30a0a0969b6_2_1"/>
          <p:cNvSpPr txBox="1"/>
          <p:nvPr/>
        </p:nvSpPr>
        <p:spPr>
          <a:xfrm>
            <a:off x="11863078" y="48641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최인헌</a:t>
            </a:r>
            <a:endParaRPr/>
          </a:p>
        </p:txBody>
      </p:sp>
      <p:sp>
        <p:nvSpPr>
          <p:cNvPr id="431" name="Google Shape;431;g30a0a0969b6_2_1"/>
          <p:cNvSpPr txBox="1"/>
          <p:nvPr/>
        </p:nvSpPr>
        <p:spPr>
          <a:xfrm>
            <a:off x="11929175" y="6388100"/>
            <a:ext cx="28038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-</a:t>
            </a:r>
            <a:endParaRPr/>
          </a:p>
        </p:txBody>
      </p:sp>
      <p:pic>
        <p:nvPicPr>
          <p:cNvPr id="432" name="Google Shape;432;g30a0a0969b6_2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967939" y="4584700"/>
            <a:ext cx="304171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30a0a0969b6_2_1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496793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30a0a0969b6_2_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967939" y="5956300"/>
            <a:ext cx="3041711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30a0a0969b6_2_1"/>
          <p:cNvSpPr txBox="1"/>
          <p:nvPr/>
        </p:nvSpPr>
        <p:spPr>
          <a:xfrm>
            <a:off x="15157388" y="4889500"/>
            <a:ext cx="266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한재혁</a:t>
            </a:r>
            <a:endParaRPr/>
          </a:p>
        </p:txBody>
      </p:sp>
      <p:sp>
        <p:nvSpPr>
          <p:cNvPr id="436" name="Google Shape;436;g30a0a0969b6_2_1"/>
          <p:cNvSpPr txBox="1"/>
          <p:nvPr/>
        </p:nvSpPr>
        <p:spPr>
          <a:xfrm>
            <a:off x="15223475" y="6413500"/>
            <a:ext cx="27861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survey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authentication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backlog board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report board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437" name="Google Shape;437;g30a0a0969b6_2_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74718" y="4114800"/>
            <a:ext cx="13234773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30a0a0969b6_2_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82171" y="4121150"/>
            <a:ext cx="655663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30a0a0969b6_2_1"/>
          <p:cNvSpPr txBox="1"/>
          <p:nvPr/>
        </p:nvSpPr>
        <p:spPr>
          <a:xfrm>
            <a:off x="2028525" y="6413500"/>
            <a:ext cx="28038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survey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review</a:t>
            </a:r>
            <a:endParaRPr sz="3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report board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HYUNJOO KWON</dc:creator>
</cp:coreProperties>
</file>