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cf54d2f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cf54d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cf54d2f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cf54d2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ccf54d2f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ccf54d2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cf54d2f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cf54d2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cf54d2f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ccf54d2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9" name="Google Shape;39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toryboardthat.com/storyboards/orange45/work-breakdown-structur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learning/project-management-foundations/what-is-a-work-breakdown-structure?autoplay=tr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457200" y="409725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Good morning and welcome 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2267850" y="1981200"/>
            <a:ext cx="3247500" cy="27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5" y="1781325"/>
            <a:ext cx="7611851" cy="42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 rot="357">
            <a:off x="1680300" y="787375"/>
            <a:ext cx="5783400" cy="91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 Storyboard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623150" y="2521600"/>
            <a:ext cx="5897700" cy="216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nl-BE" u="sng">
                <a:solidFill>
                  <a:schemeClr val="hlink"/>
                </a:solidFill>
                <a:hlinkClick r:id="rId3"/>
              </a:rPr>
              <a:t>https://www.storyboardthat.com/storyboards/orange45/work-breakdown-structure</a:t>
            </a:r>
            <a:r>
              <a:rPr lang="nl-BE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Alpha version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First application version with all pages &amp; pictures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Computer voice-over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Animation &amp; Interactivity 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6084167" y="5595827"/>
            <a:ext cx="2952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 feedback from 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rwin.Beckers\AppData\Local\Microsoft\Windows\Temporary Internet Files\Content.IE5\VQLHPYC6\check-mark[1].jpg"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641" y="6007266"/>
            <a:ext cx="401379" cy="3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Beta version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Improved application version with all pages &amp; pictures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Improved Computer voice-over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Improved Animation &amp; Interactivity 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6084167" y="5595827"/>
            <a:ext cx="2952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 feedback from 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rwin.Beckers\AppData\Local\Microsoft\Windows\Temporary Internet Files\Content.IE5\VQLHPYC6\check-mark[1].jpg" id="220" name="Google Shape;2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641" y="6007266"/>
            <a:ext cx="401379" cy="3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Gold version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Release application version with all pages &amp; pictures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Professional voice-over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Final Animation &amp; Interactivity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6084167" y="5595827"/>
            <a:ext cx="2952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 release from 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rwin.Beckers\AppData\Local\Microsoft\Windows\Temporary Internet Files\Content.IE5\VQLHPYC6\check-mark[1].jpg"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641" y="6007266"/>
            <a:ext cx="401379" cy="3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00" y="2373500"/>
            <a:ext cx="7720200" cy="409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1577371" y="741800"/>
            <a:ext cx="5989265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The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903750" y="27464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4800"/>
              <a:t>Questions please 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Work Breakdown Structure </a:t>
            </a:r>
            <a:endParaRPr/>
          </a:p>
        </p:txBody>
      </p:sp>
      <p:sp>
        <p:nvSpPr>
          <p:cNvPr id="116" name="Google Shape;116;p14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50"/>
              <a:buFont typeface="Noto Sans Symbols"/>
              <a:buNone/>
            </a:pPr>
            <a:r>
              <a:rPr lang="nl-BE"/>
              <a:t>Recipe for customer satisfaction &amp; efficiency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Work Breakdown Structure - Example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What do I need when I want to have a snack in the Living Room?</a:t>
            </a: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291584"/>
            <a:ext cx="6268095" cy="28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7308304" y="3291584"/>
            <a:ext cx="15841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/ Assignment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7308304" y="479446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308304" y="565855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27984" y="3507608"/>
            <a:ext cx="2880320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6516216" y="4813044"/>
            <a:ext cx="792088" cy="2787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6804248" y="5708498"/>
            <a:ext cx="504056" cy="2473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539552" y="404664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Work Breakdown Structure - Example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Potential problems?</a:t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492896"/>
            <a:ext cx="6268095" cy="289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rwin.Beckers\AppData\Local\Microsoft\Windows\Temporary Internet Files\Content.IE5\VA3Y48YW\Redcross[1].png" id="137" name="Google Shape;1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8927" y="4725144"/>
            <a:ext cx="564761" cy="567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rwin.Beckers\AppData\Local\Microsoft\Windows\Temporary Internet Files\Content.IE5\VA3Y48YW\Redcross[1].png" id="138" name="Google Shape;1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3913793"/>
            <a:ext cx="564761" cy="56704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587824" y="4654724"/>
            <a:ext cx="5040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292080" y="3798306"/>
            <a:ext cx="5040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115616" y="5579948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 juice is not freshly produced, but I want it fresh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79793" y="5389721"/>
            <a:ext cx="5040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83568" y="5961474"/>
            <a:ext cx="5040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115616" y="6156012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Tray has not been arranged, and snack falls on the floor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rwin.Beckers\AppData\Local\Microsoft\Windows\Temporary Internet Files\Content.IE5\HNP1R71O\crying-smiley-12030139[1].jpg" id="145" name="Google Shape;14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888" y="5662595"/>
            <a:ext cx="902960" cy="90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539552" y="404664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Work Breakdown Structure - Example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How to avoid problems?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924944"/>
            <a:ext cx="6268095" cy="289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rwin.Beckers\AppData\Local\Microsoft\Windows\Temporary Internet Files\Content.IE5\VQLHPYC6\check-mark[1].jpg" id="153" name="Google Shape;1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3069" y="2973909"/>
            <a:ext cx="401379" cy="360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6876255" y="3334642"/>
            <a:ext cx="20468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customer has same understanding of components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012160" y="3717032"/>
            <a:ext cx="792088" cy="2787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rwin.Beckers\AppData\Local\Microsoft\Windows\Temporary Internet Files\Content.IE5\VQLHPYC6\check-mark[1].jpg" id="156" name="Google Shape;1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5818303"/>
            <a:ext cx="401379" cy="360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rwin.Beckers\AppData\Local\Microsoft\Windows\Temporary Internet Files\Content.IE5\VQLHPYC6\check-mark[1].jpg"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848" y="5812283"/>
            <a:ext cx="401379" cy="360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rwin.Beckers\AppData\Local\Microsoft\Windows\Temporary Internet Files\Content.IE5\VQLHPYC6\check-mark[1].jpg" id="158" name="Google Shape;1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5786104"/>
            <a:ext cx="401379" cy="360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6012160" y="5853279"/>
            <a:ext cx="792088" cy="2787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876254" y="5531854"/>
            <a:ext cx="20468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preparation of each component with 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What is a work breakdown structure 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nl-BE" u="sng">
                <a:solidFill>
                  <a:schemeClr val="hlink"/>
                </a:solidFill>
                <a:hlinkClick r:id="rId3"/>
              </a:rPr>
              <a:t>https://www.linkedin.com/learning/project-management-foundations/what-is-a-work-breakdown-structure?autoplay=true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539552" y="404664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Work Breakdown Structure – </a:t>
            </a:r>
            <a:br>
              <a:rPr lang="nl-BE"/>
            </a:br>
            <a:r>
              <a:rPr lang="nl-BE"/>
              <a:t>E-learning Application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203848" y="2276872"/>
            <a:ext cx="2016224" cy="72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E-learning</a:t>
            </a: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395681" y="4149080"/>
            <a:ext cx="1368152" cy="9361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Kick-off Meeting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2195736" y="4149080"/>
            <a:ext cx="1368152" cy="9361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Story-board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986463" y="4149081"/>
            <a:ext cx="1368152" cy="9361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796136" y="4129210"/>
            <a:ext cx="1368152" cy="9361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Beta 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7596336" y="4129210"/>
            <a:ext cx="1368152" cy="9361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Gold version release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9"/>
          <p:cNvCxnSpPr>
            <a:stCxn id="172" idx="2"/>
            <a:endCxn id="173" idx="0"/>
          </p:cNvCxnSpPr>
          <p:nvPr/>
        </p:nvCxnSpPr>
        <p:spPr>
          <a:xfrm rot="5400000">
            <a:off x="2069810" y="2006802"/>
            <a:ext cx="1152000" cy="3132300"/>
          </a:xfrm>
          <a:prstGeom prst="bentConnector3">
            <a:avLst>
              <a:gd fmla="val 50000" name="adj1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9"/>
          <p:cNvCxnSpPr>
            <a:stCxn id="172" idx="2"/>
            <a:endCxn id="174" idx="0"/>
          </p:cNvCxnSpPr>
          <p:nvPr/>
        </p:nvCxnSpPr>
        <p:spPr>
          <a:xfrm rot="5400000">
            <a:off x="2969960" y="2906952"/>
            <a:ext cx="1152000" cy="1332000"/>
          </a:xfrm>
          <a:prstGeom prst="bentConnector3">
            <a:avLst>
              <a:gd fmla="val 50000" name="adj1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9"/>
          <p:cNvCxnSpPr/>
          <p:nvPr/>
        </p:nvCxnSpPr>
        <p:spPr>
          <a:xfrm flipH="1" rot="-5400000">
            <a:off x="3879861" y="3329053"/>
            <a:ext cx="1132200" cy="468000"/>
          </a:xfrm>
          <a:prstGeom prst="bentConnector3">
            <a:avLst>
              <a:gd fmla="val 50711" name="adj1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9"/>
          <p:cNvCxnSpPr>
            <a:stCxn id="172" idx="2"/>
            <a:endCxn id="176" idx="0"/>
          </p:cNvCxnSpPr>
          <p:nvPr/>
        </p:nvCxnSpPr>
        <p:spPr>
          <a:xfrm flipH="1" rot="-5400000">
            <a:off x="4780010" y="2428902"/>
            <a:ext cx="1132200" cy="2268300"/>
          </a:xfrm>
          <a:prstGeom prst="bentConnector3">
            <a:avLst>
              <a:gd fmla="val 50711" name="adj1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9"/>
          <p:cNvCxnSpPr>
            <a:stCxn id="172" idx="2"/>
            <a:endCxn id="177" idx="0"/>
          </p:cNvCxnSpPr>
          <p:nvPr/>
        </p:nvCxnSpPr>
        <p:spPr>
          <a:xfrm flipH="1" rot="-5400000">
            <a:off x="5680160" y="1528752"/>
            <a:ext cx="1132200" cy="4068600"/>
          </a:xfrm>
          <a:prstGeom prst="bentConnector3">
            <a:avLst>
              <a:gd fmla="val 50000" name="adj1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Kick-off Meeting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E-learning content 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E-learning application functionalities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E-learning project plan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E-learning contract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6084168" y="5589240"/>
            <a:ext cx="2952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Handshake with 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rwin.Beckers\AppData\Local\Microsoft\Windows\Temporary Internet Files\Content.IE5\VQLHPYC6\check-mark[1].jpg"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642" y="6000679"/>
            <a:ext cx="401379" cy="3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Storyboard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Page examples (for all e-learning content)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Page number &amp; type (Interactivity / Animation)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Voice-over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nl-BE"/>
              <a:t>Notes to developers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6084167" y="5595827"/>
            <a:ext cx="2952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Sign-off from 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rwin.Beckers\AppData\Local\Microsoft\Windows\Temporary Internet Files\Content.IE5\VQLHPYC6\check-mark[1].jpg"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641" y="6007266"/>
            <a:ext cx="401379" cy="3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